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25"/>
  </p:notesMasterIdLst>
  <p:handoutMasterIdLst>
    <p:handoutMasterId r:id="rId26"/>
  </p:handoutMasterIdLst>
  <p:sldIdLst>
    <p:sldId id="256" r:id="rId3"/>
    <p:sldId id="873" r:id="rId4"/>
    <p:sldId id="920" r:id="rId5"/>
    <p:sldId id="846" r:id="rId6"/>
    <p:sldId id="890" r:id="rId7"/>
    <p:sldId id="891" r:id="rId8"/>
    <p:sldId id="892" r:id="rId9"/>
    <p:sldId id="893" r:id="rId10"/>
    <p:sldId id="895" r:id="rId11"/>
    <p:sldId id="897" r:id="rId12"/>
    <p:sldId id="898" r:id="rId13"/>
    <p:sldId id="921" r:id="rId14"/>
    <p:sldId id="899" r:id="rId15"/>
    <p:sldId id="900" r:id="rId16"/>
    <p:sldId id="901" r:id="rId17"/>
    <p:sldId id="902" r:id="rId18"/>
    <p:sldId id="903" r:id="rId19"/>
    <p:sldId id="904" r:id="rId20"/>
    <p:sldId id="906" r:id="rId21"/>
    <p:sldId id="922" r:id="rId22"/>
    <p:sldId id="940" r:id="rId23"/>
    <p:sldId id="907" r:id="rId24"/>
  </p:sldIdLst>
  <p:sldSz cx="9144000" cy="6858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3E9"/>
    <a:srgbClr val="336699"/>
    <a:srgbClr val="E6F2ED"/>
    <a:srgbClr val="DBEDE6"/>
    <a:srgbClr val="D7F1E6"/>
    <a:srgbClr val="D4F0E5"/>
    <a:srgbClr val="CCFFCC"/>
    <a:srgbClr val="2A7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2" autoAdjust="0"/>
    <p:restoredTop sz="72051" autoAdjust="0"/>
  </p:normalViewPr>
  <p:slideViewPr>
    <p:cSldViewPr>
      <p:cViewPr>
        <p:scale>
          <a:sx n="50" d="100"/>
          <a:sy n="50" d="100"/>
        </p:scale>
        <p:origin x="-1008" y="-8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2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28/03/17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781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4250" cy="35941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0888"/>
            <a:ext cx="5359400" cy="431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3887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87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1E893B-7686-47E7-8BAA-792CEA63E874}" type="slidenum">
              <a:rPr lang="en-US" smtClean="0">
                <a:ea typeface="ＭＳ Ｐゴシック" charset="-128"/>
              </a:rPr>
              <a:pPr/>
              <a:t>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89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89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AE97-3771-4726-814A-CD4EFAC6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D2A3E-5829-4B0E-86B4-3D25787A3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9310C-0555-4469-BB14-3863653CE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3EAC6-B8A6-4729-9D15-CF6953B4D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63340-DC82-45FA-A377-A7AB4170F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DC507-14BC-4563-BC2B-526CB70EC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6212D-7737-4098-AF0E-481200E4A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F8727-6850-4BD8-A734-C0D1C556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DFBC-2454-451B-9C42-04D7F7243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F2C0F-05D6-4882-A325-BE394602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A624-A21F-4536-94D3-C1AEDDF9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0D11A-C856-44AB-8D90-524D000C3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D112-2322-4E3C-9DD3-0E36B4B34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5F79C-A3E0-437E-9228-F93ACDA80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26C3-184D-4A6F-A3A7-0B42231C3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0DBE6-CC6A-4EC5-BBD5-8C98EA060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446D9-4E3C-4CB5-929D-9B7018680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90169-975A-4741-9512-CA00BB135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A515-3B86-4138-911F-F61F038E7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CD7DB-B0EA-4876-AA57-FC360175E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97FBB-C416-4B51-9ADA-F9A87D71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A4636-CB2F-4EA6-97A4-4CD154BB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BA040-71E0-4161-9A5F-B74854AB1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50925" y="1981200"/>
            <a:ext cx="3078163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+mn-ea"/>
                <a:cs typeface="Arial Unicode MS" charset="0"/>
              </a:rPr>
              <a:t>Introduction to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360">
            <a:solidFill>
              <a:srgbClr val="406E84"/>
            </a:solidFill>
            <a:miter lim="800000"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6988" y="2590800"/>
            <a:ext cx="7256462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+mn-ea"/>
                <a:cs typeface="Arial Unicode MS" charset="0"/>
              </a:rPr>
              <a:t>Information Retrieval</a:t>
            </a:r>
          </a:p>
        </p:txBody>
      </p:sp>
      <p:sp>
        <p:nvSpPr>
          <p:cNvPr id="778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78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437085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DB3EC566-48E6-4552-87D6-CB322A8F1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xmlns:p14="http://schemas.microsoft.com/office/powerpoint/2010/main"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60">
            <a:solidFill>
              <a:srgbClr val="139CB7"/>
            </a:solidFill>
            <a:miter lim="800000"/>
            <a:headEnd/>
            <a:tailEnd/>
          </a:ln>
          <a:effectLst>
            <a:outerShdw dist="20160" dir="5400000" algn="ctr" rotWithShape="0">
              <a:srgbClr val="808080">
                <a:alpha val="38034"/>
              </a:srgbClr>
            </a:outerShd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788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88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F1FB7D08-67DA-430D-B31F-1498AA061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xmlns:p14="http://schemas.microsoft.com/office/powerpoint/2010/main"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1066800" y="3886200"/>
            <a:ext cx="70104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800" dirty="0">
              <a:solidFill>
                <a:srgbClr val="437085"/>
              </a:solidFill>
              <a:latin typeface="Calibri" charset="0"/>
              <a:cs typeface="Times New Roman" pitchFamily="16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Lecture </a:t>
            </a: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12: </a:t>
            </a: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Relevance Feedback &amp; Query </a:t>
            </a: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Expansion - II</a:t>
            </a:r>
            <a:endParaRPr lang="en-US" sz="2800" dirty="0">
              <a:solidFill>
                <a:srgbClr val="437085"/>
              </a:solidFill>
              <a:latin typeface="Calibri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4197FBB-C416-4B51-9ADA-F9A87D712B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Problems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785926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expensive.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Relevance feedback creates long modified queries.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Long queries are expensive to process.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Users are reluctant to provide explicit feedback.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It’s often hard to understand why a particular document was retrieved after applying relevance feedback.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search engine Excite had full relevance feedback at one point, but abandoned it later.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Pseudo-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785926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Pseudo-relevance feedback automates the “manual” part of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true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Pseudo-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algorithm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Retrieve a ranked list of hits for the user’s query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Assume that the top </a:t>
            </a:r>
            <a:r>
              <a:rPr lang="en-US" sz="2200" i="1" dirty="0" smtClean="0">
                <a:solidFill>
                  <a:srgbClr val="0070C0"/>
                </a:solidFill>
                <a:latin typeface="+mj-lt"/>
              </a:rPr>
              <a:t>k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documents are relevant.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Do relevance feedback (e.g.,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Rocchio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Works very well on average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But can go horribly wrong for some queries.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Several iterations can cause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query drift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Pseudo-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at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TREC4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4572008"/>
            <a:ext cx="8572528" cy="264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Results contrast two length normalization schemes (L vs. l)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pseudo-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PsRF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The pseudo-relevance feedback method used added only 20 terms to the query. (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Rocchio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will add many more.)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This demonstrates that pseudo-relevance feedback is effective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on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average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57224" y="2646370"/>
          <a:ext cx="4786346" cy="1854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71636"/>
                <a:gridCol w="32147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smtClean="0"/>
                        <a:t>method</a:t>
                      </a:r>
                      <a:endParaRPr lang="de-DE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/>
                        <a:t>number of relevant documents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smtClean="0"/>
                        <a:t>lnc.ltc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3210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err="1" smtClean="0"/>
                        <a:t>lnc.ltc-PsRF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3634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smtClean="0"/>
                        <a:t>Lnu.ltu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3709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err="1" smtClean="0"/>
                        <a:t>Lnu.ltu-PsRF</a:t>
                      </a:r>
                      <a:endParaRPr lang="de-D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4350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1428736"/>
            <a:ext cx="8858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Cornell SMART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system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Results show number of relevant documents out of top 100 for 50 queries (so total number of documents is 5000):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060598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Motivation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Relevance feedback: Basics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Relevance feedback: Details 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Query expansion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Query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expansion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00174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Query expansion is another method for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increasing recall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use “global query expansion” to refer to “global methods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reformulation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 global query expansion, the query is modified based on some global resource, i.e. a resource that is not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query-dependent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Main information we use: (near-)synonymy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 publication or database that collects (near-)synonyms is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called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thesaurus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will look at two types of thesauri: manually created and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automatically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created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Query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expansion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Example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00174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 descr="450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7286676" cy="456301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Types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user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357454"/>
            <a:ext cx="8286808" cy="2928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User gives feedback on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documents.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More common in relevance feedback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User gives feedback on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words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or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phrases.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More common in query expansion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Types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expansion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357454"/>
            <a:ext cx="8286808" cy="2928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Manual thesaurus (maintained by editors, e.g.,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PubMed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Automatically derived thesaurus (e.g., based on co-occurrence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statistics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Query-equivalence based on query log mining (common on the web as in the “palm” example)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Thesaurus-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based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expansion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00174"/>
            <a:ext cx="8286808" cy="2928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each term t in the query, expand the query with words the thesaurus lists as semantically related with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from earlier: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HOSPITAL → MEDICAL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Generally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increases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recall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May significantly decrease precision, particularly with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ambiguous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2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INTEREST RATE → INTEREST RATE FASCINATE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Widely used in specialized search engines for science and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engineering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It’s very expensive to create a manual thesaurus and to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maintain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over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time.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 manual thesaurus has an effect roughly equivalent to annotation with a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controlled vocabulary.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Automatic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thesaurus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generation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428736"/>
            <a:ext cx="8286808" cy="2928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Attempt to generate a thesaurus automatically by analyzing the distribution of words in documents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Fundamental notion: similarity between two words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Definition 1: Two words are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similar if they co-occur with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similar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words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“car” ≈ “motorcycle” because both occur with “road”, “gas” and “license”, so they must be similar.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Definition 2: Two words are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similar if they occur in a given grammatical relation with the same words.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You can harvest, peel, eat, prepare, etc. apples and pears, so apples and pears must be similar.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Co-occurrence is more robust, grammatical relations are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accurate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Take-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away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today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071702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Interactive relevance feedback: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improve initial retrieval results by telling the IR system which docs are relevant /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nonrelevant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Best known relevance feedback method: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Rocchio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feedback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Query expansion: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improve retrieval results by adding synonyms / related terms to the query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Sources for related terms: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Manual thesauri, automatic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thesauri,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logs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Co-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occurence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based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thesaurus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Examples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28596" y="6000768"/>
            <a:ext cx="8286808" cy="714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2" name="Picture 1" descr="Screen Shot 2016-02-08 at 4.49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9144000" cy="2702785"/>
          </a:xfrm>
          <a:prstGeom prst="rect">
            <a:avLst/>
          </a:prstGeom>
        </p:spPr>
      </p:pic>
      <p:pic>
        <p:nvPicPr>
          <p:cNvPr id="3" name="Picture 2" descr="Screen Shot 2016-02-08 at 4.54.3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365104"/>
            <a:ext cx="5517356" cy="990064"/>
          </a:xfrm>
          <a:prstGeom prst="rect">
            <a:avLst/>
          </a:prstGeom>
        </p:spPr>
      </p:pic>
      <p:pic>
        <p:nvPicPr>
          <p:cNvPr id="4" name="Picture 3" descr="Screen Shot 2016-02-08 at 4.54.46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17232"/>
            <a:ext cx="4557500" cy="877218"/>
          </a:xfrm>
          <a:prstGeom prst="rect">
            <a:avLst/>
          </a:prstGeom>
        </p:spPr>
      </p:pic>
      <p:pic>
        <p:nvPicPr>
          <p:cNvPr id="5" name="Picture 4" descr="Screen Shot 2016-02-08 at 4.55.00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445224"/>
            <a:ext cx="3744416" cy="94738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7000" y="812800"/>
            <a:ext cx="43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 Expansion: Examples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711200"/>
            <a:ext cx="432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Query Expansion: Examples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Screen Shot 2016-02-08 at 4.51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8365619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56364"/>
      </p:ext>
    </p:extLst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Query expansion at search engines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71636"/>
            <a:ext cx="8286808" cy="2928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Main source of query expansion at search engines: query logs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1: After issuing the query [herbs], users frequently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search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[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herbal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remedies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].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→ “herbal remedies” is potential expansion of “herb”.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2: Users searching for [flower pix] frequently click on the URL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photobucket.com/flower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Users searching for [flower clipart] frequently click on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same URL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→ “flower clipart” and “flower pix” are potential expansions of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each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other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Rocchio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1971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algorithm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(SMART)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3071834"/>
            <a:ext cx="8286808" cy="392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de-DE" i="1" baseline="-25000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modified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vector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;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de-DE" i="1" baseline="-25000" dirty="0" smtClean="0">
                <a:solidFill>
                  <a:schemeClr val="tx1"/>
                </a:solidFill>
                <a:latin typeface="+mj-lt"/>
              </a:rPr>
              <a:t>0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original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vector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; </a:t>
            </a:r>
            <a:r>
              <a:rPr lang="de-DE" i="1" dirty="0" err="1" smtClean="0">
                <a:solidFill>
                  <a:schemeClr val="tx1"/>
                </a:solidFill>
                <a:latin typeface="+mj-lt"/>
              </a:rPr>
              <a:t>D</a:t>
            </a:r>
            <a:r>
              <a:rPr lang="de-DE" i="1" baseline="-25000" dirty="0" err="1" smtClean="0">
                <a:solidFill>
                  <a:schemeClr val="tx1"/>
                </a:solidFill>
                <a:latin typeface="+mj-lt"/>
              </a:rPr>
              <a:t>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nr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: sets of known relevant and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documents respectively;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α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β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and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γ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weights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New query moves towards relevant documents and away from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Tradeoff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α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vs.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β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γ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If we have a lot of judged documents, we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want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higher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i="1" dirty="0" smtClean="0">
                <a:solidFill>
                  <a:schemeClr val="tx1"/>
                </a:solidFill>
                <a:latin typeface="+mj-lt"/>
              </a:rPr>
              <a:t>β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el-GR" i="1" dirty="0" smtClean="0">
                <a:solidFill>
                  <a:schemeClr val="tx1"/>
                </a:solidFill>
                <a:latin typeface="+mj-lt"/>
              </a:rPr>
              <a:t>γ.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Set negative term weights to 0.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“Negative weight” for a term doesn’t make sense in the vector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space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model.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 descr="310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1811248"/>
            <a:ext cx="5847478" cy="1332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7158" y="1428736"/>
            <a:ext cx="272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Clr>
                <a:srgbClr val="336699"/>
              </a:buClr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Used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practice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Positive vs. negative relevance feedback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Positive feedback is more valuable than negative feedback.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example, set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β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= 0.75,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γ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= 0.25 to give higher weight to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positive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Many systems only allow positive feedback.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Assumptions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When can relevance feedback enhance recall?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Assumption A1: The user knows the terms in the collection well enough for an initial query.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Assumption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A2: Relevant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contain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similar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(so I can “hop” from one relevant document to a different one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when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giving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Violation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A1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Assumption A1: The user knows the terms in the collection well enough for an initial query.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Violation: Mismatch of searcher’s vocabulary and collection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vocabulary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Example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cosmonaut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/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astronaut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Violation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A2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928802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Assumption A2: Relevant documents are similar.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for violation: [contradictory government policies]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Several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unrelated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“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prototypes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Subsidies for tobacco farmers vs. anti-smoking campaigns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Aid for developing countries vs. high tariffs on imports from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developing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countries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Relevance feedback on tobacco docs will not help with finding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developing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countries.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Evaluation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928802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Pick one of the evaluation measures from last lecture, e.g., precision in top 10: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@10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  <a:latin typeface="+mj-lt"/>
              </a:rPr>
              <a:t>Compute </a:t>
            </a:r>
            <a:r>
              <a:rPr lang="pt-BR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pt-BR" dirty="0" smtClean="0">
                <a:solidFill>
                  <a:schemeClr val="tx1"/>
                </a:solidFill>
                <a:latin typeface="+mj-lt"/>
              </a:rPr>
              <a:t>@10 for original query </a:t>
            </a:r>
            <a:r>
              <a:rPr lang="pt-BR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pt-BR" baseline="-25000" dirty="0" smtClean="0">
                <a:solidFill>
                  <a:schemeClr val="tx1"/>
                </a:solidFill>
                <a:latin typeface="+mj-lt"/>
              </a:rPr>
              <a:t>0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@10 for modified relevance feedback query q1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 most cases: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spectacularly better than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0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!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  <a:latin typeface="+mj-lt"/>
              </a:rPr>
              <a:t>Is this a fair evaluation?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Evaluation: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Caveat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286808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True evaluation of usefulness must compare to other methods taking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the same amount of time.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Alternative to relevance feedback: User revises and resubmits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Users may prefer revision/resubmission to having to judge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relevance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There is no clear evidence that relevance feedback is the “best use” of the user’s time.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17537</TotalTime>
  <Words>1230</Words>
  <Application>Microsoft Macintosh PowerPoint</Application>
  <PresentationFormat>On-screen Show (4:3)</PresentationFormat>
  <Paragraphs>185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Pawan Goyal</cp:lastModifiedBy>
  <cp:revision>1045</cp:revision>
  <cp:lastPrinted>2009-09-22T15:48:09Z</cp:lastPrinted>
  <dcterms:created xsi:type="dcterms:W3CDTF">2009-09-21T23:46:17Z</dcterms:created>
  <dcterms:modified xsi:type="dcterms:W3CDTF">2017-04-09T08:40:52Z</dcterms:modified>
</cp:coreProperties>
</file>