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56" r:id="rId3"/>
    <p:sldId id="873" r:id="rId4"/>
    <p:sldId id="920" r:id="rId5"/>
    <p:sldId id="846" r:id="rId6"/>
    <p:sldId id="890" r:id="rId7"/>
    <p:sldId id="891" r:id="rId8"/>
    <p:sldId id="892" r:id="rId9"/>
    <p:sldId id="893" r:id="rId10"/>
    <p:sldId id="895" r:id="rId11"/>
    <p:sldId id="897" r:id="rId12"/>
    <p:sldId id="898" r:id="rId13"/>
    <p:sldId id="921" r:id="rId14"/>
    <p:sldId id="899" r:id="rId15"/>
    <p:sldId id="900" r:id="rId16"/>
    <p:sldId id="901" r:id="rId17"/>
    <p:sldId id="902" r:id="rId18"/>
    <p:sldId id="903" r:id="rId19"/>
    <p:sldId id="904" r:id="rId20"/>
    <p:sldId id="906" r:id="rId21"/>
    <p:sldId id="922" r:id="rId22"/>
    <p:sldId id="940" r:id="rId23"/>
    <p:sldId id="907" r:id="rId24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3E9"/>
    <a:srgbClr val="336699"/>
    <a:srgbClr val="E6F2ED"/>
    <a:srgbClr val="DBEDE6"/>
    <a:srgbClr val="D7F1E6"/>
    <a:srgbClr val="D4F0E5"/>
    <a:srgbClr val="CCFFCC"/>
    <a:srgbClr val="2A7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2" autoAdjust="0"/>
    <p:restoredTop sz="72051" autoAdjust="0"/>
  </p:normalViewPr>
  <p:slideViewPr>
    <p:cSldViewPr>
      <p:cViewPr>
        <p:scale>
          <a:sx n="50" d="100"/>
          <a:sy n="50" d="100"/>
        </p:scale>
        <p:origin x="-1008" y="-8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20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28/03/17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78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7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12: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Relevance Feedback &amp; Query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Expansion - II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Problems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expensive.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Relevance feedback creates long modified queries.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Long queries are expensive to process.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Users are reluctant to provide explicit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often hard to understand why a particular document was retrieved after applying relevance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search engine Excite had full relevance feedback at one point, but abandoned it later.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Pseudo-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Pseudo-relevance feedback automates the “manual” part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Pseudo-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Retrieve a ranked list of hits for the user’s query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Assume that the top </a:t>
            </a:r>
            <a:r>
              <a:rPr lang="en-US" sz="2200" i="1" dirty="0" smtClean="0">
                <a:solidFill>
                  <a:srgbClr val="0070C0"/>
                </a:solidFill>
                <a:latin typeface="+mj-lt"/>
              </a:rPr>
              <a:t>k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documents are relevant.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 relevance feedback (e.g.,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Works very well on average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can go horribly wrong for some queries.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Several iterations can cause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query drift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Pseudo-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TREC4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4572008"/>
            <a:ext cx="8572528" cy="2643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Results contrast two length normalization schemes (L vs. l)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pseudo-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PsRF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The pseudo-relevance feedback method used added only 20 terms to the query.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will add many more.)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This demonstrates that pseudo-relevance feedback is effective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on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average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2646370"/>
          <a:ext cx="4786346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71636"/>
                <a:gridCol w="3214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/>
                        <a:t>method</a:t>
                      </a:r>
                      <a:endParaRPr lang="de-DE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/>
                        <a:t>number of relevant documents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/>
                        <a:t>lnc.ltc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3210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err="1" smtClean="0"/>
                        <a:t>lnc.ltc-PsRF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3634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smtClean="0"/>
                        <a:t>Lnu.ltu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3709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 err="1" smtClean="0"/>
                        <a:t>Lnu.ltu-PsRF</a:t>
                      </a:r>
                      <a:endParaRPr lang="de-DE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/>
                        <a:t>4350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1428736"/>
            <a:ext cx="8858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Cornell SMART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system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Results show number of relevant documents out of top 100 for 50 queries (so total number of documents is 5000):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206059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Motivation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Relevance feedback: Basics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Relevance feedback: Details 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Query expansion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 expansion is another method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increasing recall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use “global query expansion” to refer to “global methods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reformulation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global query expansion, the query is modified based on some global resource, i.e. a resource that is not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query-dependent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 information we use: (near-)synonymy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publication or database that collects (near-)synonyms is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called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thesaurus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look at two types of thesauri: manually created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automatically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created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expansion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Picture 7" descr="45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7286676" cy="456301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Types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user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54"/>
            <a:ext cx="8286808" cy="2928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 gives feedback on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documents.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common in relevance feedback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 gives feedback on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words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phrases.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More common in query expansion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Types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54"/>
            <a:ext cx="8286808" cy="2928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Manual thesaurus (maintained by editors, e.g.,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PubMed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Automatically derived thesaurus (e.g., based on co-occurrence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statistics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Query-equivalence based on query log mining (common on the web as in the “palm” example)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Thesaurus-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based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expansion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74"/>
            <a:ext cx="8286808" cy="2928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each term t in the query, expand the query with words the thesaurus lists as semantically related with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from earlier: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HOSPITAL → MEDICAL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Generally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increases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recall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May significantly decrease precision, particularly with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ambiguous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2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INTEREST RATE → INTEREST RATE FASCINATE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Widely used in specialized search engines for science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engineering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It’s very expensive to create a manual thesaurus and 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maintain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over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time.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manual thesaurus has an effect roughly equivalent to annotation with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controlled vocabulary.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Automatic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thesaurus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generation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428736"/>
            <a:ext cx="8286808" cy="2928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Attempt to generate a thesaurus automatically by analyzing the distribution of words in documents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Fundamental notion: similarity between two words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Definition 1: Two words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similar if they co-occur with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similar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words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“car” ≈ “motorcycle” because both occur with “road”, “gas” and “license”, so they must be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Definition 2: Two words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similar if they occur in a given grammatical relation with the same words.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You can harvest, peel, eat, prepare, etc. apples and pears, so apples and pears must be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Co-occurrence is more robust, grammatical relations are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accurate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Interactive relevance feedback: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improve initial retrieval results by telling the IR system which docs are relevant /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 relevance feedback method: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Rocchio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feedback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Query expansion: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improve retrieval results by adding synonyms / related terms to the query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Sources for related terms: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Manual thesauri, automatic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thesauri,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logs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occurence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based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thesaurus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28596" y="6000768"/>
            <a:ext cx="8286808" cy="7143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" name="Picture 1" descr="Screen Shot 2016-02-08 at 4.49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44000" cy="2702785"/>
          </a:xfrm>
          <a:prstGeom prst="rect">
            <a:avLst/>
          </a:prstGeom>
        </p:spPr>
      </p:pic>
      <p:pic>
        <p:nvPicPr>
          <p:cNvPr id="3" name="Picture 2" descr="Screen Shot 2016-02-08 at 4.54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365104"/>
            <a:ext cx="5517356" cy="990064"/>
          </a:xfrm>
          <a:prstGeom prst="rect">
            <a:avLst/>
          </a:prstGeom>
        </p:spPr>
      </p:pic>
      <p:pic>
        <p:nvPicPr>
          <p:cNvPr id="4" name="Picture 3" descr="Screen Shot 2016-02-08 at 4.54.4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17232"/>
            <a:ext cx="4557500" cy="877218"/>
          </a:xfrm>
          <a:prstGeom prst="rect">
            <a:avLst/>
          </a:prstGeom>
        </p:spPr>
      </p:pic>
      <p:pic>
        <p:nvPicPr>
          <p:cNvPr id="5" name="Picture 4" descr="Screen Shot 2016-02-08 at 4.55.0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445224"/>
            <a:ext cx="3744416" cy="94738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7000" y="812800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Expansion: Examples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711200"/>
            <a:ext cx="43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Query Expansion: Examples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Screen Shot 2016-02-08 at 4.51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8365619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56364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Query expansion at search engines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286808" cy="2928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Main source of query expansion at search engines: query logs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1: After issuing the query [herbs], users frequently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herbal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remedies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→ “herbal remedies” is potential expansion of “herb”.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2: Users searching for [flower pix] frequently click on the URL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photobucket.com/flower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Users searching for [flower clipart] frequently click on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same URL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→ “flower clipart” and “flower pix” are potential expansions of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Rocchio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1971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(SMART)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3071834"/>
            <a:ext cx="8286808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	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modified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i="1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original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; 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nr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: sets of known relevant and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documents respectively;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γ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weights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New query moves towards relevant documents and away from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Tradeoff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α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γ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If we have a lot of judged documents, we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higher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β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l-GR" i="1" dirty="0" smtClean="0">
                <a:solidFill>
                  <a:schemeClr val="tx1"/>
                </a:solidFill>
                <a:latin typeface="+mj-lt"/>
              </a:rPr>
              <a:t>γ.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Set negative term weights to 0.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“Negative weight” for a term doesn’t make sense in the vector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model.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 descr="31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811248"/>
            <a:ext cx="5847478" cy="1332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7158" y="1428736"/>
            <a:ext cx="272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>
                <a:srgbClr val="336699"/>
              </a:buClr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practice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Positive vs. negative relevance feedback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Positive feedback is more valuable than negative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example, set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0.75,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γ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 0.25 to give higher weight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positive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Many systems only allow positive feedback.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Assumptions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When can relevance feedback enhance recall?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A1: The user knows the terms in the collection well enough for an initial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Assumption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A2: Relevant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contain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(so I can “hop” from one relevant document to a different one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when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giving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Violation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A1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42886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A1: The user knows the terms in the collection well enough for an initial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Violation: Mismatch of searcher’s vocabulary and collection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vocabulary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cosmonaut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astronaut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Violation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A2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Assumption A2: Relevant documents are similar.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for violation: [contradictory government policies]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Several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unrelated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prototypes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Subsidies for tobacco farmers vs. anti-smoking campaigns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Aid for developing countries vs. high tariffs on imports from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developing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countries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feedback on tobacco docs will not help with finding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developing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countries.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feedback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Evaluation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Pick one of the evaluation measures from last lecture, e.g., precision in top 10: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@10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pt-BR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pt-BR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pt-BR" dirty="0" smtClean="0">
                <a:solidFill>
                  <a:schemeClr val="tx1"/>
                </a:solidFill>
                <a:latin typeface="+mj-lt"/>
              </a:rPr>
              <a:t>@10 for original query </a:t>
            </a:r>
            <a:r>
              <a:rPr lang="pt-BR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pt-BR" baseline="-25000" dirty="0" smtClean="0">
                <a:solidFill>
                  <a:schemeClr val="tx1"/>
                </a:solidFill>
                <a:latin typeface="+mj-lt"/>
              </a:rPr>
              <a:t>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@10 for modified relevance feedback query q1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most cases: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spectacularly better than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0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Is this a fair evaluation?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Evaluation: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Caveat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True evaluation of usefulness must compare to other methods taking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same amount of time.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Alternative to relevance feedback: User revises and resubmits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Users may prefer revision/resubmission to having to judge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There is no clear evidence that relevance feedback is the “best use” of the user’s time.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17537</TotalTime>
  <Words>1230</Words>
  <Application>Microsoft Macintosh PowerPoint</Application>
  <PresentationFormat>On-screen Show (4:3)</PresentationFormat>
  <Paragraphs>185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Pawan Goyal</cp:lastModifiedBy>
  <cp:revision>1045</cp:revision>
  <cp:lastPrinted>2009-09-22T15:48:09Z</cp:lastPrinted>
  <dcterms:created xsi:type="dcterms:W3CDTF">2009-09-21T23:46:17Z</dcterms:created>
  <dcterms:modified xsi:type="dcterms:W3CDTF">2017-04-09T08:40:52Z</dcterms:modified>
</cp:coreProperties>
</file>