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34"/>
  </p:notesMasterIdLst>
  <p:handoutMasterIdLst>
    <p:handoutMasterId r:id="rId35"/>
  </p:handoutMasterIdLst>
  <p:sldIdLst>
    <p:sldId id="256" r:id="rId3"/>
    <p:sldId id="808" r:id="rId4"/>
    <p:sldId id="846" r:id="rId5"/>
    <p:sldId id="847" r:id="rId6"/>
    <p:sldId id="848" r:id="rId7"/>
    <p:sldId id="850" r:id="rId8"/>
    <p:sldId id="854" r:id="rId9"/>
    <p:sldId id="893" r:id="rId10"/>
    <p:sldId id="894" r:id="rId11"/>
    <p:sldId id="895" r:id="rId12"/>
    <p:sldId id="856" r:id="rId13"/>
    <p:sldId id="857" r:id="rId14"/>
    <p:sldId id="858" r:id="rId15"/>
    <p:sldId id="859" r:id="rId16"/>
    <p:sldId id="860" r:id="rId17"/>
    <p:sldId id="861" r:id="rId18"/>
    <p:sldId id="862" r:id="rId19"/>
    <p:sldId id="863" r:id="rId20"/>
    <p:sldId id="864" r:id="rId21"/>
    <p:sldId id="865" r:id="rId22"/>
    <p:sldId id="866" r:id="rId23"/>
    <p:sldId id="867" r:id="rId24"/>
    <p:sldId id="868" r:id="rId25"/>
    <p:sldId id="869" r:id="rId26"/>
    <p:sldId id="876" r:id="rId27"/>
    <p:sldId id="886" r:id="rId28"/>
    <p:sldId id="897" r:id="rId29"/>
    <p:sldId id="887" r:id="rId30"/>
    <p:sldId id="888" r:id="rId31"/>
    <p:sldId id="889" r:id="rId32"/>
    <p:sldId id="896" r:id="rId33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2A7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96" autoAdjust="0"/>
    <p:restoredTop sz="86335" autoAdjust="0"/>
  </p:normalViewPr>
  <p:slideViewPr>
    <p:cSldViewPr>
      <p:cViewPr>
        <p:scale>
          <a:sx n="53" d="100"/>
          <a:sy n="53" d="100"/>
        </p:scale>
        <p:origin x="-840" y="-7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6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3/2/16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75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4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15: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Text Classification &amp; Naive Bayes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Naive </a:t>
            </a:r>
            <a:r>
              <a:rPr lang="en-US" sz="34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conditional independence assumption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57364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To reduce the number of parameters to a manageable size, we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make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Naive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conditional independence assumption: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We assume that the probability of observing the conjunction of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attributes is equal to the product of the individual probabilities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P(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 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134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000372"/>
            <a:ext cx="6273230" cy="7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68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Naive </a:t>
            </a:r>
            <a:r>
              <a:rPr lang="en-US" sz="34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classifier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000108"/>
            <a:ext cx="8572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400050" lvl="2" inden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Naive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classifier is a probabilistic classifier.</a:t>
            </a:r>
          </a:p>
          <a:p>
            <a:pPr marL="400050" lvl="2" inden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We compute the probability of a document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being in a class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   </a:t>
            </a:r>
          </a:p>
          <a:p>
            <a:pPr marL="400050" lvl="2" indent="0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follows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is the length of the document. (number of tokens)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is the conditional probability of term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occurring in 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as a measure of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how much evidence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contributes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that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is the correct class.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is the prior probability of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If a document’s terms do not provide clear evidence for one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class vs. another, we choose the c with highest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).</a:t>
            </a:r>
            <a:endParaRPr lang="de-DE" sz="22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1" descr="13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490" y="2500306"/>
            <a:ext cx="3542146" cy="68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Maximum a posteriori class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739099"/>
            <a:ext cx="857252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goal in Naive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classification is to find the “best”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best class is the most likely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or maximum a posteriori 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(MAP)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class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1400" dirty="0" err="1" smtClean="0">
                <a:solidFill>
                  <a:schemeClr val="tx1"/>
                </a:solidFill>
                <a:latin typeface="+mj-lt"/>
              </a:rPr>
              <a:t>map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endParaRPr lang="de-DE" sz="48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958884"/>
            <a:ext cx="6509289" cy="75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Taking the log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285860"/>
            <a:ext cx="8572528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  <a:latin typeface="+mj-lt"/>
              </a:rPr>
              <a:t>Multiplying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lots of small probabilities can result in floating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point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underflow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Since log(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xy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log(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+ log(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), we can sum log probabilities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instead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multiplying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probabilities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Since log is a monotonic function, the class with the highest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score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change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what we usually compute in practice is:</a:t>
            </a:r>
            <a:endParaRPr lang="de-DE" sz="88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1326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857760"/>
            <a:ext cx="5669998" cy="72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Naive </a:t>
            </a:r>
            <a:r>
              <a:rPr lang="en-US" sz="34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classifier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285860"/>
            <a:ext cx="8572528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Classification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rule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Simple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interpretation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Each conditional parameter log                 is a weight that indicates how good an indicator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is for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prior log           is a weight that indicates the relative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sum of log prior and term weights is then a measure of how much evidence there is for the document being in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select the class with the most evidence.</a:t>
            </a:r>
            <a:endParaRPr lang="de-DE" sz="22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27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357430"/>
            <a:ext cx="5760002" cy="720000"/>
          </a:xfrm>
          <a:prstGeom prst="rect">
            <a:avLst/>
          </a:prstGeom>
        </p:spPr>
      </p:pic>
      <p:pic>
        <p:nvPicPr>
          <p:cNvPr id="12" name="Picture 11" descr="1327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1388" y="3568504"/>
            <a:ext cx="877934" cy="432000"/>
          </a:xfrm>
          <a:prstGeom prst="rect">
            <a:avLst/>
          </a:prstGeom>
        </p:spPr>
      </p:pic>
      <p:pic>
        <p:nvPicPr>
          <p:cNvPr id="13" name="Picture 12" descr="1327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7" y="4354884"/>
            <a:ext cx="586669" cy="36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Parameter estimation take 1: Maximum likelihood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000108"/>
            <a:ext cx="9001124" cy="496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parameters           and                from train data: How?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Prior: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number of docs in class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;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total number of docs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Conditional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probabilities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ct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tokens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training documents from class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(includes multiple occurrences)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We’ve made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Naive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independence assumption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here:</a:t>
            </a:r>
          </a:p>
        </p:txBody>
      </p:sp>
      <p:pic>
        <p:nvPicPr>
          <p:cNvPr id="11" name="Picture 10" descr="1328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143116"/>
            <a:ext cx="1464479" cy="648000"/>
          </a:xfrm>
          <a:prstGeom prst="rect">
            <a:avLst/>
          </a:prstGeom>
        </p:spPr>
      </p:pic>
      <p:pic>
        <p:nvPicPr>
          <p:cNvPr id="14" name="Picture 13" descr="132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476" y="3744008"/>
            <a:ext cx="2778718" cy="828000"/>
          </a:xfrm>
          <a:prstGeom prst="rect">
            <a:avLst/>
          </a:prstGeom>
        </p:spPr>
      </p:pic>
      <p:pic>
        <p:nvPicPr>
          <p:cNvPr id="15" name="Picture 14" descr="1328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5857892"/>
            <a:ext cx="2220007" cy="396000"/>
          </a:xfrm>
          <a:prstGeom prst="rect">
            <a:avLst/>
          </a:prstGeom>
        </p:spPr>
      </p:pic>
      <p:pic>
        <p:nvPicPr>
          <p:cNvPr id="16" name="Picture 15" descr="1327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8141" y="1500174"/>
            <a:ext cx="586669" cy="360000"/>
          </a:xfrm>
          <a:prstGeom prst="rect">
            <a:avLst/>
          </a:prstGeom>
        </p:spPr>
      </p:pic>
      <p:pic>
        <p:nvPicPr>
          <p:cNvPr id="17" name="Picture 16" descr="1327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7074" y="1490400"/>
            <a:ext cx="877934" cy="43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The problem with maximum likelihood estimates: Zeros</a:t>
            </a:r>
            <a:endParaRPr lang="en-US" sz="3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3508367"/>
            <a:ext cx="90011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	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∝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BEIJING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TAIPEI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WTO|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WTO never occurs in class China in the train set:</a:t>
            </a:r>
          </a:p>
        </p:txBody>
      </p:sp>
      <p:pic>
        <p:nvPicPr>
          <p:cNvPr id="13" name="Picture 12" descr="1329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500174"/>
            <a:ext cx="7176576" cy="2052000"/>
          </a:xfrm>
          <a:prstGeom prst="rect">
            <a:avLst/>
          </a:prstGeom>
        </p:spPr>
      </p:pic>
      <p:pic>
        <p:nvPicPr>
          <p:cNvPr id="18" name="Picture 17" descr="132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055" y="5429264"/>
            <a:ext cx="6928407" cy="82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problem with maximum likelihood estimates: Zeros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(cont)</a:t>
            </a:r>
            <a:endParaRPr lang="en-US" sz="3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933435"/>
            <a:ext cx="9001124" cy="349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there were no occurrences of WTO in documents in class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China,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we’d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get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zero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estimate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 We will get P(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China|d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0 for any document that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contains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WTO!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Zero probabilities cannot be conditioned away.</a:t>
            </a:r>
          </a:p>
        </p:txBody>
      </p:sp>
      <p:pic>
        <p:nvPicPr>
          <p:cNvPr id="11" name="Picture 10" descr="13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928934"/>
            <a:ext cx="5587212" cy="93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To avoid zeros: Add-one smoothing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933435"/>
            <a:ext cx="9001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Before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Now: Add one to each count to avoid zeros: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 is the number of different words (in this case the size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vocabulary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|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| =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3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428868"/>
            <a:ext cx="2619935" cy="756000"/>
          </a:xfrm>
          <a:prstGeom prst="rect">
            <a:avLst/>
          </a:prstGeom>
        </p:spPr>
      </p:pic>
      <p:pic>
        <p:nvPicPr>
          <p:cNvPr id="12" name="Picture 11" descr="133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3929066"/>
            <a:ext cx="5855610" cy="79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To avoid zeros: Add-one smoothing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2351569"/>
            <a:ext cx="9001124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parameters from the training corpus using add-one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smoothing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a new document, for each class, compute sum of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log of prior and (ii) logs of conditional probabilities of the terms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Assign the document to the class with the largest score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text classification task: Email spam filtering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7190" y="993893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endParaRPr lang="de-DE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336699"/>
              </a:buClr>
            </a:pPr>
            <a:endParaRPr lang="de-DE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‘‘’’ &lt;takworlld@hotmail.com&gt;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Subject: real estate is the only way... gem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oalvgkay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Anyone can buy real estate with no money down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Stop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paying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rent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TODAY !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There is no need to spend hundreds or even thousands for similar courses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am 22 years old and I have already purchased 6 properties using the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methods outlined in this truly INCREDIBLE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ebook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Change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your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life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NOW !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=================================================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Click Below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order: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http://www.wholesaledaily.com/sales/nmd.htm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=================================================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How would you write a program that would automatically detect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and delete this type of message?</a:t>
            </a:r>
            <a:r>
              <a:rPr lang="de-DE" sz="22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 </a:t>
            </a:r>
            <a:endParaRPr lang="en-US" sz="2200" dirty="0" smtClean="0">
              <a:solidFill>
                <a:srgbClr val="00B050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Naive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: Training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" name="Picture 7" descr="13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1643050"/>
            <a:ext cx="8272696" cy="439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Naive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: Testing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9" name="Picture 8" descr="133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643182"/>
            <a:ext cx="6412331" cy="266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Exercise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 descr="13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48" y="2143116"/>
            <a:ext cx="8491932" cy="190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20" y="3829131"/>
            <a:ext cx="8572560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parameters of Naive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Classify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Example: Parameter estimates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4214818"/>
            <a:ext cx="8572560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denominators are (8 + 6) and (3 + 6) because the lengths of</a:t>
            </a:r>
          </a:p>
          <a:p>
            <a:pPr>
              <a:spcBef>
                <a:spcPts val="700"/>
              </a:spcBef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text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are 8 and 3, respectively, and because the constant</a:t>
            </a:r>
          </a:p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6 as the vocabulary consists of six terms.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36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643050"/>
            <a:ext cx="8054636" cy="2357454"/>
          </a:xfrm>
          <a:prstGeom prst="rect">
            <a:avLst/>
          </a:prstGeom>
        </p:spPr>
      </p:pic>
      <p:pic>
        <p:nvPicPr>
          <p:cNvPr id="11" name="Picture 10" descr="133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4748400"/>
            <a:ext cx="736363" cy="32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Example: Classification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3929066"/>
            <a:ext cx="8572560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Thus, the classifier assigns the test document to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The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reason for this classification decision is that the three occurrences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 the positive indicator 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CHINESE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outweigh the occurrences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 the two negative indicators 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JAPAN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TOKYO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13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5" y="2714620"/>
            <a:ext cx="6122724" cy="90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Generative model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4286256"/>
            <a:ext cx="8572560" cy="3588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Generate a class with probability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Generate each of the words (in their respective positions), conditional on the class, but independent of each other, with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probability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To classify docs, we “reengineer” this process and find the class that is most likely to have generated the doc.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12" descr="134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560" y="3786190"/>
            <a:ext cx="3588002" cy="468000"/>
          </a:xfrm>
          <a:prstGeom prst="rect">
            <a:avLst/>
          </a:prstGeom>
        </p:spPr>
      </p:pic>
      <p:pic>
        <p:nvPicPr>
          <p:cNvPr id="14" name="Picture 13" descr="1344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500174"/>
            <a:ext cx="7192814" cy="205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Evaluating classification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22914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Evaluation must be done on test data that are independent of the training data (usually a disjoint set of instances).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easy to get good performance on a test set that was available to the learner during training (e.g., just memorize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Measures: Precision, recall,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classification accuracy</a:t>
            </a:r>
            <a:endParaRPr lang="de-DE" sz="48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836712"/>
            <a:ext cx="5038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Constructing Confusion Matrix c</a:t>
            </a:r>
            <a:endParaRPr lang="en-US" i="1" dirty="0">
              <a:solidFill>
                <a:srgbClr val="000000"/>
              </a:solidFill>
            </a:endParaRPr>
          </a:p>
        </p:txBody>
      </p:sp>
      <p:pic>
        <p:nvPicPr>
          <p:cNvPr id="6" name="Picture 5" descr="Screen Shot 2016-03-03 at 12.09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1344"/>
            <a:ext cx="9144000" cy="395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87509"/>
      </p:ext>
    </p:extLst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Precision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and recall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R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3680302"/>
            <a:ext cx="8572560" cy="1043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spcBef>
                <a:spcPts val="700"/>
              </a:spcBef>
              <a:buClr>
                <a:srgbClr val="336699"/>
              </a:buClr>
            </a:pP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/ (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4">
              <a:spcBef>
                <a:spcPts val="700"/>
              </a:spcBef>
              <a:buClr>
                <a:srgbClr val="336699"/>
              </a:buClr>
            </a:pP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/ (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pic>
        <p:nvPicPr>
          <p:cNvPr id="8" name="Picture 7" descr="13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8572557" cy="114300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	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combined measure: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22914"/>
            <a:ext cx="8572560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allows us to trade off precision against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harmonic mean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</p:txBody>
      </p:sp>
      <p:pic>
        <p:nvPicPr>
          <p:cNvPr id="8" name="Picture 7" descr="1356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571744"/>
            <a:ext cx="3409089" cy="900000"/>
          </a:xfrm>
          <a:prstGeom prst="rect">
            <a:avLst/>
          </a:prstGeom>
        </p:spPr>
      </p:pic>
      <p:pic>
        <p:nvPicPr>
          <p:cNvPr id="9" name="Picture 8" descr="1356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7978" y="3571875"/>
            <a:ext cx="2137262" cy="57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Formal definition of TC: Training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1470" y="1428736"/>
            <a:ext cx="8572528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set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X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Documents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are represented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typically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 some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type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high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-dimensional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fixed set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classes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 = {c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. . . 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}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classes are human-defined for the needs of an application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(e.g., relevant vs.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training set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 of labeled documents with each labeled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&lt;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&gt; ∈ X × C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Using a learning method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learning algorithm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then wish to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learn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classifier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that maps documents to classes:</a:t>
            </a:r>
          </a:p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X → C</a:t>
            </a:r>
            <a:endParaRPr lang="en-US" dirty="0" smtClean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	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Averaging: Micro vs. Macro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22914"/>
            <a:ext cx="8572560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now have an evaluation measure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for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one class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we also want a single number that measures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aggregate performance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over all classes in the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Macroaveraging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for each of the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classes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Average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these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numbers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Microaveraging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 TP, FP, FN for each of the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classes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Sum these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numbers (e.g., all TP to get aggregate TP)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for aggregate TP, FP, FN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1096" y="886449"/>
            <a:ext cx="534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Micro- vs. Macro-average: Example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6-03-03 at 12.05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115"/>
            <a:ext cx="9144000" cy="51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73893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Formal definition of TC: Application/Testing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1470" y="1428736"/>
            <a:ext cx="857252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Given: a description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∈ X of a document Determine: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∈ C, 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 that is, the class that is most appropriate for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 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Topic classification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13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1643050"/>
            <a:ext cx="8096025" cy="442915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Examples of how search engines use classification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571612"/>
            <a:ext cx="8572528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Language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identification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English vs. French etc.)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automatic detection of spam pages (spam vs.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nonspam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Topic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-specific 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vertical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search – restrict search to a “vertical” like “related to health” (relevant to vertical vs. not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Classification 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methods: Statistical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/Probabilistic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214422"/>
            <a:ext cx="8572528" cy="404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This was our definition of the classification problem – text classification as a learning problem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Supervised learning of a the classification function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(ii) its application to classifying new documents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look at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doing this using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Naive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Bayes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requires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hand-classified training data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this manual classification can be done by non-experts.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Derivation of Naive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rule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643050"/>
            <a:ext cx="8572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We want to find the class that is most likely given the document: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Apply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rule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Drop denominator since P(d) is the same for all classes:</a:t>
            </a:r>
          </a:p>
        </p:txBody>
      </p:sp>
      <p:pic>
        <p:nvPicPr>
          <p:cNvPr id="8" name="Picture 7" descr="134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368" y="2214554"/>
            <a:ext cx="3372802" cy="612000"/>
          </a:xfrm>
          <a:prstGeom prst="rect">
            <a:avLst/>
          </a:prstGeom>
        </p:spPr>
      </p:pic>
      <p:pic>
        <p:nvPicPr>
          <p:cNvPr id="9" name="Picture 8" descr="134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626" y="3071810"/>
            <a:ext cx="2661431" cy="540000"/>
          </a:xfrm>
          <a:prstGeom prst="rect">
            <a:avLst/>
          </a:prstGeom>
        </p:spPr>
      </p:pic>
      <p:pic>
        <p:nvPicPr>
          <p:cNvPr id="11" name="Picture 10" descr="134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3" y="3739388"/>
            <a:ext cx="3986851" cy="792000"/>
          </a:xfrm>
          <a:prstGeom prst="rect">
            <a:avLst/>
          </a:prstGeom>
        </p:spPr>
      </p:pic>
      <p:pic>
        <p:nvPicPr>
          <p:cNvPr id="12" name="Picture 11" descr="1341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69" y="5357825"/>
            <a:ext cx="4170144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372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Too many parameters / sparseness 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3714752"/>
            <a:ext cx="8572560" cy="248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There are too many parameters                                             , one for each unique combination of a class and a sequence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would need a very, very large number of training examples to estimate that many parameters.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the problem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data sparseness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134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214554"/>
            <a:ext cx="6408792" cy="1296000"/>
          </a:xfrm>
          <a:prstGeom prst="rect">
            <a:avLst/>
          </a:prstGeom>
        </p:spPr>
      </p:pic>
      <p:pic>
        <p:nvPicPr>
          <p:cNvPr id="9" name="Picture 8" descr="134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798000"/>
            <a:ext cx="2938069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51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1416</Words>
  <Application>Microsoft Macintosh PowerPoint</Application>
  <PresentationFormat>On-screen Show (4:3)</PresentationFormat>
  <Paragraphs>285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INRIA Rocquencourt</cp:lastModifiedBy>
  <cp:revision>1018</cp:revision>
  <cp:lastPrinted>2009-09-22T15:48:09Z</cp:lastPrinted>
  <dcterms:created xsi:type="dcterms:W3CDTF">2009-09-21T23:46:17Z</dcterms:created>
  <dcterms:modified xsi:type="dcterms:W3CDTF">2016-03-03T11:47:17Z</dcterms:modified>
</cp:coreProperties>
</file>