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742" r:id="rId4"/>
    <p:sldId id="743" r:id="rId5"/>
    <p:sldId id="744" r:id="rId6"/>
    <p:sldId id="745" r:id="rId7"/>
    <p:sldId id="747" r:id="rId8"/>
    <p:sldId id="752" r:id="rId9"/>
    <p:sldId id="749" r:id="rId10"/>
    <p:sldId id="750" r:id="rId11"/>
    <p:sldId id="751" r:id="rId12"/>
    <p:sldId id="753" r:id="rId13"/>
    <p:sldId id="754" r:id="rId14"/>
    <p:sldId id="755" r:id="rId15"/>
    <p:sldId id="756" r:id="rId16"/>
    <p:sldId id="759" r:id="rId17"/>
    <p:sldId id="760" r:id="rId18"/>
    <p:sldId id="761" r:id="rId19"/>
    <p:sldId id="762" r:id="rId20"/>
    <p:sldId id="763" r:id="rId21"/>
    <p:sldId id="764" r:id="rId2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72051" autoAdjust="0"/>
  </p:normalViewPr>
  <p:slideViewPr>
    <p:cSldViewPr>
      <p:cViewPr varScale="1">
        <p:scale>
          <a:sx n="81" d="100"/>
          <a:sy n="81" d="100"/>
        </p:scale>
        <p:origin x="-112" y="-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2/29/16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35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9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14: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Language Models for IR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Smoothing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71612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Key intuition: A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non-occurring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term is possible (even though it didn’t occur), . . 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. . . but no more likely than would be expected by chance in the collection.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Notation: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c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the collection model; 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cf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the number of occurrences 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in the collection;                     : the total number of tokens in the collection.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We will use                 to “smooth” </a:t>
            </a:r>
            <a:r>
              <a:rPr lang="en-US" sz="28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8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8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) away from zero.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2600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2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751" y="5643578"/>
            <a:ext cx="1252803" cy="504000"/>
          </a:xfrm>
          <a:prstGeom prst="rect">
            <a:avLst/>
          </a:prstGeom>
        </p:spPr>
      </p:pic>
      <p:pic>
        <p:nvPicPr>
          <p:cNvPr id="9" name="Picture 8" descr="122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0" y="4688058"/>
            <a:ext cx="2684579" cy="972000"/>
          </a:xfrm>
          <a:prstGeom prst="rect">
            <a:avLst/>
          </a:prstGeom>
        </p:spPr>
      </p:pic>
      <p:pic>
        <p:nvPicPr>
          <p:cNvPr id="15" name="Picture 14" descr="122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3786190"/>
            <a:ext cx="1452000" cy="3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Mixture model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928826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 =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 + (1 -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Mixes the probability from the document with the general collection frequency of the word.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High value of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“conjunctive-like” search – tends to retrieve documents containing all query words.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Low value of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more disjunctive, suitable for long queries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Correctly setting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is very important for good performance.</a:t>
            </a: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Mixture model: Summary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928826"/>
            <a:ext cx="8505825" cy="4572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What we model: The user has a document in mind and generates the query from this document.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The equation represents the probability that the document that the user had in mind was in fact this one.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315248"/>
            <a:ext cx="6566891" cy="82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Example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85926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Collection: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Jackson was one of the most talented entertainers of all time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Michael Jackson anointed himself King of Pop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Query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Michael Jackson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Use mixture model with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= 1/2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[(0/11 + 1/18)/2] · [(1/11 + 2/18)/2]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≈ 0.003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[(1/7 + 1/18)/2] · [(1/7 + 2/18)/2]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≈ 0.013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Ranking: 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&gt;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Exercise: Compute ranking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85926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Collection: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Xerox reports a profit but revenue is down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Lucene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narrows quarter loss but decreases further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Query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revenue down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Use mixture model with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= 1/2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[(1/8 + 2/16)/2] · [(1/8 + 1/16)/2] = 1/8 · 3/32 =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3/256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[(1/8 + 2/16)/2] · [(0/8 + 1/16)/2] = 1/8 · 1/32 =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Calibri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1/256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Ranking: 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&gt;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Vector space (</a:t>
            </a:r>
            <a:r>
              <a:rPr lang="en-US" sz="40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tf-idf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) vs. LM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357298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The language modeling approach always does better in these experiments . . .   . . . but note that where the approach shows significant gains is at higher levels of recall.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2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471512"/>
            <a:ext cx="7394810" cy="367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 (1)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643050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LMs have some things in common with vector space models.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Term frequency is directed in the model.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But it is not scaled in LMs.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Probabilities are inherently “length-normalized”.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Cosine normalization does something similar for vector space.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Mixing document and collection frequencies has an effect similar to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idf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Terms rare in the general collection, but common in some documents will have a greater influence on the ranking.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 (2)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model: commonalities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Term frequency is directly in the model.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Probabilities are inherently “length-normalized”.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Mixing document and collection frequencies has an effect similar to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idf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model: differences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LMs: based on probability theory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Vector space: based on similarity, a geometric/ linear algebra notion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Collection frequency vs. document frequency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Details of term frequency, length normalization etc.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Language models for IR: Assumptions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9005887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Simplifying assumption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: Queries and documents are objects of same type.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Not true!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vector space model makes the same assumption.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Simplifying assumption: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Terms are conditionally independent.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Again, vector space model (and Naive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) makes the same assumption.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Cleaner statement of assumptions than vector space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Thus, better theoretical foundation than vector space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… but “pure” LMs perform much worse than “tuned” LMs.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449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Three ways of developing language modeling approach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6-02-29 at 4.39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8388424" cy="3037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9305" y="4923491"/>
            <a:ext cx="431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Kullback-Leibler</a:t>
            </a:r>
            <a:r>
              <a:rPr lang="en-US" dirty="0" smtClean="0">
                <a:solidFill>
                  <a:srgbClr val="000000"/>
                </a:solidFill>
              </a:rPr>
              <a:t> Divergence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6-02-29 at 4.40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73216"/>
            <a:ext cx="7620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32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Using language models (LMs) for IR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LM = language model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We view the document as a generative model that generates the query. 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chemeClr val="tx1"/>
                </a:solidFill>
                <a:latin typeface="Calibri" charset="0"/>
              </a:rPr>
              <a:t>What we need to do: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Define the precise generative model we want to use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Estimate parameters (different parameters for each document’s model)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Smooth to avoid zeros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Apply to query and find document most likely to have generated the query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❽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Present most likely document(s) to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user</a:t>
            </a:r>
            <a:endParaRPr lang="en-US" sz="2600" dirty="0" smtClean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>
              <a:solidFill>
                <a:schemeClr val="tx1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974" y="705596"/>
            <a:ext cx="665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Query Expansion in Language Modeling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784" y="1740470"/>
            <a:ext cx="80103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Idea: </a:t>
            </a:r>
            <a:r>
              <a:rPr lang="en-US" i="1" dirty="0">
                <a:solidFill>
                  <a:srgbClr val="000000"/>
                </a:solidFill>
              </a:rPr>
              <a:t>We assume that the translation model 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can </a:t>
            </a:r>
            <a:r>
              <a:rPr lang="en-US" i="1" dirty="0">
                <a:solidFill>
                  <a:srgbClr val="000000"/>
                </a:solidFill>
              </a:rPr>
              <a:t>be represented by a conditional probability 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distribution </a:t>
            </a:r>
            <a:r>
              <a:rPr lang="en-US" i="1" dirty="0">
                <a:solidFill>
                  <a:srgbClr val="000000"/>
                </a:solidFill>
              </a:rPr>
              <a:t>T(·|·) between vocabulary terms. </a:t>
            </a:r>
            <a:endParaRPr lang="en-US" i="1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form of the translation query generation </a:t>
            </a:r>
            <a:r>
              <a:rPr lang="en-US" dirty="0" smtClean="0">
                <a:solidFill>
                  <a:srgbClr val="000000"/>
                </a:solidFill>
              </a:rPr>
              <a:t>model: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Screen Shot 2016-02-29 at 4.44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789040"/>
            <a:ext cx="50673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01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What is a language model?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14512"/>
            <a:ext cx="8505825" cy="4714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We can view a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finite state automaton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as a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deterministic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language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model.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wish I wish I wish I wish . . .  Cannot generate: “wish I wish”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chemeClr val="tx1"/>
                </a:solidFill>
                <a:latin typeface="Calibri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or “I wish I”. Our basic model: each document was generated by a different automaton like this except that these automata are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probabilistic.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561066"/>
            <a:ext cx="3458719" cy="136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probabilistic language model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This is a one-state probabilistic finite-state automaton – a unigram language model – and the state emission distribution for its one state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. STOP is not a word, but a special symbol indicating that the automaton stops.  frog said that toad likes frog STOP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(string) = 0.01 · 0.03 · 0.04 · 0.01 · 0.02 · 0.01 · 0.02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= 0.0000000000048</a:t>
            </a:r>
            <a:endParaRPr lang="en-US" dirty="0" smtClean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1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04438"/>
            <a:ext cx="1879917" cy="1296000"/>
          </a:xfrm>
          <a:prstGeom prst="rect">
            <a:avLst/>
          </a:prstGeom>
        </p:spPr>
      </p:pic>
      <p:pic>
        <p:nvPicPr>
          <p:cNvPr id="9" name="Picture 8" descr="1214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534" y="1571612"/>
            <a:ext cx="4404201" cy="21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42908" y="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different language model for each document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9143999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frog said that toad likes frog STOP  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= 0.01 · 0.03 · 0.04 · 0.01 · 0.02 · 0.01 · 0.02 = 0.0000000000048 = 4.8 · 10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-12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	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= 0.01 · 0.03 · 0.05 · 0.02 · 0.02 · 0.01 · 0.02 = 0.0000000000120 = 12 · 10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-12          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&lt; 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Thus, document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is “more relevant” to the string “frog said that toad likes frog STOP” than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is.</a:t>
            </a:r>
            <a:endParaRPr lang="en-US" sz="2800" baseline="300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baseline="300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	</a:t>
            </a:r>
            <a:endParaRPr lang="en-US" dirty="0" smtClean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10" name="Picture 9" descr="12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661066"/>
            <a:ext cx="8448137" cy="248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Using language models in IR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5357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Each document is treated as (the basis for) a language model.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Given a query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Rank documents based on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 is the same for all documents, so ignore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 is the prior – often treated as the same for all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But we can give a prior to “high-quality” documents, e.g., those with high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PageRank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is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the probability of </a:t>
            </a:r>
            <a:r>
              <a:rPr lang="en-US" i="1" dirty="0" smtClean="0">
                <a:solidFill>
                  <a:srgbClr val="0070C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 given </a:t>
            </a:r>
            <a:r>
              <a:rPr lang="en-US" i="1" dirty="0" smtClean="0">
                <a:solidFill>
                  <a:srgbClr val="0070C0"/>
                </a:solidFill>
                <a:latin typeface="Calibri" charset="0"/>
              </a:rPr>
              <a:t>d.</a:t>
            </a:r>
            <a:r>
              <a:rPr lang="en-US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So to rank documents according to relevance to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q, ranking according to P(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q|d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) and P(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d|q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) is equivalent.</a:t>
            </a:r>
            <a:endParaRPr lang="en-US" i="1" dirty="0" smtClean="0">
              <a:solidFill>
                <a:srgbClr val="0070C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928934"/>
            <a:ext cx="2927283" cy="86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Where we are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2143140"/>
            <a:ext cx="8505825" cy="5357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In the LM approach to IR, we attempt to model the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query generation process.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Then we rank documents by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the probability that a query would be observed as a random sample from the respective document model.</a:t>
            </a:r>
            <a:endParaRPr lang="en-US" sz="2600" i="1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That is, we rank according to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Next: how do we compute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)?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i="1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How to compute </a:t>
            </a:r>
            <a:r>
              <a:rPr lang="en-US" sz="40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40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40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40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</a:rPr>
              <a:t>)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571612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We will make the same conditional independence assumption as for Naive 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Bayes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	</a:t>
            </a:r>
            <a:endParaRPr lang="en-US" sz="2600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	(|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|: length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k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: the token occurring at position k in q)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This is equivalent to: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tf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t,q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term frequency (# occurrences) 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Multinomial model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(omitting constant factor)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93000"/>
            <a:ext cx="6282743" cy="936000"/>
          </a:xfrm>
          <a:prstGeom prst="rect">
            <a:avLst/>
          </a:prstGeom>
        </p:spPr>
      </p:pic>
      <p:pic>
        <p:nvPicPr>
          <p:cNvPr id="7" name="Picture 6" descr="121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601" y="4429132"/>
            <a:ext cx="5312225" cy="9088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Parameter estimation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60"/>
            <a:ext cx="914400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Missing piece: Where do the parameters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). come from?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Start with maximum 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likelihood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	(|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|: length of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tf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t,d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: # occurrences of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we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have a problem with zeros.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A single t with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 = 0 will make                                      zero.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We would give a single term “veto power”.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For example, for query [Michael Jackson top hits] a document about “top songs” (but not using the word “hits”) would have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 = 0. – That’s bad.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70C0"/>
                </a:solidFill>
                <a:latin typeface="Calibri" charset="0"/>
              </a:rPr>
              <a:t>We need to smooth the estimates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to avoid zeros.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2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355721"/>
            <a:ext cx="2569692" cy="930403"/>
          </a:xfrm>
          <a:prstGeom prst="rect">
            <a:avLst/>
          </a:prstGeom>
        </p:spPr>
      </p:pic>
      <p:pic>
        <p:nvPicPr>
          <p:cNvPr id="12" name="Picture 11" descr="122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264" y="4248008"/>
            <a:ext cx="2628008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1113</Words>
  <Application>Microsoft Macintosh PowerPoint</Application>
  <PresentationFormat>On-screen Show (4:3)</PresentationFormat>
  <Paragraphs>195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2_Office Theme</vt:lpstr>
      <vt:lpstr>PowerPoint Presentation</vt:lpstr>
      <vt:lpstr>Using language models (LMs) for 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INRIA Rocquencourt</cp:lastModifiedBy>
  <cp:revision>768</cp:revision>
  <cp:lastPrinted>2009-09-22T15:48:09Z</cp:lastPrinted>
  <dcterms:created xsi:type="dcterms:W3CDTF">2009-09-21T23:46:17Z</dcterms:created>
  <dcterms:modified xsi:type="dcterms:W3CDTF">2016-02-29T11:42:56Z</dcterms:modified>
</cp:coreProperties>
</file>