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71" r:id="rId2"/>
    <p:sldId id="272" r:id="rId3"/>
    <p:sldId id="274" r:id="rId4"/>
    <p:sldId id="273" r:id="rId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33"/>
    <a:srgbClr val="9DFFFF"/>
    <a:srgbClr val="004600"/>
    <a:srgbClr val="0052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39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defTabSz="965200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defTabSz="965200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fld id="{60876760-472A-415F-A969-8DAC272CF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9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276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85800"/>
            <a:ext cx="65024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6A99D40E-D035-48DC-9D8D-F5EC35A5D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D40E-D035-48DC-9D8D-F5EC35A5D5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477000"/>
            <a:ext cx="6538340" cy="381000"/>
          </a:xfrm>
          <a:solidFill>
            <a:srgbClr val="C00000"/>
          </a:solidFill>
          <a:ln>
            <a:noFill/>
          </a:ln>
        </p:spPr>
        <p:txBody>
          <a:bodyPr/>
          <a:lstStyle>
            <a:lvl1pPr algn="r">
              <a:defRPr sz="190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1" y="4846320"/>
            <a:ext cx="1291167" cy="2011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598" y="838200"/>
            <a:ext cx="10011403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572" spc="-65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07213" y="1989967"/>
            <a:ext cx="8284202" cy="685800"/>
          </a:xfrm>
        </p:spPr>
        <p:txBody>
          <a:bodyPr>
            <a:normAutofit/>
          </a:bodyPr>
          <a:lstStyle>
            <a:lvl1pPr marL="0" indent="0" algn="l">
              <a:buNone/>
              <a:defRPr sz="2667" b="1" cap="all" spc="98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373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5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defTabSz="979734">
              <a:spcAft>
                <a:spcPts val="643"/>
              </a:spcAft>
            </a:pPr>
            <a:r>
              <a:rPr lang="en-US" sz="2571" i="1" cap="none" spc="129" dirty="0" smtClean="0">
                <a:solidFill>
                  <a:srgbClr val="D1282E"/>
                </a:solidFill>
              </a:rPr>
              <a:t>CS60002: Distributed Systems</a:t>
            </a:r>
            <a:endParaRPr lang="en-IN" sz="2571" i="1" cap="none" spc="129" dirty="0">
              <a:solidFill>
                <a:srgbClr val="D1282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2" cy="533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11445551" y="6292692"/>
            <a:ext cx="580571" cy="368617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F97FE878-E5F2-484B-9BB1-99B47119FC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1" descr="iit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4" y="5773802"/>
            <a:ext cx="1054102" cy="99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-1" y="0"/>
            <a:ext cx="1291167" cy="533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4" name="TextBox 13"/>
          <p:cNvSpPr txBox="1"/>
          <p:nvPr/>
        </p:nvSpPr>
        <p:spPr>
          <a:xfrm>
            <a:off x="3991429" y="2888238"/>
            <a:ext cx="4695049" cy="1447503"/>
          </a:xfrm>
          <a:prstGeom prst="rect">
            <a:avLst/>
          </a:prstGeom>
          <a:noFill/>
        </p:spPr>
        <p:txBody>
          <a:bodyPr wrap="none" lIns="97971" tIns="48986" rIns="97971" bIns="48986" rtlCol="0">
            <a:spAutoFit/>
          </a:bodyPr>
          <a:lstStyle/>
          <a:p>
            <a:r>
              <a:rPr lang="en-US" sz="2191" b="1" dirty="0" err="1">
                <a:effectLst/>
                <a:latin typeface="Arial Narrow" panose="020B0606020202030204" pitchFamily="34" charset="0"/>
              </a:rPr>
              <a:t>Pallab</a:t>
            </a:r>
            <a:r>
              <a:rPr lang="en-US" sz="2191" b="1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191" b="1" dirty="0" err="1">
                <a:effectLst/>
                <a:latin typeface="Arial Narrow" panose="020B0606020202030204" pitchFamily="34" charset="0"/>
              </a:rPr>
              <a:t>Dasgupta</a:t>
            </a:r>
            <a:endParaRPr lang="en-US" sz="2191" b="1" dirty="0">
              <a:effectLst/>
              <a:latin typeface="Arial Narrow" panose="020B0606020202030204" pitchFamily="34" charset="0"/>
            </a:endParaRPr>
          </a:p>
          <a:p>
            <a:r>
              <a:rPr lang="en-US" sz="2191" b="1" dirty="0" smtClean="0">
                <a:effectLst/>
                <a:latin typeface="Arial Narrow" panose="020B0606020202030204" pitchFamily="34" charset="0"/>
              </a:rPr>
              <a:t>Professor</a:t>
            </a:r>
            <a:r>
              <a:rPr lang="en-US" sz="2191" b="1" dirty="0">
                <a:effectLst/>
                <a:latin typeface="Arial Narrow" panose="020B0606020202030204" pitchFamily="34" charset="0"/>
              </a:rPr>
              <a:t>, </a:t>
            </a:r>
            <a:endParaRPr lang="en-US" sz="2191" b="1" dirty="0" smtClean="0">
              <a:effectLst/>
              <a:latin typeface="Arial Narrow" panose="020B0606020202030204" pitchFamily="34" charset="0"/>
            </a:endParaRPr>
          </a:p>
          <a:p>
            <a:r>
              <a:rPr lang="en-US" sz="2191" b="1" dirty="0" smtClean="0">
                <a:effectLst/>
                <a:latin typeface="Arial Narrow" panose="020B0606020202030204" pitchFamily="34" charset="0"/>
              </a:rPr>
              <a:t>Dept</a:t>
            </a:r>
            <a:r>
              <a:rPr lang="en-US" sz="2191" b="1" dirty="0">
                <a:effectLst/>
                <a:latin typeface="Arial Narrow" panose="020B0606020202030204" pitchFamily="34" charset="0"/>
              </a:rPr>
              <a:t>. of Computer </a:t>
            </a:r>
            <a:r>
              <a:rPr lang="en-US" sz="2191" b="1" dirty="0" smtClean="0">
                <a:effectLst/>
                <a:latin typeface="Arial Narrow" panose="020B0606020202030204" pitchFamily="34" charset="0"/>
              </a:rPr>
              <a:t>Sc. </a:t>
            </a:r>
            <a:r>
              <a:rPr lang="en-US" sz="2191" b="1" dirty="0">
                <a:effectLst/>
                <a:latin typeface="Arial Narrow" panose="020B0606020202030204" pitchFamily="34" charset="0"/>
              </a:rPr>
              <a:t>&amp; </a:t>
            </a:r>
            <a:r>
              <a:rPr lang="en-US" sz="2191" b="1" dirty="0" err="1" smtClean="0">
                <a:effectLst/>
                <a:latin typeface="Arial Narrow" panose="020B0606020202030204" pitchFamily="34" charset="0"/>
              </a:rPr>
              <a:t>Engg</a:t>
            </a:r>
            <a:r>
              <a:rPr lang="en-US" sz="2191" b="1" dirty="0" smtClean="0">
                <a:effectLst/>
                <a:latin typeface="Arial Narrow" panose="020B0606020202030204" pitchFamily="34" charset="0"/>
              </a:rPr>
              <a:t>.,</a:t>
            </a:r>
          </a:p>
          <a:p>
            <a:r>
              <a:rPr lang="en-US" sz="2191" b="1" dirty="0" smtClean="0">
                <a:effectLst/>
                <a:latin typeface="Arial Narrow" panose="020B0606020202030204" pitchFamily="34" charset="0"/>
              </a:rPr>
              <a:t>Indian Institute of Technology </a:t>
            </a:r>
            <a:r>
              <a:rPr lang="en-US" sz="2191" b="1" dirty="0" err="1" smtClean="0">
                <a:effectLst/>
                <a:latin typeface="Arial Narrow" panose="020B0606020202030204" pitchFamily="34" charset="0"/>
              </a:rPr>
              <a:t>Kharagpur</a:t>
            </a:r>
            <a:endParaRPr lang="en-US" sz="2191" b="1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145" y="2888238"/>
            <a:ext cx="171284" cy="1447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spcCol="0" rtlCol="0" anchor="ctr"/>
          <a:lstStyle/>
          <a:p>
            <a:pPr algn="ctr"/>
            <a:endParaRPr lang="en-IN" sz="1524"/>
          </a:p>
        </p:txBody>
      </p:sp>
    </p:spTree>
    <p:extLst>
      <p:ext uri="{BB962C8B-B14F-4D97-AF65-F5344CB8AC3E}">
        <p14:creationId xmlns:p14="http://schemas.microsoft.com/office/powerpoint/2010/main" val="6857497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746A-53A8-4E46-9171-AF6ADB16C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290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3"/>
            <a:ext cx="27432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14DF-4D08-4AF1-8CCE-3FA686908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94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effectLst/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088B9161-071C-4593-A8BC-FDB955513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983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184" b="0" cap="all" spc="-65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1670" b="0" cap="all" spc="98" baseline="0">
                <a:solidFill>
                  <a:schemeClr val="tx2"/>
                </a:solidFill>
                <a:latin typeface="+mj-lt"/>
              </a:defRPr>
            </a:lvl1pPr>
            <a:lvl2pPr marL="37324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2pPr>
            <a:lvl3pPr marL="74648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1119725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4pPr>
            <a:lvl5pPr marL="1492968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5pPr>
            <a:lvl6pPr marL="1866210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6pPr>
            <a:lvl7pPr marL="2239451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7pPr>
            <a:lvl8pPr marL="2612693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8pPr>
            <a:lvl9pPr marL="2985935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70880-BD8B-4F1A-A9C2-7E28922F2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612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1" y="1574802"/>
            <a:ext cx="4389120" cy="4525963"/>
          </a:xfrm>
        </p:spPr>
        <p:txBody>
          <a:bodyPr/>
          <a:lstStyle>
            <a:lvl1pPr>
              <a:defRPr sz="2322"/>
            </a:lvl1pPr>
            <a:lvl2pPr>
              <a:defRPr sz="1959"/>
            </a:lvl2pPr>
            <a:lvl3pPr>
              <a:defRPr sz="1670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1" y="1574802"/>
            <a:ext cx="4389120" cy="4525963"/>
          </a:xfrm>
        </p:spPr>
        <p:txBody>
          <a:bodyPr/>
          <a:lstStyle>
            <a:lvl1pPr>
              <a:defRPr sz="2322"/>
            </a:lvl1pPr>
            <a:lvl2pPr>
              <a:defRPr sz="1959"/>
            </a:lvl2pPr>
            <a:lvl3pPr>
              <a:defRPr sz="1670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609D-FED8-49B9-93C1-85C0D816F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15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451" b="0" cap="all" spc="82" baseline="0">
                <a:solidFill>
                  <a:schemeClr val="tx1"/>
                </a:solidFill>
                <a:latin typeface="+mj-lt"/>
              </a:defRPr>
            </a:lvl1pPr>
            <a:lvl2pPr marL="373242" indent="0">
              <a:buNone/>
              <a:defRPr sz="1670" b="1"/>
            </a:lvl2pPr>
            <a:lvl3pPr marL="746484" indent="0">
              <a:buNone/>
              <a:defRPr sz="1451" b="1"/>
            </a:lvl3pPr>
            <a:lvl4pPr marL="1119725" indent="0">
              <a:buNone/>
              <a:defRPr sz="1307" b="1"/>
            </a:lvl4pPr>
            <a:lvl5pPr marL="1492968" indent="0">
              <a:buNone/>
              <a:defRPr sz="1307" b="1"/>
            </a:lvl5pPr>
            <a:lvl6pPr marL="1866210" indent="0">
              <a:buNone/>
              <a:defRPr sz="1307" b="1"/>
            </a:lvl6pPr>
            <a:lvl7pPr marL="2239451" indent="0">
              <a:buNone/>
              <a:defRPr sz="1307" b="1"/>
            </a:lvl7pPr>
            <a:lvl8pPr marL="2612693" indent="0">
              <a:buNone/>
              <a:defRPr sz="1307" b="1"/>
            </a:lvl8pPr>
            <a:lvl9pPr marL="2985935" indent="0">
              <a:buNone/>
              <a:defRPr sz="13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1959"/>
            </a:lvl1pPr>
            <a:lvl2pPr>
              <a:defRPr sz="1670"/>
            </a:lvl2pPr>
            <a:lvl3pPr>
              <a:defRPr sz="1451"/>
            </a:lvl3pPr>
            <a:lvl4pPr>
              <a:defRPr sz="1307"/>
            </a:lvl4pPr>
            <a:lvl5pPr>
              <a:defRPr sz="1307"/>
            </a:lvl5pPr>
            <a:lvl6pPr>
              <a:defRPr sz="1307"/>
            </a:lvl6pPr>
            <a:lvl7pPr>
              <a:defRPr sz="1307"/>
            </a:lvl7pPr>
            <a:lvl8pPr>
              <a:defRPr sz="1307"/>
            </a:lvl8pPr>
            <a:lvl9pPr>
              <a:defRPr sz="1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451" b="0" kern="1200" cap="all" spc="8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73242" indent="0">
              <a:buNone/>
              <a:defRPr sz="1670" b="1"/>
            </a:lvl2pPr>
            <a:lvl3pPr marL="746484" indent="0">
              <a:buNone/>
              <a:defRPr sz="1451" b="1"/>
            </a:lvl3pPr>
            <a:lvl4pPr marL="1119725" indent="0">
              <a:buNone/>
              <a:defRPr sz="1307" b="1"/>
            </a:lvl4pPr>
            <a:lvl5pPr marL="1492968" indent="0">
              <a:buNone/>
              <a:defRPr sz="1307" b="1"/>
            </a:lvl5pPr>
            <a:lvl6pPr marL="1866210" indent="0">
              <a:buNone/>
              <a:defRPr sz="1307" b="1"/>
            </a:lvl6pPr>
            <a:lvl7pPr marL="2239451" indent="0">
              <a:buNone/>
              <a:defRPr sz="1307" b="1"/>
            </a:lvl7pPr>
            <a:lvl8pPr marL="2612693" indent="0">
              <a:buNone/>
              <a:defRPr sz="1307" b="1"/>
            </a:lvl8pPr>
            <a:lvl9pPr marL="2985935" indent="0">
              <a:buNone/>
              <a:defRPr sz="1307" b="1"/>
            </a:lvl9pPr>
          </a:lstStyle>
          <a:p>
            <a:pPr marL="0" lvl="0" indent="0" algn="l" defTabSz="746484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1959"/>
            </a:lvl1pPr>
            <a:lvl2pPr>
              <a:defRPr sz="1670"/>
            </a:lvl2pPr>
            <a:lvl3pPr>
              <a:defRPr sz="1451"/>
            </a:lvl3pPr>
            <a:lvl4pPr>
              <a:defRPr sz="1307"/>
            </a:lvl4pPr>
            <a:lvl5pPr>
              <a:defRPr sz="1307"/>
            </a:lvl5pPr>
            <a:lvl6pPr>
              <a:defRPr sz="1307"/>
            </a:lvl6pPr>
            <a:lvl7pPr>
              <a:defRPr sz="1307"/>
            </a:lvl7pPr>
            <a:lvl8pPr>
              <a:defRPr sz="1307"/>
            </a:lvl8pPr>
            <a:lvl9pPr>
              <a:defRPr sz="1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A595-84B8-43C0-A80D-CA247FD26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045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0C9C-989F-456C-863B-48EDEC2016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19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8121-93A5-4A55-B054-6263439ED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5170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1600200"/>
            <a:ext cx="6815668" cy="4480560"/>
          </a:xfrm>
        </p:spPr>
        <p:txBody>
          <a:bodyPr/>
          <a:lstStyle>
            <a:lvl1pPr>
              <a:defRPr sz="2612"/>
            </a:lvl1pPr>
            <a:lvl2pPr>
              <a:defRPr sz="2322"/>
            </a:lvl2pPr>
            <a:lvl3pPr>
              <a:defRPr sz="1959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600200"/>
            <a:ext cx="4011085" cy="4480560"/>
          </a:xfrm>
        </p:spPr>
        <p:txBody>
          <a:bodyPr>
            <a:normAutofit/>
          </a:bodyPr>
          <a:lstStyle>
            <a:lvl1pPr marL="0" indent="0">
              <a:buNone/>
              <a:defRPr sz="1307"/>
            </a:lvl1pPr>
            <a:lvl2pPr marL="373242" indent="0">
              <a:buNone/>
              <a:defRPr sz="1016"/>
            </a:lvl2pPr>
            <a:lvl3pPr marL="746484" indent="0">
              <a:buNone/>
              <a:defRPr sz="798"/>
            </a:lvl3pPr>
            <a:lvl4pPr marL="1119725" indent="0">
              <a:buNone/>
              <a:defRPr sz="726"/>
            </a:lvl4pPr>
            <a:lvl5pPr marL="1492968" indent="0">
              <a:buNone/>
              <a:defRPr sz="726"/>
            </a:lvl5pPr>
            <a:lvl6pPr marL="1866210" indent="0">
              <a:buNone/>
              <a:defRPr sz="726"/>
            </a:lvl6pPr>
            <a:lvl7pPr marL="2239451" indent="0">
              <a:buNone/>
              <a:defRPr sz="726"/>
            </a:lvl7pPr>
            <a:lvl8pPr marL="2612693" indent="0">
              <a:buNone/>
              <a:defRPr sz="726"/>
            </a:lvl8pPr>
            <a:lvl9pPr marL="2985935" indent="0">
              <a:buNone/>
              <a:defRPr sz="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2ACF-D91C-49CB-9659-5A4C69D9F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82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7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2612"/>
            </a:lvl1pPr>
            <a:lvl2pPr marL="373242" indent="0">
              <a:buNone/>
              <a:defRPr sz="2322"/>
            </a:lvl2pPr>
            <a:lvl3pPr marL="746484" indent="0">
              <a:buNone/>
              <a:defRPr sz="1959"/>
            </a:lvl3pPr>
            <a:lvl4pPr marL="1119725" indent="0">
              <a:buNone/>
              <a:defRPr sz="1670"/>
            </a:lvl4pPr>
            <a:lvl5pPr marL="1492968" indent="0">
              <a:buNone/>
              <a:defRPr sz="1670"/>
            </a:lvl5pPr>
            <a:lvl6pPr marL="1866210" indent="0">
              <a:buNone/>
              <a:defRPr sz="1670"/>
            </a:lvl6pPr>
            <a:lvl7pPr marL="2239451" indent="0">
              <a:buNone/>
              <a:defRPr sz="1670"/>
            </a:lvl7pPr>
            <a:lvl8pPr marL="2612693" indent="0">
              <a:buNone/>
              <a:defRPr sz="1670"/>
            </a:lvl8pPr>
            <a:lvl9pPr marL="2985935" indent="0">
              <a:buNone/>
              <a:defRPr sz="167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5715000"/>
            <a:ext cx="10871201" cy="457200"/>
          </a:xfrm>
        </p:spPr>
        <p:txBody>
          <a:bodyPr/>
          <a:lstStyle>
            <a:lvl1pPr marL="0" indent="0">
              <a:buNone/>
              <a:defRPr sz="1307"/>
            </a:lvl1pPr>
            <a:lvl2pPr marL="373242" indent="0">
              <a:buNone/>
              <a:defRPr sz="1016"/>
            </a:lvl2pPr>
            <a:lvl3pPr marL="746484" indent="0">
              <a:buNone/>
              <a:defRPr sz="798"/>
            </a:lvl3pPr>
            <a:lvl4pPr marL="1119725" indent="0">
              <a:buNone/>
              <a:defRPr sz="726"/>
            </a:lvl4pPr>
            <a:lvl5pPr marL="1492968" indent="0">
              <a:buNone/>
              <a:defRPr sz="726"/>
            </a:lvl5pPr>
            <a:lvl6pPr marL="1866210" indent="0">
              <a:buNone/>
              <a:defRPr sz="726"/>
            </a:lvl6pPr>
            <a:lvl7pPr marL="2239451" indent="0">
              <a:buNone/>
              <a:defRPr sz="726"/>
            </a:lvl7pPr>
            <a:lvl8pPr marL="2612693" indent="0">
              <a:buNone/>
              <a:defRPr sz="726"/>
            </a:lvl8pPr>
            <a:lvl9pPr marL="2985935" indent="0">
              <a:buNone/>
              <a:defRPr sz="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59E6A5-292D-4F0C-B998-0B5AD01AE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1" y="4953000"/>
            <a:ext cx="10871201" cy="762000"/>
          </a:xfrm>
        </p:spPr>
        <p:txBody>
          <a:bodyPr anchor="t">
            <a:normAutofit/>
          </a:bodyPr>
          <a:lstStyle>
            <a:lvl1pPr>
              <a:defRPr sz="26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</p:spTree>
    <p:extLst>
      <p:ext uri="{BB962C8B-B14F-4D97-AF65-F5344CB8AC3E}">
        <p14:creationId xmlns:p14="http://schemas.microsoft.com/office/powerpoint/2010/main" val="40886858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99" y="152718"/>
            <a:ext cx="11379200" cy="609282"/>
          </a:xfrm>
          <a:prstGeom prst="rect">
            <a:avLst/>
          </a:prstGeom>
        </p:spPr>
        <p:txBody>
          <a:bodyPr vert="horz" lIns="102870" tIns="51435" rIns="102870" bIns="51435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066801"/>
            <a:ext cx="11176000" cy="5059363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2400" y="6438904"/>
            <a:ext cx="1625600" cy="342900"/>
          </a:xfrm>
          <a:prstGeom prst="rect">
            <a:avLst/>
          </a:prstGeom>
        </p:spPr>
        <p:txBody>
          <a:bodyPr vert="horz" lIns="102870" tIns="51435" rIns="102870" bIns="0" rtlCol="0" anchor="b"/>
          <a:lstStyle>
            <a:lvl1pPr algn="l">
              <a:defRPr sz="1016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477001"/>
            <a:ext cx="7416800" cy="299720"/>
          </a:xfrm>
          <a:prstGeom prst="rect">
            <a:avLst/>
          </a:prstGeom>
        </p:spPr>
        <p:txBody>
          <a:bodyPr vert="horz" lIns="102870" tIns="51435" rIns="102870" bIns="51435" rtlCol="0" anchor="t"/>
          <a:lstStyle>
            <a:lvl1pPr algn="l">
              <a:defRPr sz="1161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381740" y="6276342"/>
            <a:ext cx="706120" cy="30480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670" b="1">
                <a:solidFill>
                  <a:schemeClr val="tx2"/>
                </a:solidFill>
              </a:defRPr>
            </a:lvl1pPr>
          </a:lstStyle>
          <a:p>
            <a:fld id="{16EE6243-4737-40A7-99E6-92B1D6043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2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8" name="Rectangle 7"/>
          <p:cNvSpPr/>
          <p:nvPr/>
        </p:nvSpPr>
        <p:spPr>
          <a:xfrm>
            <a:off x="12001499" y="1066800"/>
            <a:ext cx="190502" cy="579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9" name="Rectangle 8"/>
          <p:cNvSpPr/>
          <p:nvPr/>
        </p:nvSpPr>
        <p:spPr>
          <a:xfrm>
            <a:off x="1" y="12700"/>
            <a:ext cx="4064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0" name="Rectangle 9"/>
          <p:cNvSpPr/>
          <p:nvPr/>
        </p:nvSpPr>
        <p:spPr>
          <a:xfrm>
            <a:off x="1" y="1066800"/>
            <a:ext cx="406401" cy="5803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</p:spTree>
    <p:extLst>
      <p:ext uri="{BB962C8B-B14F-4D97-AF65-F5344CB8AC3E}">
        <p14:creationId xmlns:p14="http://schemas.microsoft.com/office/powerpoint/2010/main" val="36151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dissolve/>
  </p:transition>
  <p:timing>
    <p:tnLst>
      <p:par>
        <p:cTn id="1" dur="indefinite" restart="never" nodeType="tmRoot"/>
      </p:par>
    </p:tnLst>
  </p:timing>
  <p:hf hdr="0" dt="0"/>
  <p:txStyles>
    <p:titleStyle>
      <a:lvl1pPr algn="l" defTabSz="746484" rtl="0" eaLnBrk="1" latinLnBrk="0" hangingPunct="1">
        <a:spcBef>
          <a:spcPct val="0"/>
        </a:spcBef>
        <a:buNone/>
        <a:defRPr sz="2975" b="1" kern="1200" cap="none" spc="-50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746484" rtl="0" eaLnBrk="1" latinLnBrk="0" hangingPunct="1">
        <a:spcBef>
          <a:spcPct val="20000"/>
        </a:spcBef>
        <a:spcAft>
          <a:spcPts val="490"/>
        </a:spcAft>
        <a:buFont typeface="Arial" pitchFamily="34" charset="0"/>
        <a:buNone/>
        <a:defRPr sz="167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73242" indent="-149296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002060"/>
          </a:solidFill>
          <a:latin typeface="Arial Narrow" panose="020B0606020202030204" pitchFamily="34" charset="0"/>
          <a:ea typeface="+mn-ea"/>
          <a:cs typeface="+mn-cs"/>
        </a:defRPr>
      </a:lvl2pPr>
      <a:lvl3pPr marL="933104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C00000"/>
          </a:solidFill>
          <a:latin typeface="Arial Narrow" panose="020B0606020202030204" pitchFamily="34" charset="0"/>
          <a:ea typeface="+mn-ea"/>
          <a:cs typeface="+mn-cs"/>
        </a:defRPr>
      </a:lvl3pPr>
      <a:lvl4pPr marL="1306347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7030A0"/>
          </a:solidFill>
          <a:latin typeface="Arial Narrow" panose="020B0606020202030204" pitchFamily="34" charset="0"/>
          <a:ea typeface="+mn-ea"/>
          <a:cs typeface="+mn-cs"/>
        </a:defRPr>
      </a:lvl4pPr>
      <a:lvl5pPr marL="1679589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052831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426072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799314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3172556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1pPr>
      <a:lvl2pPr marL="373242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2pPr>
      <a:lvl3pPr marL="746484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3pPr>
      <a:lvl4pPr marL="1119725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4pPr>
      <a:lvl5pPr marL="1492968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5pPr>
      <a:lvl6pPr marL="1866210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6pPr>
      <a:lvl7pPr marL="2239451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7pPr>
      <a:lvl8pPr marL="2612693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8pPr>
      <a:lvl9pPr marL="2985935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199" y="6477000"/>
            <a:ext cx="5319141" cy="381000"/>
          </a:xfrm>
        </p:spPr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E878-E5F2-484B-9BB1-99B47119FC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8086010" cy="880110"/>
          </a:xfrm>
        </p:spPr>
        <p:txBody>
          <a:bodyPr>
            <a:normAutofit/>
          </a:bodyPr>
          <a:lstStyle/>
          <a:p>
            <a:r>
              <a:rPr lang="en-US" i="1" cap="none" dirty="0" smtClean="0"/>
              <a:t>CS60002: Distributed Systems</a:t>
            </a:r>
            <a:endParaRPr lang="en-IN" i="1" cap="none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752600" y="577850"/>
            <a:ext cx="10347723" cy="1200150"/>
          </a:xfrm>
        </p:spPr>
        <p:txBody>
          <a:bodyPr/>
          <a:lstStyle/>
          <a:p>
            <a:r>
              <a:rPr lang="en-US" dirty="0" smtClean="0"/>
              <a:t>A Tutorial</a:t>
            </a:r>
            <a:endParaRPr lang="en-I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999" y="152718"/>
            <a:ext cx="11379200" cy="609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761999" y="1018541"/>
            <a:ext cx="10820399" cy="4620259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dirty="0" smtClean="0"/>
              <a:t>1. </a:t>
            </a:r>
            <a:r>
              <a:rPr lang="en-IN" dirty="0"/>
              <a:t>Compute the spanning tree on the following graph using a wave algorithm with A as the initiator.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9161-071C-4593-A8BC-FDB95551302F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752498" y="2667189"/>
            <a:ext cx="6020549" cy="3626336"/>
            <a:chOff x="0" y="0"/>
            <a:chExt cx="2888971" cy="1740484"/>
          </a:xfrm>
        </p:grpSpPr>
        <p:sp>
          <p:nvSpPr>
            <p:cNvPr id="38" name="Oval 37"/>
            <p:cNvSpPr/>
            <p:nvPr/>
          </p:nvSpPr>
          <p:spPr>
            <a:xfrm>
              <a:off x="2238451" y="863194"/>
              <a:ext cx="123825" cy="123825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0" y="0"/>
              <a:ext cx="2888971" cy="1740484"/>
              <a:chOff x="0" y="0"/>
              <a:chExt cx="2888971" cy="174048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1206" y="0"/>
                <a:ext cx="124359" cy="124359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958291" y="0"/>
                <a:ext cx="124359" cy="124359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97434" y="402336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765146" y="409651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0" y="863194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002182" y="863194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653235" y="409651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536192" y="1375258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238451" y="1616659"/>
                <a:ext cx="123825" cy="123825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rPr>
                  <a:t>s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175565" y="58522"/>
                <a:ext cx="780213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777594" y="460858"/>
                <a:ext cx="949569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124358" y="534010"/>
                <a:ext cx="366395" cy="32766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653235" y="1455725"/>
                <a:ext cx="582954" cy="188117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0934" y="102413"/>
                <a:ext cx="331596" cy="306475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3856" y="987552"/>
                <a:ext cx="395605" cy="38862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8989" y="929031"/>
                <a:ext cx="869183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33856" y="929031"/>
                <a:ext cx="1105319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777594" y="519379"/>
                <a:ext cx="482321" cy="346669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21792" y="534010"/>
                <a:ext cx="416560" cy="330835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21792" y="475488"/>
                <a:ext cx="103378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082650" y="80467"/>
                <a:ext cx="597877" cy="381837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2362810" y="541325"/>
                <a:ext cx="437746" cy="108019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2289658" y="987552"/>
                <a:ext cx="35169" cy="633046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2355494" y="519379"/>
                <a:ext cx="437145" cy="38183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24358" y="987552"/>
                <a:ext cx="1405718" cy="43672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95098" y="124359"/>
                <a:ext cx="0" cy="74803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66" name="Oval 65"/>
              <p:cNvSpPr/>
              <p:nvPr/>
            </p:nvSpPr>
            <p:spPr>
              <a:xfrm>
                <a:off x="1505597" y="102413"/>
                <a:ext cx="419100" cy="412750"/>
              </a:xfrm>
              <a:prstGeom prst="ellipse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rPr>
                  <a:t>A</a:t>
                </a:r>
                <a:endParaRPr kumimoji="0" lang="en-IN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999" y="152718"/>
            <a:ext cx="11379200" cy="609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761999" y="1018541"/>
            <a:ext cx="10820399" cy="462025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2. </a:t>
            </a:r>
            <a:r>
              <a:rPr lang="en-IN" dirty="0"/>
              <a:t>Adapt the Echo Algorithm to compute the sum over the inputs from the processes.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9161-071C-4593-A8BC-FDB9555130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dirty="0" smtClean="0"/>
              <a:t>3. What </a:t>
            </a:r>
            <a:r>
              <a:rPr lang="en-IN" dirty="0"/>
              <a:t>would be the difference between Chang-Roberts algorithm and the Extinction Algorithm when applied to rings? What effect does this difference have</a:t>
            </a:r>
            <a:r>
              <a:rPr lang="en-IN" dirty="0" smtClean="0"/>
              <a:t>?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9161-071C-4593-A8BC-FDB9555130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232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B537056D-0AFD-4BF0-87DD-172C79D57557}" vid="{DFCBE75B-5C31-4176-835E-117672E43D9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5445</TotalTime>
  <Words>96</Words>
  <Application>Microsoft Office PowerPoint</Application>
  <PresentationFormat>Custom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A Tutorial</vt:lpstr>
      <vt:lpstr>PowerPoint Presentation</vt:lpstr>
      <vt:lpstr>PowerPoint Presentation</vt:lpstr>
      <vt:lpstr>PowerPoint Presentation</vt:lpstr>
    </vt:vector>
  </TitlesOfParts>
  <Company>Indian Institute of Technology, Kharagpur, India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Arobinda Gupta</dc:creator>
  <cp:lastModifiedBy>Antonio Bruto da Costa</cp:lastModifiedBy>
  <cp:revision>289</cp:revision>
  <dcterms:created xsi:type="dcterms:W3CDTF">2002-01-01T17:32:30Z</dcterms:created>
  <dcterms:modified xsi:type="dcterms:W3CDTF">2017-03-09T08:00:53Z</dcterms:modified>
</cp:coreProperties>
</file>