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601575" cy="7200900"/>
  <p:notesSz cx="6858000" cy="9144000"/>
  <p:defaultTextStyle>
    <a:defPPr>
      <a:defRPr lang="en-US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192"/>
    <a:srgbClr val="0000CC"/>
    <a:srgbClr val="336600"/>
    <a:srgbClr val="9AD3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66" y="66"/>
      </p:cViewPr>
      <p:guideLst>
        <p:guide orient="horz" pos="2268"/>
        <p:guide pos="39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936C2-5AB2-4888-815E-534B5DFA1A2B}" type="datetimeFigureOut">
              <a:rPr lang="en-IN" smtClean="0"/>
              <a:t>01-01-2017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6B21A-6754-4A0F-99A2-87145F1C9F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085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6B21A-6754-4A0F-99A2-87145F1C9FCF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3798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800850"/>
            <a:ext cx="6757987" cy="400050"/>
          </a:xfrm>
          <a:solidFill>
            <a:srgbClr val="C00000"/>
          </a:solidFill>
          <a:ln>
            <a:noFill/>
          </a:ln>
        </p:spPr>
        <p:txBody>
          <a:bodyPr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INDIAN INSTITUTE OF TECHNOLOGY KHARAGPUR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1" y="5088636"/>
            <a:ext cx="1334542" cy="211226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8787" y="880110"/>
            <a:ext cx="10347723" cy="120015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500" spc="-9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787" y="2080260"/>
            <a:ext cx="8562499" cy="720090"/>
          </a:xfrm>
        </p:spPr>
        <p:txBody>
          <a:bodyPr>
            <a:normAutofit/>
          </a:bodyPr>
          <a:lstStyle>
            <a:lvl1pPr marL="0" indent="0" algn="l">
              <a:buNone/>
              <a:defRPr sz="2700" b="1" cap="all" spc="135" baseline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54577" y="6800850"/>
            <a:ext cx="1680210" cy="360045"/>
          </a:xfrm>
        </p:spPr>
        <p:txBody>
          <a:bodyPr/>
          <a:lstStyle>
            <a:lvl1pPr>
              <a:defRPr sz="1600"/>
            </a:lvl1pPr>
          </a:lstStyle>
          <a:p>
            <a:fld id="{5657C421-42B5-4F0E-926A-1CA7FFF5EE66}" type="datetime1">
              <a:rPr lang="en-US" smtClean="0"/>
              <a:t>1/1/2017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404674" y="5088636"/>
            <a:ext cx="196901" cy="21122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404674" y="0"/>
            <a:ext cx="196901" cy="5600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11825287" y="6610350"/>
            <a:ext cx="609600" cy="381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1" descr="iit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5" y="6062489"/>
            <a:ext cx="1089512" cy="1043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-1" y="0"/>
            <a:ext cx="1334542" cy="5600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5D84-EE1A-4DF3-A5C6-B9E566C3E973}" type="datetime1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36142" y="288372"/>
            <a:ext cx="2835355" cy="61441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0079" y="288372"/>
            <a:ext cx="8296037" cy="61441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0779-9960-4F55-8AF8-01DC3B996808}" type="datetime1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EE58-A5CD-4084-B5F3-C77F441C4B45}" type="datetime1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78" y="1520190"/>
            <a:ext cx="10711339" cy="4537234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9900" b="0" cap="all" spc="-9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78" y="240031"/>
            <a:ext cx="10711339" cy="1120140"/>
          </a:xfrm>
        </p:spPr>
        <p:txBody>
          <a:bodyPr anchor="b"/>
          <a:lstStyle>
            <a:lvl1pPr marL="0" indent="0">
              <a:buNone/>
              <a:defRPr sz="2300" b="0" cap="all" spc="135" baseline="0">
                <a:solidFill>
                  <a:schemeClr val="tx2"/>
                </a:solidFill>
                <a:latin typeface="+mj-lt"/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25D9A-DF5B-4A48-B2CD-1A83FFC5AF07}" type="datetime1">
              <a:rPr lang="en-US" smtClean="0"/>
              <a:t>1/1/2017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47281" y="1653542"/>
            <a:ext cx="4536567" cy="475226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4877" y="1653542"/>
            <a:ext cx="4536567" cy="475226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EF01-3BAD-46D2-9415-600467F3E79A}" type="datetime1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3080" y="1651406"/>
            <a:ext cx="4536567" cy="671750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13" baseline="0">
                <a:solidFill>
                  <a:schemeClr val="tx1"/>
                </a:solidFill>
                <a:latin typeface="+mj-lt"/>
              </a:defRPr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43080" y="2372334"/>
            <a:ext cx="4536567" cy="403250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19077" y="1651406"/>
            <a:ext cx="4536567" cy="671750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b="0" kern="1200" cap="all" spc="11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marL="0" lvl="0" indent="0" algn="l" defTabSz="10287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19077" y="2372334"/>
            <a:ext cx="4536567" cy="403250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6AF2-58A3-49EC-B55C-51BC60FB8F79}" type="datetime1">
              <a:rPr lang="en-US" smtClean="0"/>
              <a:t>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82F9-D29B-458F-B2AD-39DB49833931}" type="datetime1">
              <a:rPr lang="en-US" smtClean="0"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A78-6DF1-4DBD-A28C-5688B28A895E}" type="datetime1">
              <a:rPr lang="en-US" smtClean="0"/>
              <a:t>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867" y="1680210"/>
            <a:ext cx="7044631" cy="470458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79" y="1680210"/>
            <a:ext cx="4145832" cy="4704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477A-C476-43DC-8E6A-1D445A7D9B0B}" type="datetime1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404674" y="5088636"/>
            <a:ext cx="196901" cy="21122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404334" cy="5088636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78" y="6000750"/>
            <a:ext cx="11236405" cy="480060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7603-B57B-406A-B132-361C9FBD1839}" type="datetime1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30078" y="5200650"/>
            <a:ext cx="11236405" cy="800100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404674" y="0"/>
            <a:ext cx="196901" cy="50886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065" y="160354"/>
            <a:ext cx="11761470" cy="639746"/>
          </a:xfrm>
          <a:prstGeom prst="rect">
            <a:avLst/>
          </a:prstGeom>
        </p:spPr>
        <p:txBody>
          <a:bodyPr vert="horz" lIns="102870" tIns="51435" rIns="102870" bIns="51435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78" y="1120141"/>
            <a:ext cx="11551444" cy="531233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46168" y="6760846"/>
            <a:ext cx="1680210" cy="360045"/>
          </a:xfrm>
          <a:prstGeom prst="rect">
            <a:avLst/>
          </a:prstGeom>
        </p:spPr>
        <p:txBody>
          <a:bodyPr vert="horz" lIns="102870" tIns="51435" rIns="102870" bIns="0" rtlCol="0" anchor="b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9A2A7E44-9CC4-4065-A439-7C772B87B54E}" type="datetime1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0080" y="6800851"/>
            <a:ext cx="7665958" cy="314706"/>
          </a:xfrm>
          <a:prstGeom prst="rect">
            <a:avLst/>
          </a:prstGeom>
        </p:spPr>
        <p:txBody>
          <a:bodyPr vert="horz" lIns="102870" tIns="51435" rIns="102870" bIns="51435" rtlCol="0" anchor="t"/>
          <a:lstStyle>
            <a:lvl1pPr algn="l">
              <a:defRPr sz="16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758303" y="6592657"/>
            <a:ext cx="741426" cy="315040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404674" y="0"/>
            <a:ext cx="196901" cy="14401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404674" y="1120140"/>
            <a:ext cx="196901" cy="6080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3335"/>
            <a:ext cx="420053" cy="14401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1120140"/>
            <a:ext cx="420053" cy="6094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1028700" rtl="0" eaLnBrk="1" latinLnBrk="0" hangingPunct="1">
        <a:spcBef>
          <a:spcPct val="0"/>
        </a:spcBef>
        <a:buNone/>
        <a:defRPr sz="4100" b="1" kern="1200" cap="none" spc="-68" baseline="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1028700" rtl="0" eaLnBrk="1" latinLnBrk="0" hangingPunct="1">
        <a:spcBef>
          <a:spcPct val="20000"/>
        </a:spcBef>
        <a:spcAft>
          <a:spcPts val="675"/>
        </a:spcAft>
        <a:buFont typeface="Arial" pitchFamily="34" charset="0"/>
        <a:buNone/>
        <a:defRPr sz="2300" b="1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514350" indent="-205740" algn="l" defTabSz="10287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300" b="1" kern="1200">
          <a:solidFill>
            <a:srgbClr val="002060"/>
          </a:solidFill>
          <a:latin typeface="Arial Narrow" panose="020B0606020202030204" pitchFamily="34" charset="0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300" b="1" kern="1200">
          <a:solidFill>
            <a:srgbClr val="C00000"/>
          </a:solidFill>
          <a:latin typeface="Arial Narrow" panose="020B0606020202030204" pitchFamily="34" charset="0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300" b="1" kern="1200">
          <a:solidFill>
            <a:srgbClr val="7030A0"/>
          </a:solidFill>
          <a:latin typeface="Arial Narrow" panose="020B0606020202030204" pitchFamily="34" charset="0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300" b="1" kern="1200" baseline="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8787" y="476250"/>
            <a:ext cx="10347723" cy="1200150"/>
          </a:xfrm>
        </p:spPr>
        <p:txBody>
          <a:bodyPr/>
          <a:lstStyle/>
          <a:p>
            <a:r>
              <a:rPr lang="en-US" dirty="0" smtClean="0"/>
              <a:t>The Balanced Sliding Window Protocol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2767" y="1695450"/>
            <a:ext cx="8086010" cy="880110"/>
          </a:xfrm>
        </p:spPr>
        <p:txBody>
          <a:bodyPr>
            <a:normAutofit/>
          </a:bodyPr>
          <a:lstStyle/>
          <a:p>
            <a:r>
              <a:rPr lang="en-US" i="1" cap="none" dirty="0" smtClean="0"/>
              <a:t>CS60002: Distributed Systems</a:t>
            </a:r>
            <a:endParaRPr lang="en-IN" i="1" cap="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60158" y="6800850"/>
            <a:ext cx="5451507" cy="400050"/>
          </a:xfrm>
        </p:spPr>
        <p:txBody>
          <a:bodyPr/>
          <a:lstStyle/>
          <a:p>
            <a:r>
              <a:rPr lang="en-US" dirty="0" smtClean="0"/>
              <a:t>INDIAN INSTITUTE OF TECHNOLOGY KHARAGPUR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16200000">
            <a:off x="11825287" y="6610350"/>
            <a:ext cx="609600" cy="3810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9835" y="2842803"/>
            <a:ext cx="4917308" cy="1519647"/>
          </a:xfrm>
          <a:prstGeom prst="rect">
            <a:avLst/>
          </a:prstGeom>
          <a:noFill/>
        </p:spPr>
        <p:txBody>
          <a:bodyPr wrap="none" lIns="102870" tIns="51435" rIns="102870" bIns="51435" rtlCol="0">
            <a:spAutoFit/>
          </a:bodyPr>
          <a:lstStyle/>
          <a:p>
            <a:r>
              <a:rPr lang="en-US" sz="2300" b="1" dirty="0" err="1">
                <a:latin typeface="Arial Narrow" panose="020B0606020202030204" pitchFamily="34" charset="0"/>
              </a:rPr>
              <a:t>Pallab</a:t>
            </a:r>
            <a:r>
              <a:rPr lang="en-US" sz="2300" b="1" dirty="0">
                <a:latin typeface="Arial Narrow" panose="020B0606020202030204" pitchFamily="34" charset="0"/>
              </a:rPr>
              <a:t> </a:t>
            </a:r>
            <a:r>
              <a:rPr lang="en-US" sz="2300" b="1" dirty="0" err="1">
                <a:latin typeface="Arial Narrow" panose="020B0606020202030204" pitchFamily="34" charset="0"/>
              </a:rPr>
              <a:t>Dasgupta</a:t>
            </a:r>
            <a:endParaRPr lang="en-US" sz="2300" b="1" dirty="0">
              <a:latin typeface="Arial Narrow" panose="020B0606020202030204" pitchFamily="34" charset="0"/>
            </a:endParaRPr>
          </a:p>
          <a:p>
            <a:r>
              <a:rPr lang="en-US" sz="2300" b="1" dirty="0" smtClean="0">
                <a:latin typeface="Arial Narrow" panose="020B0606020202030204" pitchFamily="34" charset="0"/>
              </a:rPr>
              <a:t>Professor</a:t>
            </a:r>
            <a:r>
              <a:rPr lang="en-US" sz="2300" b="1" dirty="0">
                <a:latin typeface="Arial Narrow" panose="020B0606020202030204" pitchFamily="34" charset="0"/>
              </a:rPr>
              <a:t>, </a:t>
            </a:r>
            <a:endParaRPr lang="en-US" sz="2300" b="1" dirty="0" smtClean="0">
              <a:latin typeface="Arial Narrow" panose="020B0606020202030204" pitchFamily="34" charset="0"/>
            </a:endParaRPr>
          </a:p>
          <a:p>
            <a:r>
              <a:rPr lang="en-US" sz="2300" b="1" dirty="0" smtClean="0">
                <a:latin typeface="Arial Narrow" panose="020B0606020202030204" pitchFamily="34" charset="0"/>
              </a:rPr>
              <a:t>Dept</a:t>
            </a:r>
            <a:r>
              <a:rPr lang="en-US" sz="2300" b="1" dirty="0">
                <a:latin typeface="Arial Narrow" panose="020B0606020202030204" pitchFamily="34" charset="0"/>
              </a:rPr>
              <a:t>. of Computer </a:t>
            </a:r>
            <a:r>
              <a:rPr lang="en-US" sz="2300" b="1" dirty="0" smtClean="0">
                <a:latin typeface="Arial Narrow" panose="020B0606020202030204" pitchFamily="34" charset="0"/>
              </a:rPr>
              <a:t>Sc. </a:t>
            </a:r>
            <a:r>
              <a:rPr lang="en-US" sz="2300" b="1" dirty="0">
                <a:latin typeface="Arial Narrow" panose="020B0606020202030204" pitchFamily="34" charset="0"/>
              </a:rPr>
              <a:t>&amp; </a:t>
            </a:r>
            <a:r>
              <a:rPr lang="en-US" sz="2300" b="1" dirty="0" err="1" smtClean="0">
                <a:latin typeface="Arial Narrow" panose="020B0606020202030204" pitchFamily="34" charset="0"/>
              </a:rPr>
              <a:t>Engg</a:t>
            </a:r>
            <a:r>
              <a:rPr lang="en-US" sz="2300" b="1" dirty="0" smtClean="0">
                <a:latin typeface="Arial Narrow" panose="020B0606020202030204" pitchFamily="34" charset="0"/>
              </a:rPr>
              <a:t>.,</a:t>
            </a:r>
          </a:p>
          <a:p>
            <a:r>
              <a:rPr lang="en-US" sz="2300" b="1" dirty="0" smtClean="0">
                <a:latin typeface="Arial Narrow" panose="020B0606020202030204" pitchFamily="34" charset="0"/>
              </a:rPr>
              <a:t>Indian Institute of Technology </a:t>
            </a:r>
            <a:r>
              <a:rPr lang="en-US" sz="2300" b="1" dirty="0" err="1" smtClean="0">
                <a:latin typeface="Arial Narrow" panose="020B0606020202030204" pitchFamily="34" charset="0"/>
              </a:rPr>
              <a:t>Kharagpur</a:t>
            </a:r>
            <a:endParaRPr lang="en-US" sz="2300" b="1" dirty="0"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9987" y="2842802"/>
            <a:ext cx="179848" cy="1519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spcCol="0"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94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61987" y="1009650"/>
            <a:ext cx="10644187" cy="5200650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>
            <a:lvl1pPr marL="0" indent="0" algn="l" defTabSz="1028700" rtl="0" eaLnBrk="1" latinLnBrk="0" hangingPunct="1">
              <a:spcBef>
                <a:spcPct val="20000"/>
              </a:spcBef>
              <a:spcAft>
                <a:spcPts val="675"/>
              </a:spcAft>
              <a:buFont typeface="Arial" pitchFamily="34" charset="0"/>
              <a:buNone/>
              <a:defRPr sz="2300" b="1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514350" indent="-205740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2858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80022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>
                <a:solidFill>
                  <a:srgbClr val="7030A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3145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Two processes, </a:t>
            </a:r>
            <a:r>
              <a:rPr lang="en-US" sz="2400" i="1" dirty="0" smtClean="0">
                <a:solidFill>
                  <a:srgbClr val="C00000"/>
                </a:solidFill>
              </a:rPr>
              <a:t>p</a:t>
            </a:r>
            <a:r>
              <a:rPr lang="en-US" sz="2400" dirty="0" smtClean="0"/>
              <a:t> and </a:t>
            </a:r>
            <a:r>
              <a:rPr lang="en-US" sz="2400" i="1" dirty="0" smtClean="0">
                <a:solidFill>
                  <a:srgbClr val="C00000"/>
                </a:solidFill>
              </a:rPr>
              <a:t>q</a:t>
            </a:r>
            <a:r>
              <a:rPr lang="en-US" sz="2400" dirty="0" smtClean="0"/>
              <a:t>, each sending an infinite array of words to the other</a:t>
            </a:r>
          </a:p>
          <a:p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u="sng" dirty="0" smtClean="0"/>
              <a:t>For Process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endParaRPr lang="en-US" sz="2400" u="sng" dirty="0" smtClean="0"/>
          </a:p>
          <a:p>
            <a:pPr lvl="1">
              <a:buFontTx/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	</a:t>
            </a:r>
            <a:r>
              <a:rPr lang="en-US" sz="2400" i="1" dirty="0" err="1" smtClean="0">
                <a:solidFill>
                  <a:srgbClr val="C00000"/>
                </a:solidFill>
              </a:rPr>
              <a:t>in</a:t>
            </a:r>
            <a:r>
              <a:rPr lang="en-US" sz="2400" i="1" baseline="-25000" dirty="0" err="1" smtClean="0">
                <a:solidFill>
                  <a:srgbClr val="C00000"/>
                </a:solidFill>
              </a:rPr>
              <a:t>p</a:t>
            </a:r>
            <a:r>
              <a:rPr lang="en-US" sz="2400" i="1" baseline="-25000" dirty="0" smtClean="0"/>
              <a:t>	</a:t>
            </a:r>
            <a:r>
              <a:rPr lang="en-US" sz="2400" dirty="0" smtClean="0"/>
              <a:t>:  </a:t>
            </a:r>
            <a:r>
              <a:rPr lang="en-US" sz="2400" dirty="0" smtClean="0">
                <a:solidFill>
                  <a:srgbClr val="003192"/>
                </a:solidFill>
              </a:rPr>
              <a:t>An infinite array of words to be sent to process q</a:t>
            </a:r>
          </a:p>
          <a:p>
            <a:pPr lvl="1">
              <a:buFontTx/>
              <a:buNone/>
            </a:pPr>
            <a:endParaRPr lang="en-US" sz="2400" i="1" dirty="0" smtClean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	</a:t>
            </a:r>
            <a:r>
              <a:rPr lang="en-US" sz="2400" i="1" dirty="0" err="1" smtClean="0">
                <a:solidFill>
                  <a:srgbClr val="C00000"/>
                </a:solidFill>
              </a:rPr>
              <a:t>out</a:t>
            </a:r>
            <a:r>
              <a:rPr lang="en-US" sz="2400" i="1" baseline="-25000" dirty="0" err="1" smtClean="0">
                <a:solidFill>
                  <a:srgbClr val="C00000"/>
                </a:solidFill>
              </a:rPr>
              <a:t>p</a:t>
            </a:r>
            <a:r>
              <a:rPr lang="en-US" sz="2400" i="1" baseline="-25000" dirty="0" smtClean="0"/>
              <a:t>	</a:t>
            </a:r>
            <a:r>
              <a:rPr lang="en-US" sz="2400" dirty="0" smtClean="0"/>
              <a:t>:  </a:t>
            </a:r>
            <a:r>
              <a:rPr lang="en-US" sz="2400" dirty="0" smtClean="0">
                <a:solidFill>
                  <a:srgbClr val="003192"/>
                </a:solidFill>
              </a:rPr>
              <a:t>An infinite array of words being received from process q</a:t>
            </a:r>
          </a:p>
          <a:p>
            <a:pPr lvl="2">
              <a:buFontTx/>
              <a:buNone/>
            </a:pPr>
            <a:r>
              <a:rPr lang="en-US" sz="2400" i="1" dirty="0" smtClean="0">
                <a:solidFill>
                  <a:srgbClr val="003192"/>
                </a:solidFill>
              </a:rPr>
              <a:t>	</a:t>
            </a:r>
            <a:r>
              <a:rPr lang="en-US" sz="2000" i="1" dirty="0" smtClean="0">
                <a:solidFill>
                  <a:srgbClr val="003192"/>
                </a:solidFill>
              </a:rPr>
              <a:t>Initially for all </a:t>
            </a:r>
            <a:r>
              <a:rPr lang="en-US" sz="2000" i="1" dirty="0" err="1" smtClean="0">
                <a:solidFill>
                  <a:srgbClr val="003192"/>
                </a:solidFill>
              </a:rPr>
              <a:t>i</a:t>
            </a:r>
            <a:r>
              <a:rPr lang="en-US" sz="2000" i="1" dirty="0" smtClean="0">
                <a:solidFill>
                  <a:srgbClr val="003192"/>
                </a:solidFill>
              </a:rPr>
              <a:t>, </a:t>
            </a:r>
            <a:r>
              <a:rPr lang="en-US" sz="2000" i="1" dirty="0" err="1" smtClean="0">
                <a:solidFill>
                  <a:srgbClr val="003192"/>
                </a:solidFill>
              </a:rPr>
              <a:t>out</a:t>
            </a:r>
            <a:r>
              <a:rPr lang="en-US" sz="2000" i="1" baseline="-25000" dirty="0" err="1" smtClean="0">
                <a:solidFill>
                  <a:srgbClr val="003192"/>
                </a:solidFill>
              </a:rPr>
              <a:t>p</a:t>
            </a:r>
            <a:r>
              <a:rPr lang="en-US" sz="2000" dirty="0" smtClean="0">
                <a:solidFill>
                  <a:srgbClr val="003192"/>
                </a:solidFill>
              </a:rPr>
              <a:t>[</a:t>
            </a:r>
            <a:r>
              <a:rPr lang="en-US" sz="2000" i="1" dirty="0" err="1" smtClean="0">
                <a:solidFill>
                  <a:srgbClr val="003192"/>
                </a:solidFill>
              </a:rPr>
              <a:t>i</a:t>
            </a:r>
            <a:r>
              <a:rPr lang="en-US" sz="2000" dirty="0" smtClean="0">
                <a:solidFill>
                  <a:srgbClr val="003192"/>
                </a:solidFill>
              </a:rPr>
              <a:t>]</a:t>
            </a:r>
            <a:r>
              <a:rPr lang="en-US" sz="2000" i="1" dirty="0" smtClean="0">
                <a:solidFill>
                  <a:srgbClr val="003192"/>
                </a:solidFill>
              </a:rPr>
              <a:t> = </a:t>
            </a:r>
            <a:r>
              <a:rPr lang="en-US" sz="2000" i="1" dirty="0" err="1" smtClean="0">
                <a:solidFill>
                  <a:srgbClr val="003192"/>
                </a:solidFill>
              </a:rPr>
              <a:t>udef</a:t>
            </a:r>
            <a:endParaRPr lang="en-US" sz="2000" dirty="0" smtClean="0">
              <a:solidFill>
                <a:srgbClr val="003192"/>
              </a:solidFill>
            </a:endParaRPr>
          </a:p>
          <a:p>
            <a:pPr lvl="1">
              <a:buFontTx/>
              <a:buNone/>
            </a:pPr>
            <a:endParaRPr lang="en-US" sz="2400" i="1" dirty="0" smtClean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	</a:t>
            </a:r>
            <a:r>
              <a:rPr lang="en-US" sz="2400" i="1" dirty="0" err="1" smtClean="0">
                <a:solidFill>
                  <a:srgbClr val="C00000"/>
                </a:solidFill>
              </a:rPr>
              <a:t>s</a:t>
            </a:r>
            <a:r>
              <a:rPr lang="en-US" sz="2400" i="1" baseline="-25000" dirty="0" err="1" smtClean="0">
                <a:solidFill>
                  <a:srgbClr val="C00000"/>
                </a:solidFill>
              </a:rPr>
              <a:t>p</a:t>
            </a:r>
            <a:r>
              <a:rPr lang="en-US" sz="2400" i="1" baseline="-25000" dirty="0" smtClean="0"/>
              <a:t>	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003192"/>
                </a:solidFill>
              </a:rPr>
              <a:t>The lowest numbered word that </a:t>
            </a:r>
            <a:r>
              <a:rPr lang="en-US" sz="2400" i="1" dirty="0" smtClean="0">
                <a:solidFill>
                  <a:srgbClr val="003192"/>
                </a:solidFill>
              </a:rPr>
              <a:t>p </a:t>
            </a:r>
            <a:r>
              <a:rPr lang="en-US" sz="2400" dirty="0" smtClean="0">
                <a:solidFill>
                  <a:srgbClr val="003192"/>
                </a:solidFill>
              </a:rPr>
              <a:t>still expects to receive</a:t>
            </a:r>
            <a:r>
              <a:rPr lang="en-US" sz="2400" dirty="0">
                <a:solidFill>
                  <a:srgbClr val="003192"/>
                </a:solidFill>
              </a:rPr>
              <a:t> </a:t>
            </a:r>
            <a:r>
              <a:rPr lang="en-US" sz="2400" dirty="0" smtClean="0">
                <a:solidFill>
                  <a:srgbClr val="003192"/>
                </a:solidFill>
              </a:rPr>
              <a:t>from </a:t>
            </a:r>
            <a:r>
              <a:rPr lang="en-US" sz="2400" i="1" dirty="0" smtClean="0">
                <a:solidFill>
                  <a:srgbClr val="003192"/>
                </a:solidFill>
              </a:rPr>
              <a:t>q</a:t>
            </a:r>
          </a:p>
          <a:p>
            <a:pPr lvl="1">
              <a:buFontTx/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r>
              <a:rPr lang="en-US" sz="2400" dirty="0" smtClean="0">
                <a:solidFill>
                  <a:srgbClr val="004600"/>
                </a:solidFill>
              </a:rPr>
              <a:t>	At any time, </a:t>
            </a:r>
            <a:r>
              <a:rPr lang="en-US" sz="2400" i="1" dirty="0" smtClean="0">
                <a:solidFill>
                  <a:srgbClr val="004600"/>
                </a:solidFill>
              </a:rPr>
              <a:t>p</a:t>
            </a:r>
            <a:r>
              <a:rPr lang="en-US" sz="2400" dirty="0" smtClean="0">
                <a:solidFill>
                  <a:srgbClr val="004600"/>
                </a:solidFill>
              </a:rPr>
              <a:t> has already written </a:t>
            </a:r>
            <a:r>
              <a:rPr lang="en-US" sz="2400" i="1" dirty="0" err="1" smtClean="0">
                <a:solidFill>
                  <a:srgbClr val="C00000"/>
                </a:solidFill>
              </a:rPr>
              <a:t>out</a:t>
            </a:r>
            <a:r>
              <a:rPr lang="en-US" sz="2400" i="1" baseline="-25000" dirty="0" err="1" smtClean="0">
                <a:solidFill>
                  <a:srgbClr val="C00000"/>
                </a:solidFill>
              </a:rPr>
              <a:t>p</a:t>
            </a:r>
            <a:r>
              <a:rPr lang="en-US" sz="2400" dirty="0" smtClean="0">
                <a:solidFill>
                  <a:srgbClr val="C00000"/>
                </a:solidFill>
              </a:rPr>
              <a:t>[0] </a:t>
            </a:r>
            <a:r>
              <a:rPr lang="en-US" sz="2400" dirty="0" smtClean="0">
                <a:solidFill>
                  <a:srgbClr val="004600"/>
                </a:solidFill>
              </a:rPr>
              <a:t>through </a:t>
            </a:r>
            <a:r>
              <a:rPr lang="en-US" sz="2400" i="1" dirty="0" err="1" smtClean="0">
                <a:solidFill>
                  <a:srgbClr val="C00000"/>
                </a:solidFill>
              </a:rPr>
              <a:t>out</a:t>
            </a:r>
            <a:r>
              <a:rPr lang="en-US" sz="2400" i="1" baseline="-25000" dirty="0" err="1" smtClean="0">
                <a:solidFill>
                  <a:srgbClr val="C00000"/>
                </a:solidFill>
              </a:rPr>
              <a:t>p</a:t>
            </a:r>
            <a:r>
              <a:rPr lang="en-US" sz="2400" dirty="0" smtClean="0">
                <a:solidFill>
                  <a:srgbClr val="C00000"/>
                </a:solidFill>
              </a:rPr>
              <a:t>[</a:t>
            </a:r>
            <a:r>
              <a:rPr lang="en-US" sz="2400" dirty="0" err="1" smtClean="0">
                <a:solidFill>
                  <a:srgbClr val="C00000"/>
                </a:solidFill>
              </a:rPr>
              <a:t>s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p</a:t>
            </a:r>
            <a:r>
              <a:rPr lang="en-US" sz="2400" baseline="-250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sym typeface="Symbol" panose="05050102010706020507" pitchFamily="18" charset="2"/>
              </a:rPr>
              <a:t> 1</a:t>
            </a:r>
            <a:r>
              <a:rPr lang="en-US" sz="2400" dirty="0" smtClean="0">
                <a:solidFill>
                  <a:srgbClr val="C00000"/>
                </a:solidFill>
              </a:rPr>
              <a:t>]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79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Required Properties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4400" y="1295399"/>
            <a:ext cx="11057096" cy="5084063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>
            <a:lvl1pPr marL="0" indent="0" algn="l" defTabSz="1028700" rtl="0" eaLnBrk="1" latinLnBrk="0" hangingPunct="1">
              <a:spcBef>
                <a:spcPct val="20000"/>
              </a:spcBef>
              <a:spcAft>
                <a:spcPts val="675"/>
              </a:spcAft>
              <a:buFont typeface="Arial" pitchFamily="34" charset="0"/>
              <a:buNone/>
              <a:defRPr sz="2300" b="1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514350" indent="-205740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2858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80022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>
                <a:solidFill>
                  <a:srgbClr val="7030A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3145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i="1" u="sng" dirty="0" smtClean="0"/>
              <a:t>Safe delivery</a:t>
            </a:r>
            <a:r>
              <a:rPr lang="en-US" sz="2400" dirty="0" smtClean="0"/>
              <a:t>:</a:t>
            </a:r>
          </a:p>
          <a:p>
            <a:pPr lvl="2">
              <a:buClr>
                <a:srgbClr val="003192"/>
              </a:buClr>
              <a:buFont typeface="Arial Narrow" panose="020B0606020202030204" pitchFamily="34" charset="0"/>
              <a:buChar char="–"/>
            </a:pPr>
            <a:r>
              <a:rPr lang="en-US" sz="2400" dirty="0" smtClean="0">
                <a:solidFill>
                  <a:srgbClr val="003192"/>
                </a:solidFill>
              </a:rPr>
              <a:t>In every reachable configuration of the protocol</a:t>
            </a:r>
          </a:p>
          <a:p>
            <a:pPr lvl="2"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		</a:t>
            </a:r>
            <a:r>
              <a:rPr lang="en-US" sz="2400" i="1" dirty="0" err="1" smtClean="0"/>
              <a:t>out</a:t>
            </a:r>
            <a:r>
              <a:rPr lang="en-US" sz="2400" i="1" baseline="-25000" dirty="0" err="1" smtClean="0"/>
              <a:t>p</a:t>
            </a:r>
            <a:r>
              <a:rPr lang="en-US" sz="2400" dirty="0" smtClean="0"/>
              <a:t>[0 …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p</a:t>
            </a:r>
            <a:r>
              <a:rPr lang="en-US" sz="2400" dirty="0" smtClean="0"/>
              <a:t> – 1] = </a:t>
            </a:r>
            <a:r>
              <a:rPr lang="en-US" sz="2400" i="1" dirty="0" err="1" smtClean="0"/>
              <a:t>in</a:t>
            </a:r>
            <a:r>
              <a:rPr lang="en-US" sz="2400" i="1" baseline="-25000" dirty="0" err="1" smtClean="0"/>
              <a:t>q</a:t>
            </a:r>
            <a:r>
              <a:rPr lang="en-US" sz="2400" dirty="0" smtClean="0"/>
              <a:t>[0 …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p</a:t>
            </a:r>
            <a:r>
              <a:rPr lang="en-US" sz="2400" dirty="0" smtClean="0"/>
              <a:t> – 1] 	and</a:t>
            </a:r>
          </a:p>
          <a:p>
            <a:pPr lvl="2">
              <a:buFontTx/>
              <a:buNone/>
            </a:pPr>
            <a:r>
              <a:rPr lang="en-US" sz="2400" dirty="0" smtClean="0"/>
              <a:t>		</a:t>
            </a:r>
            <a:r>
              <a:rPr lang="en-US" sz="2400" i="1" dirty="0" err="1" smtClean="0"/>
              <a:t>out</a:t>
            </a:r>
            <a:r>
              <a:rPr lang="en-US" sz="2400" i="1" baseline="-25000" dirty="0" err="1" smtClean="0"/>
              <a:t>q</a:t>
            </a:r>
            <a:r>
              <a:rPr lang="en-US" sz="2400" dirty="0" smtClean="0"/>
              <a:t>[0 …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q</a:t>
            </a:r>
            <a:r>
              <a:rPr lang="en-US" sz="2400" dirty="0" smtClean="0"/>
              <a:t> – 1] = </a:t>
            </a:r>
            <a:r>
              <a:rPr lang="en-US" sz="2400" i="1" dirty="0" err="1" smtClean="0"/>
              <a:t>in</a:t>
            </a:r>
            <a:r>
              <a:rPr lang="en-US" sz="2400" i="1" baseline="-25000" dirty="0" err="1" smtClean="0"/>
              <a:t>p</a:t>
            </a:r>
            <a:r>
              <a:rPr lang="en-US" sz="2400" dirty="0" smtClean="0"/>
              <a:t>[0 …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q</a:t>
            </a:r>
            <a:r>
              <a:rPr lang="en-US" sz="2400" dirty="0" smtClean="0"/>
              <a:t> – 1] </a:t>
            </a:r>
          </a:p>
          <a:p>
            <a:pPr>
              <a:buFontTx/>
              <a:buNone/>
            </a:pPr>
            <a:endParaRPr lang="en-US" sz="2400" b="0" dirty="0" smtClean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i="1" u="sng" dirty="0" smtClean="0"/>
              <a:t>Eventual delivery</a:t>
            </a:r>
            <a:r>
              <a:rPr lang="en-US" sz="2400" dirty="0" smtClean="0"/>
              <a:t>:</a:t>
            </a:r>
          </a:p>
          <a:p>
            <a:pPr lvl="2">
              <a:buClr>
                <a:srgbClr val="003192"/>
              </a:buClr>
              <a:buFont typeface="Arial Narrow" panose="020B0606020202030204" pitchFamily="34" charset="0"/>
              <a:buChar char="–"/>
            </a:pPr>
            <a:r>
              <a:rPr lang="en-US" sz="2400" dirty="0" smtClean="0">
                <a:solidFill>
                  <a:srgbClr val="003192"/>
                </a:solidFill>
              </a:rPr>
              <a:t>For every integer </a:t>
            </a:r>
            <a:r>
              <a:rPr lang="en-US" sz="2400" i="1" dirty="0" smtClean="0"/>
              <a:t>k </a:t>
            </a:r>
            <a:r>
              <a:rPr lang="en-US" sz="2400" dirty="0" smtClean="0">
                <a:sym typeface="Symbol" panose="05050102010706020507" pitchFamily="18" charset="2"/>
              </a:rPr>
              <a:t> 0</a:t>
            </a:r>
            <a:r>
              <a:rPr lang="en-US" sz="2400" dirty="0" smtClean="0">
                <a:solidFill>
                  <a:srgbClr val="003192"/>
                </a:solidFill>
                <a:sym typeface="Symbol" panose="05050102010706020507" pitchFamily="18" charset="2"/>
              </a:rPr>
              <a:t>, a configuration with </a:t>
            </a:r>
            <a:r>
              <a:rPr lang="en-US" sz="2400" i="1" dirty="0" err="1" smtClean="0">
                <a:sym typeface="Symbol" panose="05050102010706020507" pitchFamily="18" charset="2"/>
              </a:rPr>
              <a:t>s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p</a:t>
            </a:r>
            <a:r>
              <a:rPr lang="en-US" sz="2400" dirty="0" smtClean="0">
                <a:sym typeface="Symbol" panose="05050102010706020507" pitchFamily="18" charset="2"/>
              </a:rPr>
              <a:t>  </a:t>
            </a:r>
            <a:r>
              <a:rPr lang="en-US" sz="2400" i="1" dirty="0" smtClean="0"/>
              <a:t>k </a:t>
            </a:r>
            <a:r>
              <a:rPr lang="en-US" sz="2400" dirty="0" smtClean="0">
                <a:solidFill>
                  <a:srgbClr val="003192"/>
                </a:solidFill>
              </a:rPr>
              <a:t>and </a:t>
            </a:r>
            <a:r>
              <a:rPr lang="en-US" sz="2400" i="1" dirty="0" err="1" smtClean="0">
                <a:sym typeface="Symbol" panose="05050102010706020507" pitchFamily="18" charset="2"/>
              </a:rPr>
              <a:t>s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q</a:t>
            </a:r>
            <a:r>
              <a:rPr lang="en-US" sz="2400" dirty="0" smtClean="0">
                <a:sym typeface="Symbol" panose="05050102010706020507" pitchFamily="18" charset="2"/>
              </a:rPr>
              <a:t>  </a:t>
            </a:r>
            <a:r>
              <a:rPr lang="en-US" sz="2400" i="1" dirty="0" smtClean="0"/>
              <a:t>k </a:t>
            </a:r>
            <a:r>
              <a:rPr lang="en-US" sz="2400" dirty="0" smtClean="0">
                <a:solidFill>
                  <a:srgbClr val="003192"/>
                </a:solidFill>
              </a:rPr>
              <a:t>is eventually reached </a:t>
            </a:r>
          </a:p>
          <a:p>
            <a:pPr lvl="1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73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protocol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30080" y="1372744"/>
            <a:ext cx="11341416" cy="4855463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>
            <a:lvl1pPr marL="0" indent="0" algn="l" defTabSz="1028700" rtl="0" eaLnBrk="1" latinLnBrk="0" hangingPunct="1">
              <a:spcBef>
                <a:spcPct val="20000"/>
              </a:spcBef>
              <a:spcAft>
                <a:spcPts val="675"/>
              </a:spcAft>
              <a:buFont typeface="Arial" pitchFamily="34" charset="0"/>
              <a:buNone/>
              <a:defRPr sz="2300" b="1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514350" indent="-205740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2858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80022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>
                <a:solidFill>
                  <a:srgbClr val="7030A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3145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The packet</a:t>
            </a:r>
            <a:r>
              <a:rPr lang="en-US" sz="2400" dirty="0" smtClean="0">
                <a:solidFill>
                  <a:srgbClr val="C00000"/>
                </a:solidFill>
              </a:rPr>
              <a:t>, &lt; pack, </a:t>
            </a:r>
            <a:r>
              <a:rPr lang="en-US" sz="2400" i="1" dirty="0" smtClean="0">
                <a:solidFill>
                  <a:srgbClr val="C00000"/>
                </a:solidFill>
              </a:rPr>
              <a:t>w, </a:t>
            </a:r>
            <a:r>
              <a:rPr lang="en-US" sz="2400" i="1" dirty="0" err="1" smtClean="0">
                <a:solidFill>
                  <a:srgbClr val="C00000"/>
                </a:solidFill>
              </a:rPr>
              <a:t>i</a:t>
            </a:r>
            <a:r>
              <a:rPr lang="en-US" sz="2400" i="1" dirty="0" smtClean="0">
                <a:solidFill>
                  <a:srgbClr val="C00000"/>
                </a:solidFill>
              </a:rPr>
              <a:t> &gt;</a:t>
            </a:r>
            <a:r>
              <a:rPr lang="en-US" sz="2400" i="1" dirty="0" smtClean="0"/>
              <a:t> , </a:t>
            </a:r>
            <a:r>
              <a:rPr lang="en-US" sz="2400" dirty="0" smtClean="0"/>
              <a:t>transmits the word </a:t>
            </a:r>
            <a:r>
              <a:rPr lang="en-US" sz="2400" i="1" dirty="0" smtClean="0">
                <a:solidFill>
                  <a:srgbClr val="C00000"/>
                </a:solidFill>
              </a:rPr>
              <a:t>w = </a:t>
            </a:r>
            <a:r>
              <a:rPr lang="en-US" sz="2400" i="1" dirty="0" err="1" smtClean="0">
                <a:solidFill>
                  <a:srgbClr val="C00000"/>
                </a:solidFill>
              </a:rPr>
              <a:t>in</a:t>
            </a:r>
            <a:r>
              <a:rPr lang="en-US" sz="2400" i="1" baseline="-25000" dirty="0" err="1" smtClean="0">
                <a:solidFill>
                  <a:srgbClr val="C00000"/>
                </a:solidFill>
              </a:rPr>
              <a:t>p</a:t>
            </a:r>
            <a:r>
              <a:rPr lang="en-US" sz="2400" dirty="0" smtClean="0">
                <a:solidFill>
                  <a:srgbClr val="C00000"/>
                </a:solidFill>
              </a:rPr>
              <a:t>[ </a:t>
            </a:r>
            <a:r>
              <a:rPr lang="en-US" sz="2400" i="1" dirty="0" err="1" smtClean="0">
                <a:solidFill>
                  <a:srgbClr val="C00000"/>
                </a:solidFill>
              </a:rPr>
              <a:t>i</a:t>
            </a:r>
            <a:r>
              <a:rPr lang="en-US" sz="2400" dirty="0" smtClean="0">
                <a:solidFill>
                  <a:srgbClr val="C00000"/>
                </a:solidFill>
              </a:rPr>
              <a:t> ] </a:t>
            </a:r>
            <a:r>
              <a:rPr lang="en-US" sz="2400" dirty="0" smtClean="0"/>
              <a:t>to </a:t>
            </a:r>
            <a:r>
              <a:rPr lang="en-US" sz="2400" i="1" dirty="0" smtClean="0"/>
              <a:t>q.</a:t>
            </a:r>
          </a:p>
          <a:p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The processes use constants </a:t>
            </a:r>
            <a:r>
              <a:rPr lang="en-US" sz="2400" i="1" dirty="0" err="1" smtClean="0">
                <a:solidFill>
                  <a:srgbClr val="C00000"/>
                </a:solidFill>
              </a:rPr>
              <a:t>l</a:t>
            </a:r>
            <a:r>
              <a:rPr lang="en-US" sz="2400" i="1" baseline="-25000" dirty="0" err="1" smtClean="0">
                <a:solidFill>
                  <a:srgbClr val="C00000"/>
                </a:solidFill>
              </a:rPr>
              <a:t>p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i="1" dirty="0" err="1" smtClean="0">
                <a:solidFill>
                  <a:srgbClr val="C00000"/>
                </a:solidFill>
              </a:rPr>
              <a:t>l</a:t>
            </a:r>
            <a:r>
              <a:rPr lang="en-US" sz="2400" i="1" baseline="-25000" dirty="0" err="1" smtClean="0">
                <a:solidFill>
                  <a:srgbClr val="C00000"/>
                </a:solidFill>
              </a:rPr>
              <a:t>q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as follows:</a:t>
            </a:r>
          </a:p>
          <a:p>
            <a:pPr>
              <a:lnSpc>
                <a:spcPct val="30000"/>
              </a:lnSpc>
            </a:pPr>
            <a:endParaRPr lang="en-US" sz="2400" dirty="0" smtClean="0"/>
          </a:p>
          <a:p>
            <a:pPr lvl="2">
              <a:lnSpc>
                <a:spcPct val="110000"/>
              </a:lnSpc>
              <a:buClr>
                <a:srgbClr val="003192"/>
              </a:buClr>
              <a:buFont typeface="Arial Narrow" panose="020B0606020202030204" pitchFamily="34" charset="0"/>
              <a:buChar char="–"/>
            </a:pPr>
            <a:r>
              <a:rPr lang="en-US" sz="2400" dirty="0" smtClean="0">
                <a:solidFill>
                  <a:srgbClr val="003192"/>
                </a:solidFill>
              </a:rPr>
              <a:t>Process </a:t>
            </a:r>
            <a:r>
              <a:rPr lang="en-US" sz="2400" i="1" dirty="0" smtClean="0">
                <a:solidFill>
                  <a:srgbClr val="003192"/>
                </a:solidFill>
              </a:rPr>
              <a:t>p </a:t>
            </a:r>
            <a:r>
              <a:rPr lang="en-US" sz="2400" dirty="0" smtClean="0">
                <a:solidFill>
                  <a:srgbClr val="003192"/>
                </a:solidFill>
              </a:rPr>
              <a:t>can send the word </a:t>
            </a:r>
            <a:r>
              <a:rPr lang="en-US" sz="2400" i="1" dirty="0" smtClean="0">
                <a:solidFill>
                  <a:srgbClr val="C00000"/>
                </a:solidFill>
              </a:rPr>
              <a:t>w = </a:t>
            </a:r>
            <a:r>
              <a:rPr lang="en-US" sz="2400" i="1" dirty="0" err="1" smtClean="0">
                <a:solidFill>
                  <a:srgbClr val="C00000"/>
                </a:solidFill>
              </a:rPr>
              <a:t>in</a:t>
            </a:r>
            <a:r>
              <a:rPr lang="en-US" sz="2400" i="1" baseline="-25000" dirty="0" err="1" smtClean="0">
                <a:solidFill>
                  <a:srgbClr val="C00000"/>
                </a:solidFill>
              </a:rPr>
              <a:t>p</a:t>
            </a:r>
            <a:r>
              <a:rPr lang="en-US" sz="2400" dirty="0" smtClean="0">
                <a:solidFill>
                  <a:srgbClr val="C00000"/>
                </a:solidFill>
              </a:rPr>
              <a:t>[ </a:t>
            </a:r>
            <a:r>
              <a:rPr lang="en-US" sz="2400" i="1" dirty="0" err="1" smtClean="0">
                <a:solidFill>
                  <a:srgbClr val="C00000"/>
                </a:solidFill>
              </a:rPr>
              <a:t>i</a:t>
            </a:r>
            <a:r>
              <a:rPr lang="en-US" sz="2400" dirty="0" smtClean="0">
                <a:solidFill>
                  <a:srgbClr val="C00000"/>
                </a:solidFill>
              </a:rPr>
              <a:t> ]</a:t>
            </a:r>
            <a:r>
              <a:rPr lang="en-US" sz="2400" dirty="0" smtClean="0">
                <a:solidFill>
                  <a:srgbClr val="003192"/>
                </a:solidFill>
              </a:rPr>
              <a:t> (as the packet, </a:t>
            </a:r>
            <a:r>
              <a:rPr lang="en-US" sz="2400" dirty="0" smtClean="0">
                <a:solidFill>
                  <a:srgbClr val="C00000"/>
                </a:solidFill>
              </a:rPr>
              <a:t>&lt; pack, </a:t>
            </a:r>
            <a:r>
              <a:rPr lang="en-US" sz="2400" i="1" dirty="0" smtClean="0">
                <a:solidFill>
                  <a:srgbClr val="C00000"/>
                </a:solidFill>
              </a:rPr>
              <a:t>w, </a:t>
            </a:r>
            <a:r>
              <a:rPr lang="en-US" sz="2400" i="1" dirty="0" err="1" smtClean="0">
                <a:solidFill>
                  <a:srgbClr val="C00000"/>
                </a:solidFill>
              </a:rPr>
              <a:t>i</a:t>
            </a:r>
            <a:r>
              <a:rPr lang="en-US" sz="2400" i="1" dirty="0" smtClean="0">
                <a:solidFill>
                  <a:srgbClr val="C00000"/>
                </a:solidFill>
              </a:rPr>
              <a:t> &gt;</a:t>
            </a:r>
            <a:r>
              <a:rPr lang="en-US" sz="2400" dirty="0" smtClean="0">
                <a:solidFill>
                  <a:srgbClr val="003192"/>
                </a:solidFill>
              </a:rPr>
              <a:t> ) only after storing all the words </a:t>
            </a:r>
            <a:r>
              <a:rPr lang="en-US" sz="2400" i="1" dirty="0" err="1" smtClean="0">
                <a:solidFill>
                  <a:srgbClr val="C00000"/>
                </a:solidFill>
              </a:rPr>
              <a:t>out</a:t>
            </a:r>
            <a:r>
              <a:rPr lang="en-US" sz="2400" i="1" baseline="-25000" dirty="0" err="1" smtClean="0">
                <a:solidFill>
                  <a:srgbClr val="C00000"/>
                </a:solidFill>
              </a:rPr>
              <a:t>p</a:t>
            </a:r>
            <a:r>
              <a:rPr lang="en-US" sz="2400" dirty="0" smtClean="0">
                <a:solidFill>
                  <a:srgbClr val="C00000"/>
                </a:solidFill>
              </a:rPr>
              <a:t>[0]</a:t>
            </a:r>
            <a:r>
              <a:rPr lang="en-US" sz="2400" dirty="0" smtClean="0">
                <a:solidFill>
                  <a:srgbClr val="003192"/>
                </a:solidFill>
              </a:rPr>
              <a:t> through </a:t>
            </a:r>
            <a:r>
              <a:rPr lang="en-US" sz="2400" i="1" dirty="0" err="1" smtClean="0">
                <a:solidFill>
                  <a:srgbClr val="C00000"/>
                </a:solidFill>
              </a:rPr>
              <a:t>out</a:t>
            </a:r>
            <a:r>
              <a:rPr lang="en-US" sz="2400" i="1" baseline="-25000" dirty="0" err="1" smtClean="0">
                <a:solidFill>
                  <a:srgbClr val="C00000"/>
                </a:solidFill>
              </a:rPr>
              <a:t>p</a:t>
            </a:r>
            <a:r>
              <a:rPr lang="en-US" sz="2400" dirty="0" smtClean="0">
                <a:solidFill>
                  <a:srgbClr val="C00000"/>
                </a:solidFill>
              </a:rPr>
              <a:t>[ </a:t>
            </a:r>
            <a:r>
              <a:rPr lang="en-US" sz="2400" i="1" dirty="0" err="1" smtClean="0">
                <a:solidFill>
                  <a:srgbClr val="C00000"/>
                </a:solidFill>
              </a:rPr>
              <a:t>i</a:t>
            </a:r>
            <a:r>
              <a:rPr lang="en-US" sz="2400" i="1" dirty="0" smtClean="0">
                <a:solidFill>
                  <a:srgbClr val="C00000"/>
                </a:solidFill>
              </a:rPr>
              <a:t> – </a:t>
            </a:r>
            <a:r>
              <a:rPr lang="en-US" sz="2400" i="1" dirty="0" err="1" smtClean="0">
                <a:solidFill>
                  <a:srgbClr val="C00000"/>
                </a:solidFill>
              </a:rPr>
              <a:t>l</a:t>
            </a:r>
            <a:r>
              <a:rPr lang="en-US" sz="2400" i="1" baseline="-25000" dirty="0" err="1" smtClean="0">
                <a:solidFill>
                  <a:srgbClr val="C00000"/>
                </a:solidFill>
              </a:rPr>
              <a:t>p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]</a:t>
            </a:r>
            <a:r>
              <a:rPr lang="en-US" sz="2400" dirty="0" smtClean="0">
                <a:solidFill>
                  <a:srgbClr val="003192"/>
                </a:solidFill>
              </a:rPr>
              <a:t>, that is, </a:t>
            </a:r>
            <a:r>
              <a:rPr lang="en-US" sz="2400" i="1" dirty="0" err="1" smtClean="0">
                <a:solidFill>
                  <a:srgbClr val="C00000"/>
                </a:solidFill>
              </a:rPr>
              <a:t>i</a:t>
            </a:r>
            <a:r>
              <a:rPr lang="en-US" sz="2400" i="1" dirty="0" smtClean="0">
                <a:solidFill>
                  <a:srgbClr val="C00000"/>
                </a:solidFill>
              </a:rPr>
              <a:t> &lt; </a:t>
            </a:r>
            <a:r>
              <a:rPr lang="en-US" sz="2400" i="1" dirty="0" err="1" smtClean="0">
                <a:solidFill>
                  <a:srgbClr val="C00000"/>
                </a:solidFill>
              </a:rPr>
              <a:t>s</a:t>
            </a:r>
            <a:r>
              <a:rPr lang="en-US" sz="2400" i="1" baseline="-25000" dirty="0" err="1" smtClean="0">
                <a:solidFill>
                  <a:srgbClr val="C00000"/>
                </a:solidFill>
              </a:rPr>
              <a:t>p</a:t>
            </a:r>
            <a:r>
              <a:rPr lang="en-US" sz="2400" i="1" dirty="0" smtClean="0">
                <a:solidFill>
                  <a:srgbClr val="C00000"/>
                </a:solidFill>
              </a:rPr>
              <a:t> + </a:t>
            </a:r>
            <a:r>
              <a:rPr lang="en-US" sz="2400" i="1" dirty="0" err="1" smtClean="0">
                <a:solidFill>
                  <a:srgbClr val="C00000"/>
                </a:solidFill>
              </a:rPr>
              <a:t>l</a:t>
            </a:r>
            <a:r>
              <a:rPr lang="en-US" sz="2400" i="1" baseline="-25000" dirty="0" err="1" smtClean="0">
                <a:solidFill>
                  <a:srgbClr val="C00000"/>
                </a:solidFill>
              </a:rPr>
              <a:t>p</a:t>
            </a:r>
            <a:r>
              <a:rPr lang="en-US" sz="2400" i="1" dirty="0" smtClean="0">
                <a:solidFill>
                  <a:srgbClr val="003192"/>
                </a:solidFill>
              </a:rPr>
              <a:t>.</a:t>
            </a:r>
          </a:p>
          <a:p>
            <a:pPr lvl="2">
              <a:lnSpc>
                <a:spcPct val="110000"/>
              </a:lnSpc>
              <a:buClr>
                <a:srgbClr val="003192"/>
              </a:buClr>
              <a:buFont typeface="Arial Narrow" panose="020B0606020202030204" pitchFamily="34" charset="0"/>
              <a:buChar char="–"/>
            </a:pPr>
            <a:endParaRPr lang="en-US" sz="2400" dirty="0" smtClean="0">
              <a:solidFill>
                <a:srgbClr val="003192"/>
              </a:solidFill>
            </a:endParaRPr>
          </a:p>
          <a:p>
            <a:pPr lvl="2">
              <a:lnSpc>
                <a:spcPct val="110000"/>
              </a:lnSpc>
              <a:buClr>
                <a:srgbClr val="003192"/>
              </a:buClr>
              <a:buFont typeface="Arial Narrow" panose="020B0606020202030204" pitchFamily="34" charset="0"/>
              <a:buChar char="–"/>
            </a:pPr>
            <a:r>
              <a:rPr lang="en-US" sz="2400" dirty="0" smtClean="0">
                <a:solidFill>
                  <a:srgbClr val="003192"/>
                </a:solidFill>
              </a:rPr>
              <a:t>When </a:t>
            </a:r>
            <a:r>
              <a:rPr lang="en-US" sz="2400" i="1" dirty="0" smtClean="0">
                <a:solidFill>
                  <a:srgbClr val="003192"/>
                </a:solidFill>
              </a:rPr>
              <a:t>p</a:t>
            </a:r>
            <a:r>
              <a:rPr lang="en-US" sz="2400" dirty="0" smtClean="0">
                <a:solidFill>
                  <a:srgbClr val="003192"/>
                </a:solidFill>
              </a:rPr>
              <a:t> receives </a:t>
            </a:r>
            <a:r>
              <a:rPr lang="en-US" sz="2400" dirty="0" smtClean="0"/>
              <a:t>&lt; pack, </a:t>
            </a:r>
            <a:r>
              <a:rPr lang="en-US" sz="2400" i="1" dirty="0" smtClean="0"/>
              <a:t>w,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&gt;</a:t>
            </a:r>
            <a:r>
              <a:rPr lang="en-US" sz="2400" dirty="0" smtClean="0">
                <a:solidFill>
                  <a:srgbClr val="003192"/>
                </a:solidFill>
              </a:rPr>
              <a:t>, retransmission of words from </a:t>
            </a:r>
            <a:r>
              <a:rPr lang="en-US" sz="2400" i="1" dirty="0" err="1" smtClean="0"/>
              <a:t>in</a:t>
            </a:r>
            <a:r>
              <a:rPr lang="en-US" sz="2400" i="1" baseline="-25000" dirty="0" err="1" smtClean="0"/>
              <a:t>p</a:t>
            </a:r>
            <a:r>
              <a:rPr lang="en-US" sz="2400" dirty="0" smtClean="0"/>
              <a:t>[0] </a:t>
            </a:r>
            <a:r>
              <a:rPr lang="en-US" sz="2400" dirty="0" smtClean="0">
                <a:solidFill>
                  <a:srgbClr val="003192"/>
                </a:solidFill>
              </a:rPr>
              <a:t>through </a:t>
            </a:r>
          </a:p>
          <a:p>
            <a:pPr marL="1028700" lvl="2" indent="0">
              <a:lnSpc>
                <a:spcPct val="110000"/>
              </a:lnSpc>
              <a:buClr>
                <a:srgbClr val="003192"/>
              </a:buClr>
              <a:buNone/>
            </a:pPr>
            <a:r>
              <a:rPr lang="en-US" sz="2400" i="1" dirty="0" smtClean="0">
                <a:solidFill>
                  <a:srgbClr val="003192"/>
                </a:solidFill>
              </a:rPr>
              <a:t>    </a:t>
            </a:r>
            <a:r>
              <a:rPr lang="en-US" sz="2400" i="1" dirty="0" err="1" smtClean="0"/>
              <a:t>in</a:t>
            </a:r>
            <a:r>
              <a:rPr lang="en-US" sz="2400" i="1" baseline="-25000" dirty="0" err="1" smtClean="0"/>
              <a:t>p</a:t>
            </a:r>
            <a:r>
              <a:rPr lang="en-US" sz="2400" dirty="0" smtClean="0"/>
              <a:t>[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– </a:t>
            </a:r>
            <a:r>
              <a:rPr lang="en-US" sz="2400" i="1" dirty="0" err="1" smtClean="0"/>
              <a:t>l</a:t>
            </a:r>
            <a:r>
              <a:rPr lang="en-US" sz="2400" i="1" baseline="-25000" dirty="0" err="1" smtClean="0"/>
              <a:t>q</a:t>
            </a:r>
            <a:r>
              <a:rPr lang="en-US" sz="2400" i="1" dirty="0" smtClean="0"/>
              <a:t> </a:t>
            </a:r>
            <a:r>
              <a:rPr lang="en-US" sz="2400" dirty="0" smtClean="0"/>
              <a:t>]</a:t>
            </a:r>
            <a:r>
              <a:rPr lang="en-US" sz="2400" dirty="0" smtClean="0">
                <a:solidFill>
                  <a:srgbClr val="003192"/>
                </a:solidFill>
              </a:rPr>
              <a:t> is no longer necessary. </a:t>
            </a:r>
          </a:p>
          <a:p>
            <a:pPr lvl="1"/>
            <a:endParaRPr lang="en-US" sz="2400" dirty="0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798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Sliding Windows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96" name="Group 195"/>
          <p:cNvGrpSpPr/>
          <p:nvPr/>
        </p:nvGrpSpPr>
        <p:grpSpPr>
          <a:xfrm>
            <a:off x="1051854" y="1543050"/>
            <a:ext cx="10125733" cy="4695481"/>
            <a:chOff x="838200" y="1295400"/>
            <a:chExt cx="8180116" cy="3489132"/>
          </a:xfrm>
        </p:grpSpPr>
        <p:sp>
          <p:nvSpPr>
            <p:cNvPr id="101" name="Rectangle 21"/>
            <p:cNvSpPr>
              <a:spLocks noChangeArrowheads="1"/>
            </p:cNvSpPr>
            <p:nvPr/>
          </p:nvSpPr>
          <p:spPr bwMode="auto">
            <a:xfrm>
              <a:off x="2133600" y="1981200"/>
              <a:ext cx="914400" cy="45720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02" name="Rectangle 5"/>
            <p:cNvSpPr>
              <a:spLocks noChangeArrowheads="1"/>
            </p:cNvSpPr>
            <p:nvPr/>
          </p:nvSpPr>
          <p:spPr bwMode="auto">
            <a:xfrm>
              <a:off x="2286000" y="2895600"/>
              <a:ext cx="914400" cy="457200"/>
            </a:xfrm>
            <a:prstGeom prst="rect">
              <a:avLst/>
            </a:prstGeom>
            <a:solidFill>
              <a:srgbClr val="9D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 i="1"/>
                <a:t>p</a:t>
              </a:r>
            </a:p>
          </p:txBody>
        </p:sp>
        <p:sp>
          <p:nvSpPr>
            <p:cNvPr id="103" name="Line 6"/>
            <p:cNvSpPr>
              <a:spLocks noChangeShapeType="1"/>
            </p:cNvSpPr>
            <p:nvPr/>
          </p:nvSpPr>
          <p:spPr bwMode="auto">
            <a:xfrm>
              <a:off x="1295400" y="2057400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04" name="Line 7"/>
            <p:cNvSpPr>
              <a:spLocks noChangeShapeType="1"/>
            </p:cNvSpPr>
            <p:nvPr/>
          </p:nvSpPr>
          <p:spPr bwMode="auto">
            <a:xfrm>
              <a:off x="1295400" y="2362200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05" name="Text Box 8"/>
            <p:cNvSpPr txBox="1">
              <a:spLocks noChangeArrowheads="1"/>
            </p:cNvSpPr>
            <p:nvPr/>
          </p:nvSpPr>
          <p:spPr bwMode="auto">
            <a:xfrm>
              <a:off x="1411288" y="2057400"/>
              <a:ext cx="1712498" cy="228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 dirty="0"/>
                <a:t>A  </a:t>
              </a:r>
              <a:r>
                <a:rPr lang="en-US" sz="1400" b="1" dirty="0" smtClean="0"/>
                <a:t>  </a:t>
              </a:r>
              <a:r>
                <a:rPr lang="en-US" sz="1400" b="1" dirty="0" err="1" smtClean="0"/>
                <a:t>A</a:t>
              </a:r>
              <a:r>
                <a:rPr lang="en-US" sz="1400" b="1" dirty="0" smtClean="0"/>
                <a:t>    </a:t>
              </a:r>
              <a:r>
                <a:rPr lang="en-US" sz="1400" b="1" dirty="0" err="1" smtClean="0"/>
                <a:t>A</a:t>
              </a:r>
              <a:r>
                <a:rPr lang="en-US" sz="1400" b="1" dirty="0" smtClean="0"/>
                <a:t>    S   </a:t>
              </a:r>
              <a:r>
                <a:rPr lang="en-US" sz="1400" b="1" dirty="0" err="1" smtClean="0"/>
                <a:t>S</a:t>
              </a:r>
              <a:r>
                <a:rPr lang="en-US" sz="1400" b="1" dirty="0" smtClean="0"/>
                <a:t>    </a:t>
              </a:r>
              <a:r>
                <a:rPr lang="en-US" sz="1400" b="1" dirty="0" err="1" smtClean="0"/>
                <a:t>S</a:t>
              </a:r>
              <a:r>
                <a:rPr lang="en-US" sz="1400" b="1" dirty="0" smtClean="0"/>
                <a:t>   </a:t>
              </a:r>
              <a:r>
                <a:rPr lang="en-US" sz="1400" b="1" dirty="0" err="1" smtClean="0"/>
                <a:t>S</a:t>
              </a:r>
              <a:endParaRPr lang="en-US" sz="1400" b="1" dirty="0"/>
            </a:p>
          </p:txBody>
        </p:sp>
        <p:sp>
          <p:nvSpPr>
            <p:cNvPr id="106" name="Line 9"/>
            <p:cNvSpPr>
              <a:spLocks noChangeShapeType="1"/>
            </p:cNvSpPr>
            <p:nvPr/>
          </p:nvSpPr>
          <p:spPr bwMode="auto">
            <a:xfrm>
              <a:off x="14478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07" name="Line 10"/>
            <p:cNvSpPr>
              <a:spLocks noChangeShapeType="1"/>
            </p:cNvSpPr>
            <p:nvPr/>
          </p:nvSpPr>
          <p:spPr bwMode="auto">
            <a:xfrm>
              <a:off x="16764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08" name="Line 11"/>
            <p:cNvSpPr>
              <a:spLocks noChangeShapeType="1"/>
            </p:cNvSpPr>
            <p:nvPr/>
          </p:nvSpPr>
          <p:spPr bwMode="auto">
            <a:xfrm>
              <a:off x="19050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09" name="Line 12"/>
            <p:cNvSpPr>
              <a:spLocks noChangeShapeType="1"/>
            </p:cNvSpPr>
            <p:nvPr/>
          </p:nvSpPr>
          <p:spPr bwMode="auto">
            <a:xfrm>
              <a:off x="21336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10" name="Line 13"/>
            <p:cNvSpPr>
              <a:spLocks noChangeShapeType="1"/>
            </p:cNvSpPr>
            <p:nvPr/>
          </p:nvSpPr>
          <p:spPr bwMode="auto">
            <a:xfrm>
              <a:off x="23622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11" name="Line 14"/>
            <p:cNvSpPr>
              <a:spLocks noChangeShapeType="1"/>
            </p:cNvSpPr>
            <p:nvPr/>
          </p:nvSpPr>
          <p:spPr bwMode="auto">
            <a:xfrm>
              <a:off x="25908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12" name="Line 15"/>
            <p:cNvSpPr>
              <a:spLocks noChangeShapeType="1"/>
            </p:cNvSpPr>
            <p:nvPr/>
          </p:nvSpPr>
          <p:spPr bwMode="auto">
            <a:xfrm>
              <a:off x="32766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13" name="Line 16"/>
            <p:cNvSpPr>
              <a:spLocks noChangeShapeType="1"/>
            </p:cNvSpPr>
            <p:nvPr/>
          </p:nvSpPr>
          <p:spPr bwMode="auto">
            <a:xfrm>
              <a:off x="28194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14" name="Line 17"/>
            <p:cNvSpPr>
              <a:spLocks noChangeShapeType="1"/>
            </p:cNvSpPr>
            <p:nvPr/>
          </p:nvSpPr>
          <p:spPr bwMode="auto">
            <a:xfrm>
              <a:off x="30480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15" name="Line 18"/>
            <p:cNvSpPr>
              <a:spLocks noChangeShapeType="1"/>
            </p:cNvSpPr>
            <p:nvPr/>
          </p:nvSpPr>
          <p:spPr bwMode="auto">
            <a:xfrm>
              <a:off x="35052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16" name="Line 19"/>
            <p:cNvSpPr>
              <a:spLocks noChangeShapeType="1"/>
            </p:cNvSpPr>
            <p:nvPr/>
          </p:nvSpPr>
          <p:spPr bwMode="auto">
            <a:xfrm>
              <a:off x="37338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17" name="Text Box 22"/>
            <p:cNvSpPr txBox="1">
              <a:spLocks noChangeArrowheads="1"/>
            </p:cNvSpPr>
            <p:nvPr/>
          </p:nvSpPr>
          <p:spPr bwMode="auto">
            <a:xfrm>
              <a:off x="838200" y="2019300"/>
              <a:ext cx="391347" cy="274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i="1" dirty="0" err="1"/>
                <a:t>in</a:t>
              </a:r>
              <a:r>
                <a:rPr lang="en-US" sz="1800" b="1" i="1" baseline="-25000" dirty="0" err="1"/>
                <a:t>p</a:t>
              </a:r>
              <a:endParaRPr lang="en-US" sz="1800" b="1" i="1" baseline="-25000" dirty="0"/>
            </a:p>
          </p:txBody>
        </p:sp>
        <p:sp>
          <p:nvSpPr>
            <p:cNvPr id="118" name="Rectangle 23"/>
            <p:cNvSpPr>
              <a:spLocks noChangeArrowheads="1"/>
            </p:cNvSpPr>
            <p:nvPr/>
          </p:nvSpPr>
          <p:spPr bwMode="auto">
            <a:xfrm>
              <a:off x="2895600" y="3810000"/>
              <a:ext cx="914400" cy="45720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19" name="Line 24"/>
            <p:cNvSpPr>
              <a:spLocks noChangeShapeType="1"/>
            </p:cNvSpPr>
            <p:nvPr/>
          </p:nvSpPr>
          <p:spPr bwMode="auto">
            <a:xfrm>
              <a:off x="1371600" y="3886200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20" name="Line 25"/>
            <p:cNvSpPr>
              <a:spLocks noChangeShapeType="1"/>
            </p:cNvSpPr>
            <p:nvPr/>
          </p:nvSpPr>
          <p:spPr bwMode="auto">
            <a:xfrm>
              <a:off x="1371600" y="4191000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21" name="Text Box 26"/>
            <p:cNvSpPr txBox="1">
              <a:spLocks noChangeArrowheads="1"/>
            </p:cNvSpPr>
            <p:nvPr/>
          </p:nvSpPr>
          <p:spPr bwMode="auto">
            <a:xfrm>
              <a:off x="1487488" y="3886200"/>
              <a:ext cx="2547509" cy="228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 dirty="0"/>
                <a:t>W </a:t>
              </a:r>
              <a:r>
                <a:rPr lang="en-US" sz="1400" b="1" dirty="0" smtClean="0"/>
                <a:t>  </a:t>
              </a:r>
              <a:r>
                <a:rPr lang="en-US" sz="1400" b="1" dirty="0" err="1" smtClean="0"/>
                <a:t>W</a:t>
              </a:r>
              <a:r>
                <a:rPr lang="en-US" sz="1400" b="1" dirty="0" smtClean="0"/>
                <a:t>  </a:t>
              </a:r>
              <a:r>
                <a:rPr lang="en-US" sz="1400" b="1" dirty="0" err="1" smtClean="0"/>
                <a:t>W</a:t>
              </a:r>
              <a:r>
                <a:rPr lang="en-US" sz="1400" b="1" dirty="0" smtClean="0"/>
                <a:t>   </a:t>
              </a:r>
              <a:r>
                <a:rPr lang="en-US" sz="1400" b="1" dirty="0" err="1" smtClean="0"/>
                <a:t>W</a:t>
              </a:r>
              <a:r>
                <a:rPr lang="en-US" sz="1400" b="1" dirty="0" smtClean="0"/>
                <a:t>  </a:t>
              </a:r>
              <a:r>
                <a:rPr lang="en-US" sz="1400" b="1" dirty="0" err="1" smtClean="0"/>
                <a:t>W</a:t>
              </a:r>
              <a:r>
                <a:rPr lang="en-US" sz="1400" b="1" dirty="0" smtClean="0"/>
                <a:t>  </a:t>
              </a:r>
              <a:r>
                <a:rPr lang="en-US" sz="1400" b="1" dirty="0" err="1" smtClean="0"/>
                <a:t>W</a:t>
              </a:r>
              <a:r>
                <a:rPr lang="en-US" sz="1400" b="1" dirty="0" smtClean="0"/>
                <a:t>   u   </a:t>
              </a:r>
              <a:r>
                <a:rPr lang="en-US" sz="1400" b="1" dirty="0" err="1"/>
                <a:t>u</a:t>
              </a:r>
              <a:r>
                <a:rPr lang="en-US" sz="1400" b="1" dirty="0"/>
                <a:t>  </a:t>
              </a:r>
              <a:r>
                <a:rPr lang="en-US" sz="1400" b="1" dirty="0" smtClean="0"/>
                <a:t>  R   </a:t>
              </a:r>
              <a:r>
                <a:rPr lang="en-US" sz="1400" b="1" dirty="0" err="1" smtClean="0"/>
                <a:t>R</a:t>
              </a:r>
              <a:r>
                <a:rPr lang="en-US" sz="1400" b="1" dirty="0" smtClean="0"/>
                <a:t>   </a:t>
              </a:r>
              <a:r>
                <a:rPr lang="en-US" sz="1400" b="1" dirty="0"/>
                <a:t>u</a:t>
              </a:r>
            </a:p>
          </p:txBody>
        </p:sp>
        <p:sp>
          <p:nvSpPr>
            <p:cNvPr id="122" name="Line 27"/>
            <p:cNvSpPr>
              <a:spLocks noChangeShapeType="1"/>
            </p:cNvSpPr>
            <p:nvPr/>
          </p:nvSpPr>
          <p:spPr bwMode="auto">
            <a:xfrm>
              <a:off x="15240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23" name="Line 28"/>
            <p:cNvSpPr>
              <a:spLocks noChangeShapeType="1"/>
            </p:cNvSpPr>
            <p:nvPr/>
          </p:nvSpPr>
          <p:spPr bwMode="auto">
            <a:xfrm>
              <a:off x="17526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24" name="Line 29"/>
            <p:cNvSpPr>
              <a:spLocks noChangeShapeType="1"/>
            </p:cNvSpPr>
            <p:nvPr/>
          </p:nvSpPr>
          <p:spPr bwMode="auto">
            <a:xfrm>
              <a:off x="19812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25" name="Line 30"/>
            <p:cNvSpPr>
              <a:spLocks noChangeShapeType="1"/>
            </p:cNvSpPr>
            <p:nvPr/>
          </p:nvSpPr>
          <p:spPr bwMode="auto">
            <a:xfrm>
              <a:off x="22098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26" name="Line 31"/>
            <p:cNvSpPr>
              <a:spLocks noChangeShapeType="1"/>
            </p:cNvSpPr>
            <p:nvPr/>
          </p:nvSpPr>
          <p:spPr bwMode="auto">
            <a:xfrm>
              <a:off x="24384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27" name="Line 32"/>
            <p:cNvSpPr>
              <a:spLocks noChangeShapeType="1"/>
            </p:cNvSpPr>
            <p:nvPr/>
          </p:nvSpPr>
          <p:spPr bwMode="auto">
            <a:xfrm>
              <a:off x="26670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28" name="Line 33"/>
            <p:cNvSpPr>
              <a:spLocks noChangeShapeType="1"/>
            </p:cNvSpPr>
            <p:nvPr/>
          </p:nvSpPr>
          <p:spPr bwMode="auto">
            <a:xfrm>
              <a:off x="33528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29" name="Line 34"/>
            <p:cNvSpPr>
              <a:spLocks noChangeShapeType="1"/>
            </p:cNvSpPr>
            <p:nvPr/>
          </p:nvSpPr>
          <p:spPr bwMode="auto">
            <a:xfrm>
              <a:off x="28956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0" name="Line 35"/>
            <p:cNvSpPr>
              <a:spLocks noChangeShapeType="1"/>
            </p:cNvSpPr>
            <p:nvPr/>
          </p:nvSpPr>
          <p:spPr bwMode="auto">
            <a:xfrm>
              <a:off x="31242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1" name="Line 36"/>
            <p:cNvSpPr>
              <a:spLocks noChangeShapeType="1"/>
            </p:cNvSpPr>
            <p:nvPr/>
          </p:nvSpPr>
          <p:spPr bwMode="auto">
            <a:xfrm>
              <a:off x="35814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2" name="Line 37"/>
            <p:cNvSpPr>
              <a:spLocks noChangeShapeType="1"/>
            </p:cNvSpPr>
            <p:nvPr/>
          </p:nvSpPr>
          <p:spPr bwMode="auto">
            <a:xfrm>
              <a:off x="38100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3" name="Text Box 38"/>
            <p:cNvSpPr txBox="1">
              <a:spLocks noChangeArrowheads="1"/>
            </p:cNvSpPr>
            <p:nvPr/>
          </p:nvSpPr>
          <p:spPr bwMode="auto">
            <a:xfrm>
              <a:off x="838200" y="3848100"/>
              <a:ext cx="515666" cy="274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i="1" dirty="0" err="1"/>
                <a:t>out</a:t>
              </a:r>
              <a:r>
                <a:rPr lang="en-US" sz="1800" b="1" i="1" baseline="-25000" dirty="0" err="1"/>
                <a:t>p</a:t>
              </a:r>
              <a:endParaRPr lang="en-US" sz="1800" b="1" i="1" baseline="-25000" dirty="0"/>
            </a:p>
          </p:txBody>
        </p:sp>
        <p:sp>
          <p:nvSpPr>
            <p:cNvPr id="134" name="Line 39"/>
            <p:cNvSpPr>
              <a:spLocks noChangeShapeType="1"/>
            </p:cNvSpPr>
            <p:nvPr/>
          </p:nvSpPr>
          <p:spPr bwMode="auto">
            <a:xfrm>
              <a:off x="2514600" y="24384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5" name="Line 40"/>
            <p:cNvSpPr>
              <a:spLocks noChangeShapeType="1"/>
            </p:cNvSpPr>
            <p:nvPr/>
          </p:nvSpPr>
          <p:spPr bwMode="auto">
            <a:xfrm>
              <a:off x="3048000" y="3352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6" name="Rectangle 41"/>
            <p:cNvSpPr>
              <a:spLocks noChangeArrowheads="1"/>
            </p:cNvSpPr>
            <p:nvPr/>
          </p:nvSpPr>
          <p:spPr bwMode="auto">
            <a:xfrm>
              <a:off x="6324600" y="1981200"/>
              <a:ext cx="914400" cy="45720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7" name="Rectangle 42"/>
            <p:cNvSpPr>
              <a:spLocks noChangeArrowheads="1"/>
            </p:cNvSpPr>
            <p:nvPr/>
          </p:nvSpPr>
          <p:spPr bwMode="auto">
            <a:xfrm>
              <a:off x="6553200" y="2895600"/>
              <a:ext cx="914400" cy="457200"/>
            </a:xfrm>
            <a:prstGeom prst="rect">
              <a:avLst/>
            </a:prstGeom>
            <a:solidFill>
              <a:srgbClr val="9D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 i="1"/>
                <a:t>q</a:t>
              </a:r>
            </a:p>
          </p:txBody>
        </p:sp>
        <p:sp>
          <p:nvSpPr>
            <p:cNvPr id="138" name="Line 43"/>
            <p:cNvSpPr>
              <a:spLocks noChangeShapeType="1"/>
            </p:cNvSpPr>
            <p:nvPr/>
          </p:nvSpPr>
          <p:spPr bwMode="auto">
            <a:xfrm>
              <a:off x="5715000" y="2057400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9" name="Line 44"/>
            <p:cNvSpPr>
              <a:spLocks noChangeShapeType="1"/>
            </p:cNvSpPr>
            <p:nvPr/>
          </p:nvSpPr>
          <p:spPr bwMode="auto">
            <a:xfrm>
              <a:off x="5715000" y="2362200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40" name="Text Box 45"/>
            <p:cNvSpPr txBox="1">
              <a:spLocks noChangeArrowheads="1"/>
            </p:cNvSpPr>
            <p:nvPr/>
          </p:nvSpPr>
          <p:spPr bwMode="auto">
            <a:xfrm>
              <a:off x="5830888" y="2057400"/>
              <a:ext cx="1488672" cy="228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 dirty="0" smtClean="0"/>
                <a:t> A    </a:t>
              </a:r>
              <a:r>
                <a:rPr lang="en-US" sz="1400" b="1" dirty="0" err="1" smtClean="0"/>
                <a:t>A</a:t>
              </a:r>
              <a:r>
                <a:rPr lang="en-US" sz="1400" b="1" dirty="0" smtClean="0"/>
                <a:t>   S   </a:t>
              </a:r>
              <a:r>
                <a:rPr lang="en-US" sz="1400" b="1" dirty="0" err="1" smtClean="0"/>
                <a:t>S</a:t>
              </a:r>
              <a:r>
                <a:rPr lang="en-US" sz="1400" b="1" dirty="0" smtClean="0"/>
                <a:t>    </a:t>
              </a:r>
              <a:r>
                <a:rPr lang="en-US" sz="1400" b="1" dirty="0" err="1" smtClean="0"/>
                <a:t>S</a:t>
              </a:r>
              <a:r>
                <a:rPr lang="en-US" sz="1400" b="1" dirty="0" smtClean="0"/>
                <a:t>    </a:t>
              </a:r>
              <a:r>
                <a:rPr lang="en-US" sz="1400" b="1" dirty="0" err="1" smtClean="0"/>
                <a:t>S</a:t>
              </a:r>
              <a:endParaRPr lang="en-US" sz="1400" b="1" dirty="0"/>
            </a:p>
          </p:txBody>
        </p:sp>
        <p:sp>
          <p:nvSpPr>
            <p:cNvPr id="141" name="Line 46"/>
            <p:cNvSpPr>
              <a:spLocks noChangeShapeType="1"/>
            </p:cNvSpPr>
            <p:nvPr/>
          </p:nvSpPr>
          <p:spPr bwMode="auto">
            <a:xfrm>
              <a:off x="58674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42" name="Line 47"/>
            <p:cNvSpPr>
              <a:spLocks noChangeShapeType="1"/>
            </p:cNvSpPr>
            <p:nvPr/>
          </p:nvSpPr>
          <p:spPr bwMode="auto">
            <a:xfrm>
              <a:off x="60960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43" name="Line 48"/>
            <p:cNvSpPr>
              <a:spLocks noChangeShapeType="1"/>
            </p:cNvSpPr>
            <p:nvPr/>
          </p:nvSpPr>
          <p:spPr bwMode="auto">
            <a:xfrm>
              <a:off x="63246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44" name="Line 49"/>
            <p:cNvSpPr>
              <a:spLocks noChangeShapeType="1"/>
            </p:cNvSpPr>
            <p:nvPr/>
          </p:nvSpPr>
          <p:spPr bwMode="auto">
            <a:xfrm>
              <a:off x="65532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45" name="Line 50"/>
            <p:cNvSpPr>
              <a:spLocks noChangeShapeType="1"/>
            </p:cNvSpPr>
            <p:nvPr/>
          </p:nvSpPr>
          <p:spPr bwMode="auto">
            <a:xfrm>
              <a:off x="67818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46" name="Line 51"/>
            <p:cNvSpPr>
              <a:spLocks noChangeShapeType="1"/>
            </p:cNvSpPr>
            <p:nvPr/>
          </p:nvSpPr>
          <p:spPr bwMode="auto">
            <a:xfrm>
              <a:off x="70104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47" name="Line 52"/>
            <p:cNvSpPr>
              <a:spLocks noChangeShapeType="1"/>
            </p:cNvSpPr>
            <p:nvPr/>
          </p:nvSpPr>
          <p:spPr bwMode="auto">
            <a:xfrm>
              <a:off x="76962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48" name="Line 53"/>
            <p:cNvSpPr>
              <a:spLocks noChangeShapeType="1"/>
            </p:cNvSpPr>
            <p:nvPr/>
          </p:nvSpPr>
          <p:spPr bwMode="auto">
            <a:xfrm>
              <a:off x="72390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49" name="Line 54"/>
            <p:cNvSpPr>
              <a:spLocks noChangeShapeType="1"/>
            </p:cNvSpPr>
            <p:nvPr/>
          </p:nvSpPr>
          <p:spPr bwMode="auto">
            <a:xfrm>
              <a:off x="74676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50" name="Line 55"/>
            <p:cNvSpPr>
              <a:spLocks noChangeShapeType="1"/>
            </p:cNvSpPr>
            <p:nvPr/>
          </p:nvSpPr>
          <p:spPr bwMode="auto">
            <a:xfrm>
              <a:off x="79248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51" name="Line 56"/>
            <p:cNvSpPr>
              <a:spLocks noChangeShapeType="1"/>
            </p:cNvSpPr>
            <p:nvPr/>
          </p:nvSpPr>
          <p:spPr bwMode="auto">
            <a:xfrm>
              <a:off x="81534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52" name="Text Box 57"/>
            <p:cNvSpPr txBox="1">
              <a:spLocks noChangeArrowheads="1"/>
            </p:cNvSpPr>
            <p:nvPr/>
          </p:nvSpPr>
          <p:spPr bwMode="auto">
            <a:xfrm>
              <a:off x="8464550" y="2019300"/>
              <a:ext cx="391347" cy="274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i="1"/>
                <a:t>in</a:t>
              </a:r>
              <a:r>
                <a:rPr lang="en-US" sz="1800" b="1" i="1" baseline="-25000"/>
                <a:t>q</a:t>
              </a:r>
            </a:p>
          </p:txBody>
        </p:sp>
        <p:sp>
          <p:nvSpPr>
            <p:cNvPr id="153" name="Rectangle 58"/>
            <p:cNvSpPr>
              <a:spLocks noChangeArrowheads="1"/>
            </p:cNvSpPr>
            <p:nvPr/>
          </p:nvSpPr>
          <p:spPr bwMode="auto">
            <a:xfrm>
              <a:off x="6858000" y="3810000"/>
              <a:ext cx="914400" cy="45720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54" name="Line 59"/>
            <p:cNvSpPr>
              <a:spLocks noChangeShapeType="1"/>
            </p:cNvSpPr>
            <p:nvPr/>
          </p:nvSpPr>
          <p:spPr bwMode="auto">
            <a:xfrm>
              <a:off x="5791200" y="3886200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55" name="Line 60"/>
            <p:cNvSpPr>
              <a:spLocks noChangeShapeType="1"/>
            </p:cNvSpPr>
            <p:nvPr/>
          </p:nvSpPr>
          <p:spPr bwMode="auto">
            <a:xfrm>
              <a:off x="5791200" y="4191000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56" name="Text Box 61"/>
            <p:cNvSpPr txBox="1">
              <a:spLocks noChangeArrowheads="1"/>
            </p:cNvSpPr>
            <p:nvPr/>
          </p:nvSpPr>
          <p:spPr bwMode="auto">
            <a:xfrm>
              <a:off x="5907088" y="3886200"/>
              <a:ext cx="2304051" cy="228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 dirty="0"/>
                <a:t>W </a:t>
              </a:r>
              <a:r>
                <a:rPr lang="en-US" sz="1400" b="1" dirty="0" smtClean="0"/>
                <a:t>  </a:t>
              </a:r>
              <a:r>
                <a:rPr lang="en-US" sz="1400" b="1" dirty="0" err="1" smtClean="0"/>
                <a:t>W</a:t>
              </a:r>
              <a:r>
                <a:rPr lang="en-US" sz="1400" b="1" dirty="0" smtClean="0"/>
                <a:t>  </a:t>
              </a:r>
              <a:r>
                <a:rPr lang="en-US" sz="1400" b="1" dirty="0" err="1" smtClean="0"/>
                <a:t>W</a:t>
              </a:r>
              <a:r>
                <a:rPr lang="en-US" sz="1400" b="1" dirty="0" smtClean="0"/>
                <a:t>  </a:t>
              </a:r>
              <a:r>
                <a:rPr lang="en-US" sz="1400" b="1" dirty="0" err="1"/>
                <a:t>W</a:t>
              </a:r>
              <a:r>
                <a:rPr lang="en-US" sz="1400" b="1" dirty="0"/>
                <a:t>  </a:t>
              </a:r>
              <a:r>
                <a:rPr lang="en-US" sz="1400" b="1" dirty="0" smtClean="0"/>
                <a:t> u    </a:t>
              </a:r>
              <a:r>
                <a:rPr lang="en-US" sz="1400" b="1" dirty="0"/>
                <a:t>R  </a:t>
              </a:r>
              <a:r>
                <a:rPr lang="en-US" sz="1400" b="1" dirty="0" smtClean="0"/>
                <a:t> </a:t>
              </a:r>
              <a:r>
                <a:rPr lang="en-US" sz="1400" b="1" dirty="0" err="1" smtClean="0"/>
                <a:t>R</a:t>
              </a:r>
              <a:r>
                <a:rPr lang="en-US" sz="1400" b="1" dirty="0" smtClean="0"/>
                <a:t>   u   </a:t>
              </a:r>
              <a:r>
                <a:rPr lang="en-US" sz="1400" b="1" dirty="0" err="1"/>
                <a:t>u</a:t>
              </a:r>
              <a:r>
                <a:rPr lang="en-US" sz="1400" b="1" dirty="0"/>
                <a:t>   </a:t>
              </a:r>
              <a:r>
                <a:rPr lang="en-US" sz="1400" b="1" dirty="0" err="1"/>
                <a:t>u</a:t>
              </a:r>
              <a:endParaRPr lang="en-US" sz="1400" b="1" dirty="0"/>
            </a:p>
          </p:txBody>
        </p:sp>
        <p:sp>
          <p:nvSpPr>
            <p:cNvPr id="157" name="Line 62"/>
            <p:cNvSpPr>
              <a:spLocks noChangeShapeType="1"/>
            </p:cNvSpPr>
            <p:nvPr/>
          </p:nvSpPr>
          <p:spPr bwMode="auto">
            <a:xfrm>
              <a:off x="59436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58" name="Line 63"/>
            <p:cNvSpPr>
              <a:spLocks noChangeShapeType="1"/>
            </p:cNvSpPr>
            <p:nvPr/>
          </p:nvSpPr>
          <p:spPr bwMode="auto">
            <a:xfrm>
              <a:off x="61722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59" name="Line 64"/>
            <p:cNvSpPr>
              <a:spLocks noChangeShapeType="1"/>
            </p:cNvSpPr>
            <p:nvPr/>
          </p:nvSpPr>
          <p:spPr bwMode="auto">
            <a:xfrm>
              <a:off x="64008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60" name="Line 65"/>
            <p:cNvSpPr>
              <a:spLocks noChangeShapeType="1"/>
            </p:cNvSpPr>
            <p:nvPr/>
          </p:nvSpPr>
          <p:spPr bwMode="auto">
            <a:xfrm>
              <a:off x="66294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61" name="Line 66"/>
            <p:cNvSpPr>
              <a:spLocks noChangeShapeType="1"/>
            </p:cNvSpPr>
            <p:nvPr/>
          </p:nvSpPr>
          <p:spPr bwMode="auto">
            <a:xfrm>
              <a:off x="68580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62" name="Line 67"/>
            <p:cNvSpPr>
              <a:spLocks noChangeShapeType="1"/>
            </p:cNvSpPr>
            <p:nvPr/>
          </p:nvSpPr>
          <p:spPr bwMode="auto">
            <a:xfrm>
              <a:off x="70866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63" name="Line 68"/>
            <p:cNvSpPr>
              <a:spLocks noChangeShapeType="1"/>
            </p:cNvSpPr>
            <p:nvPr/>
          </p:nvSpPr>
          <p:spPr bwMode="auto">
            <a:xfrm>
              <a:off x="77724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64" name="Line 69"/>
            <p:cNvSpPr>
              <a:spLocks noChangeShapeType="1"/>
            </p:cNvSpPr>
            <p:nvPr/>
          </p:nvSpPr>
          <p:spPr bwMode="auto">
            <a:xfrm>
              <a:off x="73152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65" name="Line 70"/>
            <p:cNvSpPr>
              <a:spLocks noChangeShapeType="1"/>
            </p:cNvSpPr>
            <p:nvPr/>
          </p:nvSpPr>
          <p:spPr bwMode="auto">
            <a:xfrm>
              <a:off x="75438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66" name="Line 71"/>
            <p:cNvSpPr>
              <a:spLocks noChangeShapeType="1"/>
            </p:cNvSpPr>
            <p:nvPr/>
          </p:nvSpPr>
          <p:spPr bwMode="auto">
            <a:xfrm>
              <a:off x="80010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67" name="Line 72"/>
            <p:cNvSpPr>
              <a:spLocks noChangeShapeType="1"/>
            </p:cNvSpPr>
            <p:nvPr/>
          </p:nvSpPr>
          <p:spPr bwMode="auto">
            <a:xfrm>
              <a:off x="8229600" y="3886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68" name="Text Box 73"/>
            <p:cNvSpPr txBox="1">
              <a:spLocks noChangeArrowheads="1"/>
            </p:cNvSpPr>
            <p:nvPr/>
          </p:nvSpPr>
          <p:spPr bwMode="auto">
            <a:xfrm>
              <a:off x="8502650" y="3824288"/>
              <a:ext cx="515666" cy="274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i="1"/>
                <a:t>out</a:t>
              </a:r>
              <a:r>
                <a:rPr lang="en-US" sz="1800" b="1" i="1" baseline="-25000"/>
                <a:t>q</a:t>
              </a:r>
            </a:p>
          </p:txBody>
        </p:sp>
        <p:sp>
          <p:nvSpPr>
            <p:cNvPr id="169" name="Line 74"/>
            <p:cNvSpPr>
              <a:spLocks noChangeShapeType="1"/>
            </p:cNvSpPr>
            <p:nvPr/>
          </p:nvSpPr>
          <p:spPr bwMode="auto">
            <a:xfrm>
              <a:off x="6781800" y="24384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70" name="Line 75"/>
            <p:cNvSpPr>
              <a:spLocks noChangeShapeType="1"/>
            </p:cNvSpPr>
            <p:nvPr/>
          </p:nvSpPr>
          <p:spPr bwMode="auto">
            <a:xfrm>
              <a:off x="7315200" y="3352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71" name="AutoShape 76"/>
            <p:cNvSpPr>
              <a:spLocks noChangeArrowheads="1"/>
            </p:cNvSpPr>
            <p:nvPr/>
          </p:nvSpPr>
          <p:spPr bwMode="auto">
            <a:xfrm>
              <a:off x="3581400" y="2638425"/>
              <a:ext cx="2743200" cy="485775"/>
            </a:xfrm>
            <a:prstGeom prst="rightArrow">
              <a:avLst>
                <a:gd name="adj1" fmla="val 54898"/>
                <a:gd name="adj2" fmla="val 29412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72" name="Rectangle 77"/>
            <p:cNvSpPr>
              <a:spLocks noChangeArrowheads="1"/>
            </p:cNvSpPr>
            <p:nvPr/>
          </p:nvSpPr>
          <p:spPr bwMode="auto">
            <a:xfrm>
              <a:off x="3733800" y="28194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73" name="Rectangle 78"/>
            <p:cNvSpPr>
              <a:spLocks noChangeArrowheads="1"/>
            </p:cNvSpPr>
            <p:nvPr/>
          </p:nvSpPr>
          <p:spPr bwMode="auto">
            <a:xfrm>
              <a:off x="4191000" y="28194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74" name="Rectangle 79"/>
            <p:cNvSpPr>
              <a:spLocks noChangeArrowheads="1"/>
            </p:cNvSpPr>
            <p:nvPr/>
          </p:nvSpPr>
          <p:spPr bwMode="auto">
            <a:xfrm>
              <a:off x="4953000" y="28194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75" name="Rectangle 80"/>
            <p:cNvSpPr>
              <a:spLocks noChangeArrowheads="1"/>
            </p:cNvSpPr>
            <p:nvPr/>
          </p:nvSpPr>
          <p:spPr bwMode="auto">
            <a:xfrm>
              <a:off x="5334000" y="28194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76" name="Rectangle 81"/>
            <p:cNvSpPr>
              <a:spLocks noChangeArrowheads="1"/>
            </p:cNvSpPr>
            <p:nvPr/>
          </p:nvSpPr>
          <p:spPr bwMode="auto">
            <a:xfrm>
              <a:off x="5715000" y="28194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77" name="AutoShape 82"/>
            <p:cNvSpPr>
              <a:spLocks noChangeArrowheads="1"/>
            </p:cNvSpPr>
            <p:nvPr/>
          </p:nvSpPr>
          <p:spPr bwMode="auto">
            <a:xfrm flipH="1">
              <a:off x="3429000" y="3048000"/>
              <a:ext cx="2743200" cy="485775"/>
            </a:xfrm>
            <a:prstGeom prst="rightArrow">
              <a:avLst>
                <a:gd name="adj1" fmla="val 54898"/>
                <a:gd name="adj2" fmla="val 29412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78" name="Rectangle 83"/>
            <p:cNvSpPr>
              <a:spLocks noChangeArrowheads="1"/>
            </p:cNvSpPr>
            <p:nvPr/>
          </p:nvSpPr>
          <p:spPr bwMode="auto">
            <a:xfrm>
              <a:off x="3733800" y="32004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79" name="Rectangle 84"/>
            <p:cNvSpPr>
              <a:spLocks noChangeArrowheads="1"/>
            </p:cNvSpPr>
            <p:nvPr/>
          </p:nvSpPr>
          <p:spPr bwMode="auto">
            <a:xfrm>
              <a:off x="4572000" y="32004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80" name="Rectangle 85"/>
            <p:cNvSpPr>
              <a:spLocks noChangeArrowheads="1"/>
            </p:cNvSpPr>
            <p:nvPr/>
          </p:nvSpPr>
          <p:spPr bwMode="auto">
            <a:xfrm>
              <a:off x="4953000" y="32004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81" name="Rectangle 86"/>
            <p:cNvSpPr>
              <a:spLocks noChangeArrowheads="1"/>
            </p:cNvSpPr>
            <p:nvPr/>
          </p:nvSpPr>
          <p:spPr bwMode="auto">
            <a:xfrm>
              <a:off x="5334000" y="32004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82" name="Text Box 88"/>
            <p:cNvSpPr txBox="1">
              <a:spLocks noChangeArrowheads="1"/>
            </p:cNvSpPr>
            <p:nvPr/>
          </p:nvSpPr>
          <p:spPr bwMode="auto">
            <a:xfrm>
              <a:off x="4603750" y="2362200"/>
              <a:ext cx="370627" cy="274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i="1"/>
                <a:t>Q</a:t>
              </a:r>
              <a:r>
                <a:rPr lang="en-US" sz="1800" b="1" i="1" baseline="-25000"/>
                <a:t>q</a:t>
              </a:r>
            </a:p>
          </p:txBody>
        </p:sp>
        <p:sp>
          <p:nvSpPr>
            <p:cNvPr id="183" name="Text Box 89"/>
            <p:cNvSpPr txBox="1">
              <a:spLocks noChangeArrowheads="1"/>
            </p:cNvSpPr>
            <p:nvPr/>
          </p:nvSpPr>
          <p:spPr bwMode="auto">
            <a:xfrm>
              <a:off x="4603750" y="3367088"/>
              <a:ext cx="370627" cy="274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i="1"/>
                <a:t>Q</a:t>
              </a:r>
              <a:r>
                <a:rPr lang="en-US" sz="1800" b="1" i="1" baseline="-25000"/>
                <a:t>p</a:t>
              </a:r>
            </a:p>
          </p:txBody>
        </p:sp>
        <p:sp>
          <p:nvSpPr>
            <p:cNvPr id="184" name="Text Box 90"/>
            <p:cNvSpPr txBox="1">
              <a:spLocks noChangeArrowheads="1"/>
            </p:cNvSpPr>
            <p:nvPr/>
          </p:nvSpPr>
          <p:spPr bwMode="auto">
            <a:xfrm>
              <a:off x="2895600" y="4510088"/>
              <a:ext cx="329188" cy="274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i="1"/>
                <a:t>s</a:t>
              </a:r>
              <a:r>
                <a:rPr lang="en-US" sz="1800" b="1" i="1" baseline="-25000"/>
                <a:t>p</a:t>
              </a:r>
            </a:p>
          </p:txBody>
        </p:sp>
        <p:sp>
          <p:nvSpPr>
            <p:cNvPr id="185" name="Line 91"/>
            <p:cNvSpPr>
              <a:spLocks noChangeShapeType="1"/>
            </p:cNvSpPr>
            <p:nvPr/>
          </p:nvSpPr>
          <p:spPr bwMode="auto">
            <a:xfrm flipV="1">
              <a:off x="3048000" y="4191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86" name="Text Box 92"/>
            <p:cNvSpPr txBox="1">
              <a:spLocks noChangeArrowheads="1"/>
            </p:cNvSpPr>
            <p:nvPr/>
          </p:nvSpPr>
          <p:spPr bwMode="auto">
            <a:xfrm>
              <a:off x="2057400" y="1309688"/>
              <a:ext cx="329188" cy="274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i="1"/>
                <a:t>a</a:t>
              </a:r>
              <a:r>
                <a:rPr lang="en-US" sz="1800" b="1" i="1" baseline="-25000"/>
                <a:t>p</a:t>
              </a:r>
            </a:p>
          </p:txBody>
        </p:sp>
        <p:sp>
          <p:nvSpPr>
            <p:cNvPr id="187" name="Line 93"/>
            <p:cNvSpPr>
              <a:spLocks noChangeShapeType="1"/>
            </p:cNvSpPr>
            <p:nvPr/>
          </p:nvSpPr>
          <p:spPr bwMode="auto">
            <a:xfrm>
              <a:off x="2209800" y="1676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88" name="Text Box 94"/>
            <p:cNvSpPr txBox="1">
              <a:spLocks noChangeArrowheads="1"/>
            </p:cNvSpPr>
            <p:nvPr/>
          </p:nvSpPr>
          <p:spPr bwMode="auto">
            <a:xfrm>
              <a:off x="2771775" y="1295400"/>
              <a:ext cx="669770" cy="274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i="1"/>
                <a:t>s</a:t>
              </a:r>
              <a:r>
                <a:rPr lang="en-US" sz="1800" b="1" i="1" baseline="-25000"/>
                <a:t>p</a:t>
              </a:r>
              <a:r>
                <a:rPr lang="en-US" sz="1800" b="1" i="1"/>
                <a:t> + l</a:t>
              </a:r>
              <a:r>
                <a:rPr lang="en-US" sz="1800" b="1" i="1" baseline="-25000"/>
                <a:t>p</a:t>
              </a:r>
            </a:p>
          </p:txBody>
        </p:sp>
        <p:sp>
          <p:nvSpPr>
            <p:cNvPr id="189" name="Line 95"/>
            <p:cNvSpPr>
              <a:spLocks noChangeShapeType="1"/>
            </p:cNvSpPr>
            <p:nvPr/>
          </p:nvSpPr>
          <p:spPr bwMode="auto">
            <a:xfrm>
              <a:off x="3124200" y="1676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90" name="Text Box 96"/>
            <p:cNvSpPr txBox="1">
              <a:spLocks noChangeArrowheads="1"/>
            </p:cNvSpPr>
            <p:nvPr/>
          </p:nvSpPr>
          <p:spPr bwMode="auto">
            <a:xfrm>
              <a:off x="6248400" y="1309688"/>
              <a:ext cx="329188" cy="274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i="1"/>
                <a:t>a</a:t>
              </a:r>
              <a:r>
                <a:rPr lang="en-US" sz="1800" b="1" i="1" baseline="-25000"/>
                <a:t>q</a:t>
              </a:r>
            </a:p>
          </p:txBody>
        </p:sp>
        <p:sp>
          <p:nvSpPr>
            <p:cNvPr id="191" name="Line 97"/>
            <p:cNvSpPr>
              <a:spLocks noChangeShapeType="1"/>
            </p:cNvSpPr>
            <p:nvPr/>
          </p:nvSpPr>
          <p:spPr bwMode="auto">
            <a:xfrm>
              <a:off x="6400800" y="1676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92" name="Text Box 98"/>
            <p:cNvSpPr txBox="1">
              <a:spLocks noChangeArrowheads="1"/>
            </p:cNvSpPr>
            <p:nvPr/>
          </p:nvSpPr>
          <p:spPr bwMode="auto">
            <a:xfrm>
              <a:off x="6962775" y="1295400"/>
              <a:ext cx="669770" cy="274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i="1"/>
                <a:t>s</a:t>
              </a:r>
              <a:r>
                <a:rPr lang="en-US" sz="1800" b="1" i="1" baseline="-25000"/>
                <a:t>q</a:t>
              </a:r>
              <a:r>
                <a:rPr lang="en-US" sz="1800" b="1" i="1"/>
                <a:t> + l</a:t>
              </a:r>
              <a:r>
                <a:rPr lang="en-US" sz="1800" b="1" i="1" baseline="-25000"/>
                <a:t>q</a:t>
              </a:r>
            </a:p>
          </p:txBody>
        </p:sp>
        <p:sp>
          <p:nvSpPr>
            <p:cNvPr id="193" name="Line 99"/>
            <p:cNvSpPr>
              <a:spLocks noChangeShapeType="1"/>
            </p:cNvSpPr>
            <p:nvPr/>
          </p:nvSpPr>
          <p:spPr bwMode="auto">
            <a:xfrm>
              <a:off x="7315200" y="1676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94" name="Text Box 100"/>
            <p:cNvSpPr txBox="1">
              <a:spLocks noChangeArrowheads="1"/>
            </p:cNvSpPr>
            <p:nvPr/>
          </p:nvSpPr>
          <p:spPr bwMode="auto">
            <a:xfrm>
              <a:off x="6858000" y="4510088"/>
              <a:ext cx="329188" cy="274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i="1"/>
                <a:t>s</a:t>
              </a:r>
              <a:r>
                <a:rPr lang="en-US" sz="1800" b="1" i="1" baseline="-25000"/>
                <a:t>q</a:t>
              </a:r>
            </a:p>
          </p:txBody>
        </p:sp>
        <p:sp>
          <p:nvSpPr>
            <p:cNvPr id="195" name="Line 101"/>
            <p:cNvSpPr>
              <a:spLocks noChangeShapeType="1"/>
            </p:cNvSpPr>
            <p:nvPr/>
          </p:nvSpPr>
          <p:spPr bwMode="auto">
            <a:xfrm flipV="1">
              <a:off x="7010400" y="4191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</p:spTree>
    <p:extLst>
      <p:ext uri="{BB962C8B-B14F-4D97-AF65-F5344CB8AC3E}">
        <p14:creationId xmlns:p14="http://schemas.microsoft.com/office/powerpoint/2010/main" val="102894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Protocol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2052"/>
          <p:cNvSpPr txBox="1">
            <a:spLocks noChangeArrowheads="1"/>
          </p:cNvSpPr>
          <p:nvPr/>
        </p:nvSpPr>
        <p:spPr>
          <a:xfrm>
            <a:off x="5995987" y="806934"/>
            <a:ext cx="6290548" cy="6146316"/>
          </a:xfrm>
          <a:prstGeom prst="rect">
            <a:avLst/>
          </a:prstGeom>
        </p:spPr>
        <p:txBody>
          <a:bodyPr/>
          <a:lstStyle>
            <a:lvl1pPr marL="0" indent="0" algn="l" defTabSz="1028700" rtl="0" eaLnBrk="1" latinLnBrk="0" hangingPunct="1">
              <a:spcBef>
                <a:spcPct val="20000"/>
              </a:spcBef>
              <a:spcAft>
                <a:spcPts val="675"/>
              </a:spcAft>
              <a:buFont typeface="Arial" pitchFamily="34" charset="0"/>
              <a:buNone/>
              <a:defRPr sz="2300" b="1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514350" indent="-205740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2858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80022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>
                <a:solidFill>
                  <a:srgbClr val="7030A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3145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S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  <a:r>
              <a:rPr lang="en-US" sz="2000" dirty="0" smtClean="0"/>
              <a:t>  </a:t>
            </a:r>
            <a:r>
              <a:rPr lang="en-US" sz="2000" dirty="0" smtClean="0">
                <a:latin typeface="Times New Roman" panose="02020603050405020304" pitchFamily="18" charset="0"/>
              </a:rPr>
              <a:t>{ </a:t>
            </a:r>
            <a:r>
              <a:rPr lang="en-US" sz="2000" i="1" dirty="0" err="1" smtClean="0">
                <a:latin typeface="Times New Roman" panose="02020603050405020304" pitchFamily="18" charset="0"/>
              </a:rPr>
              <a:t>a</a:t>
            </a:r>
            <a:r>
              <a:rPr lang="en-US" sz="2000" i="1" baseline="-25000" dirty="0" err="1" smtClean="0">
                <a:latin typeface="Times New Roman" panose="02020603050405020304" pitchFamily="18" charset="0"/>
              </a:rPr>
              <a:t>p</a:t>
            </a:r>
            <a:r>
              <a:rPr lang="en-US" sz="2000" i="1" dirty="0" smtClean="0"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&lt; 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2000" i="1" baseline="-25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+ 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sz="2000" i="1" baseline="-25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}</a:t>
            </a:r>
          </a:p>
          <a:p>
            <a:pPr>
              <a:buFontTx/>
              <a:buNone/>
            </a:pP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	  </a:t>
            </a:r>
            <a:r>
              <a:rPr lang="en-US" sz="2000" dirty="0" smtClean="0">
                <a:solidFill>
                  <a:schemeClr val="tx2"/>
                </a:solidFill>
                <a:sym typeface="Symbol" panose="05050102010706020507" pitchFamily="18" charset="2"/>
              </a:rPr>
              <a:t>begin</a:t>
            </a:r>
            <a:r>
              <a:rPr lang="en-US" sz="2000" dirty="0" smtClean="0">
                <a:sym typeface="Symbol" panose="05050102010706020507" pitchFamily="18" charset="2"/>
              </a:rPr>
              <a:t> send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&lt; pack, 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in</a:t>
            </a:r>
            <a:r>
              <a:rPr lang="en-US" sz="2000" i="1" baseline="-25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], 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&gt;</a:t>
            </a:r>
            <a:r>
              <a:rPr lang="en-US" sz="2000" dirty="0" smtClean="0">
                <a:sym typeface="Symbol" panose="05050102010706020507" pitchFamily="18" charset="2"/>
              </a:rPr>
              <a:t> to </a:t>
            </a:r>
            <a:r>
              <a:rPr lang="en-US" sz="2000" i="1" dirty="0" smtClean="0">
                <a:sym typeface="Symbol" panose="05050102010706020507" pitchFamily="18" charset="2"/>
              </a:rPr>
              <a:t>q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sym typeface="Symbol" panose="05050102010706020507" pitchFamily="18" charset="2"/>
              </a:rPr>
              <a:t>end</a:t>
            </a:r>
          </a:p>
          <a:p>
            <a:pPr>
              <a:buFontTx/>
              <a:buNone/>
            </a:pPr>
            <a:r>
              <a:rPr lang="en-US" sz="2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R</a:t>
            </a:r>
            <a:r>
              <a:rPr lang="en-US" sz="20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: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{ &lt; pack, 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&gt;</a:t>
            </a:r>
            <a:r>
              <a:rPr lang="en-US" sz="2000" dirty="0" smtClean="0">
                <a:sym typeface="Symbol" panose="05050102010706020507" pitchFamily="18" charset="2"/>
              </a:rPr>
              <a:t>  </a:t>
            </a:r>
            <a:r>
              <a:rPr lang="en-US" sz="2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sz="2000" baseline="-25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  <a:p>
            <a:pPr>
              <a:buFontTx/>
              <a:buNone/>
            </a:pP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	   </a:t>
            </a:r>
            <a:r>
              <a:rPr lang="en-US" sz="2000" dirty="0" smtClean="0">
                <a:solidFill>
                  <a:schemeClr val="tx2"/>
                </a:solidFill>
                <a:sym typeface="Symbol" panose="05050102010706020507" pitchFamily="18" charset="2"/>
              </a:rPr>
              <a:t>begin</a:t>
            </a:r>
            <a:r>
              <a:rPr lang="en-US" sz="2000" dirty="0" smtClean="0">
                <a:sym typeface="Symbol" panose="05050102010706020507" pitchFamily="18" charset="2"/>
              </a:rPr>
              <a:t> receive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&lt; pack, 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&gt;</a:t>
            </a:r>
            <a:r>
              <a:rPr lang="en-US" sz="2000" dirty="0" smtClean="0">
                <a:sym typeface="Symbol" panose="05050102010706020507" pitchFamily="18" charset="2"/>
              </a:rPr>
              <a:t> ;</a:t>
            </a:r>
          </a:p>
          <a:p>
            <a:pPr>
              <a:buFontTx/>
              <a:buNone/>
            </a:pPr>
            <a:r>
              <a:rPr lang="en-US" sz="2000" dirty="0" smtClean="0">
                <a:sym typeface="Symbol" panose="05050102010706020507" pitchFamily="18" charset="2"/>
              </a:rPr>
              <a:t>		</a:t>
            </a:r>
            <a:r>
              <a:rPr lang="en-US" sz="2000" dirty="0" smtClean="0">
                <a:solidFill>
                  <a:schemeClr val="tx2"/>
                </a:solidFill>
                <a:sym typeface="Symbol" panose="05050102010706020507" pitchFamily="18" charset="2"/>
              </a:rPr>
              <a:t>if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out</a:t>
            </a:r>
            <a:r>
              <a:rPr lang="en-US" sz="2000" i="1" baseline="-25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] = 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udef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sz="2000" dirty="0" smtClean="0">
                <a:solidFill>
                  <a:schemeClr val="tx2"/>
                </a:solidFill>
                <a:sym typeface="Symbol" panose="05050102010706020507" pitchFamily="18" charset="2"/>
              </a:rPr>
              <a:t>then</a:t>
            </a:r>
          </a:p>
          <a:p>
            <a:pPr>
              <a:buFontTx/>
              <a:buNone/>
            </a:pPr>
            <a:r>
              <a:rPr lang="en-US" sz="2000" dirty="0" smtClean="0">
                <a:sym typeface="Symbol" panose="05050102010706020507" pitchFamily="18" charset="2"/>
              </a:rPr>
              <a:t>		</a:t>
            </a:r>
            <a:r>
              <a:rPr lang="en-US" sz="2000" dirty="0" smtClean="0">
                <a:solidFill>
                  <a:schemeClr val="tx2"/>
                </a:solidFill>
                <a:sym typeface="Symbol" panose="05050102010706020507" pitchFamily="18" charset="2"/>
              </a:rPr>
              <a:t>begin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out</a:t>
            </a:r>
            <a:r>
              <a:rPr lang="en-US" sz="2000" i="1" baseline="-25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] = 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w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;</a:t>
            </a:r>
          </a:p>
          <a:p>
            <a:pPr>
              <a:buFontTx/>
              <a:buNone/>
            </a:pP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		            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2000" i="1" baseline="-25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= max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{ 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2000" i="1" baseline="-25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– 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sz="2000" i="1" baseline="-25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+ 1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};</a:t>
            </a:r>
          </a:p>
          <a:p>
            <a:pPr>
              <a:buFontTx/>
              <a:buNone/>
            </a:pP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		            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2000" i="1" baseline="-25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min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{ 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j | 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out</a:t>
            </a:r>
            <a:r>
              <a:rPr lang="en-US" sz="2000" i="1" baseline="-25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j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] = 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udef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  <a:p>
            <a:pPr>
              <a:buFontTx/>
              <a:buNone/>
            </a:pP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en-US" sz="2000" dirty="0" smtClean="0">
                <a:solidFill>
                  <a:schemeClr val="tx2"/>
                </a:solidFill>
                <a:sym typeface="Symbol" panose="05050102010706020507" pitchFamily="18" charset="2"/>
              </a:rPr>
              <a:t>end</a:t>
            </a:r>
          </a:p>
          <a:p>
            <a:pPr>
              <a:buFontTx/>
              <a:buNone/>
            </a:pPr>
            <a:r>
              <a:rPr lang="en-US" sz="2000" dirty="0" smtClean="0">
                <a:sym typeface="Symbol" panose="05050102010706020507" pitchFamily="18" charset="2"/>
              </a:rPr>
              <a:t>		// </a:t>
            </a:r>
            <a:r>
              <a:rPr lang="en-US" sz="2000" dirty="0" smtClean="0">
                <a:solidFill>
                  <a:schemeClr val="tx2"/>
                </a:solidFill>
                <a:sym typeface="Symbol" panose="05050102010706020507" pitchFamily="18" charset="2"/>
              </a:rPr>
              <a:t>else</a:t>
            </a:r>
            <a:r>
              <a:rPr lang="en-US" sz="2000" dirty="0" smtClean="0">
                <a:sym typeface="Symbol" panose="05050102010706020507" pitchFamily="18" charset="2"/>
              </a:rPr>
              <a:t> ignore – </a:t>
            </a:r>
            <a:r>
              <a:rPr lang="en-US" sz="2000" i="1" dirty="0" smtClean="0">
                <a:sym typeface="Symbol" panose="05050102010706020507" pitchFamily="18" charset="2"/>
              </a:rPr>
              <a:t>retransmission</a:t>
            </a:r>
            <a:endParaRPr lang="en-US" sz="2000" dirty="0" smtClean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sz="2000" dirty="0" smtClean="0">
                <a:sym typeface="Symbol" panose="05050102010706020507" pitchFamily="18" charset="2"/>
              </a:rPr>
              <a:t>	    </a:t>
            </a:r>
            <a:r>
              <a:rPr lang="en-US" sz="2000" dirty="0" smtClean="0">
                <a:solidFill>
                  <a:schemeClr val="tx2"/>
                </a:solidFill>
                <a:sym typeface="Symbol" panose="05050102010706020507" pitchFamily="18" charset="2"/>
              </a:rPr>
              <a:t>end</a:t>
            </a:r>
          </a:p>
          <a:p>
            <a:pPr>
              <a:buFontTx/>
              <a:buNone/>
            </a:pPr>
            <a:r>
              <a:rPr lang="en-US" sz="2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L</a:t>
            </a:r>
            <a:r>
              <a:rPr lang="en-US" sz="20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: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{ &lt; pack, 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&gt;</a:t>
            </a:r>
            <a:r>
              <a:rPr lang="en-US" sz="2000" dirty="0" smtClean="0">
                <a:sym typeface="Symbol" panose="05050102010706020507" pitchFamily="18" charset="2"/>
              </a:rPr>
              <a:t>  </a:t>
            </a:r>
            <a:r>
              <a:rPr lang="en-US" sz="2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sz="2000" baseline="-25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  <a:p>
            <a:pPr>
              <a:buFontTx/>
              <a:buNone/>
            </a:pP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	    </a:t>
            </a:r>
            <a:r>
              <a:rPr lang="en-US" sz="2000" dirty="0" smtClean="0">
                <a:solidFill>
                  <a:schemeClr val="tx2"/>
                </a:solidFill>
                <a:sym typeface="Symbol" panose="05050102010706020507" pitchFamily="18" charset="2"/>
              </a:rPr>
              <a:t>begin</a:t>
            </a:r>
            <a:r>
              <a:rPr lang="en-US" sz="2000" dirty="0" smtClean="0">
                <a:sym typeface="Symbol" panose="05050102010706020507" pitchFamily="18" charset="2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sz="2000" baseline="-25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sz="2000" baseline="-25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\ { &lt; pack, 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sz="2000" i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&gt; } </a:t>
            </a:r>
            <a:r>
              <a:rPr lang="en-US" sz="2000" dirty="0" smtClean="0">
                <a:solidFill>
                  <a:schemeClr val="tx2"/>
                </a:solidFill>
                <a:sym typeface="Symbol" panose="05050102010706020507" pitchFamily="18" charset="2"/>
              </a:rPr>
              <a:t>end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endParaRPr lang="en-US" sz="2000" dirty="0">
              <a:sym typeface="Symbol" panose="05050102010706020507" pitchFamily="18" charset="2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295400" y="1752600"/>
            <a:ext cx="3846803" cy="4285096"/>
            <a:chOff x="1295400" y="1752600"/>
            <a:chExt cx="2743200" cy="3517895"/>
          </a:xfrm>
        </p:grpSpPr>
        <p:sp>
          <p:nvSpPr>
            <p:cNvPr id="7" name="Rectangle 2053"/>
            <p:cNvSpPr>
              <a:spLocks noChangeArrowheads="1"/>
            </p:cNvSpPr>
            <p:nvPr/>
          </p:nvSpPr>
          <p:spPr bwMode="auto">
            <a:xfrm>
              <a:off x="2133600" y="2438400"/>
              <a:ext cx="914400" cy="45720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8" name="Rectangle 2054"/>
            <p:cNvSpPr>
              <a:spLocks noChangeArrowheads="1"/>
            </p:cNvSpPr>
            <p:nvPr/>
          </p:nvSpPr>
          <p:spPr bwMode="auto">
            <a:xfrm>
              <a:off x="2286000" y="3352800"/>
              <a:ext cx="914400" cy="457200"/>
            </a:xfrm>
            <a:prstGeom prst="rect">
              <a:avLst/>
            </a:prstGeom>
            <a:solidFill>
              <a:srgbClr val="9D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9" name="Line 2055"/>
            <p:cNvSpPr>
              <a:spLocks noChangeShapeType="1"/>
            </p:cNvSpPr>
            <p:nvPr/>
          </p:nvSpPr>
          <p:spPr bwMode="auto">
            <a:xfrm>
              <a:off x="1295400" y="2514600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10" name="Line 2056"/>
            <p:cNvSpPr>
              <a:spLocks noChangeShapeType="1"/>
            </p:cNvSpPr>
            <p:nvPr/>
          </p:nvSpPr>
          <p:spPr bwMode="auto">
            <a:xfrm>
              <a:off x="1295400" y="2819400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11" name="Text Box 2057"/>
            <p:cNvSpPr txBox="1">
              <a:spLocks noChangeArrowheads="1"/>
            </p:cNvSpPr>
            <p:nvPr/>
          </p:nvSpPr>
          <p:spPr bwMode="auto">
            <a:xfrm>
              <a:off x="1411288" y="2514600"/>
              <a:ext cx="1622133" cy="303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 smtClean="0">
                  <a:latin typeface="Arial" panose="020B0604020202020204" pitchFamily="34" charset="0"/>
                </a:rPr>
                <a:t> A  </a:t>
              </a:r>
              <a:r>
                <a:rPr lang="en-US" sz="1800" b="1" dirty="0" err="1">
                  <a:latin typeface="Arial" panose="020B0604020202020204" pitchFamily="34" charset="0"/>
                </a:rPr>
                <a:t>A</a:t>
              </a:r>
              <a:r>
                <a:rPr lang="en-US" sz="1800" b="1" dirty="0">
                  <a:latin typeface="Arial" panose="020B0604020202020204" pitchFamily="34" charset="0"/>
                </a:rPr>
                <a:t>  </a:t>
              </a:r>
              <a:r>
                <a:rPr lang="en-US" sz="1800" b="1" dirty="0" smtClean="0">
                  <a:latin typeface="Arial" panose="020B0604020202020204" pitchFamily="34" charset="0"/>
                </a:rPr>
                <a:t> </a:t>
              </a:r>
              <a:r>
                <a:rPr lang="en-US" sz="1800" b="1" dirty="0" err="1" smtClean="0">
                  <a:latin typeface="Arial" panose="020B0604020202020204" pitchFamily="34" charset="0"/>
                </a:rPr>
                <a:t>A</a:t>
              </a:r>
              <a:r>
                <a:rPr lang="en-US" sz="1800" b="1" dirty="0" smtClean="0">
                  <a:latin typeface="Arial" panose="020B0604020202020204" pitchFamily="34" charset="0"/>
                </a:rPr>
                <a:t>   S  </a:t>
              </a:r>
              <a:r>
                <a:rPr lang="en-US" sz="1800" b="1" dirty="0" err="1">
                  <a:latin typeface="Arial" panose="020B0604020202020204" pitchFamily="34" charset="0"/>
                </a:rPr>
                <a:t>S</a:t>
              </a:r>
              <a:r>
                <a:rPr lang="en-US" sz="1800" b="1" dirty="0">
                  <a:latin typeface="Arial" panose="020B0604020202020204" pitchFamily="34" charset="0"/>
                </a:rPr>
                <a:t>  </a:t>
              </a:r>
              <a:r>
                <a:rPr lang="en-US" sz="1800" b="1" dirty="0" smtClean="0">
                  <a:latin typeface="Arial" panose="020B0604020202020204" pitchFamily="34" charset="0"/>
                </a:rPr>
                <a:t> </a:t>
              </a:r>
              <a:r>
                <a:rPr lang="en-US" sz="1800" b="1" dirty="0" err="1" smtClean="0">
                  <a:latin typeface="Arial" panose="020B0604020202020204" pitchFamily="34" charset="0"/>
                </a:rPr>
                <a:t>S</a:t>
              </a:r>
              <a:r>
                <a:rPr lang="en-US" sz="1800" b="1" dirty="0" smtClean="0">
                  <a:latin typeface="Arial" panose="020B0604020202020204" pitchFamily="34" charset="0"/>
                </a:rPr>
                <a:t>  </a:t>
              </a:r>
              <a:r>
                <a:rPr lang="en-US" sz="1800" b="1" dirty="0" err="1">
                  <a:latin typeface="Arial" panose="020B0604020202020204" pitchFamily="34" charset="0"/>
                </a:rPr>
                <a:t>S</a:t>
              </a:r>
              <a:endParaRPr lang="en-US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12" name="Line 2058"/>
            <p:cNvSpPr>
              <a:spLocks noChangeShapeType="1"/>
            </p:cNvSpPr>
            <p:nvPr/>
          </p:nvSpPr>
          <p:spPr bwMode="auto">
            <a:xfrm>
              <a:off x="1447800" y="2514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13" name="Line 2059"/>
            <p:cNvSpPr>
              <a:spLocks noChangeShapeType="1"/>
            </p:cNvSpPr>
            <p:nvPr/>
          </p:nvSpPr>
          <p:spPr bwMode="auto">
            <a:xfrm>
              <a:off x="1676400" y="2514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14" name="Line 2060"/>
            <p:cNvSpPr>
              <a:spLocks noChangeShapeType="1"/>
            </p:cNvSpPr>
            <p:nvPr/>
          </p:nvSpPr>
          <p:spPr bwMode="auto">
            <a:xfrm>
              <a:off x="1905000" y="2514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15" name="Line 2061"/>
            <p:cNvSpPr>
              <a:spLocks noChangeShapeType="1"/>
            </p:cNvSpPr>
            <p:nvPr/>
          </p:nvSpPr>
          <p:spPr bwMode="auto">
            <a:xfrm>
              <a:off x="2133600" y="2514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16" name="Line 2062"/>
            <p:cNvSpPr>
              <a:spLocks noChangeShapeType="1"/>
            </p:cNvSpPr>
            <p:nvPr/>
          </p:nvSpPr>
          <p:spPr bwMode="auto">
            <a:xfrm>
              <a:off x="2362200" y="2514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17" name="Line 2063"/>
            <p:cNvSpPr>
              <a:spLocks noChangeShapeType="1"/>
            </p:cNvSpPr>
            <p:nvPr/>
          </p:nvSpPr>
          <p:spPr bwMode="auto">
            <a:xfrm>
              <a:off x="2590800" y="2514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18" name="Line 2064"/>
            <p:cNvSpPr>
              <a:spLocks noChangeShapeType="1"/>
            </p:cNvSpPr>
            <p:nvPr/>
          </p:nvSpPr>
          <p:spPr bwMode="auto">
            <a:xfrm>
              <a:off x="3276600" y="2514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19" name="Line 2065"/>
            <p:cNvSpPr>
              <a:spLocks noChangeShapeType="1"/>
            </p:cNvSpPr>
            <p:nvPr/>
          </p:nvSpPr>
          <p:spPr bwMode="auto">
            <a:xfrm>
              <a:off x="2819400" y="2514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20" name="Line 2066"/>
            <p:cNvSpPr>
              <a:spLocks noChangeShapeType="1"/>
            </p:cNvSpPr>
            <p:nvPr/>
          </p:nvSpPr>
          <p:spPr bwMode="auto">
            <a:xfrm>
              <a:off x="3048000" y="2514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21" name="Line 2067"/>
            <p:cNvSpPr>
              <a:spLocks noChangeShapeType="1"/>
            </p:cNvSpPr>
            <p:nvPr/>
          </p:nvSpPr>
          <p:spPr bwMode="auto">
            <a:xfrm>
              <a:off x="3505200" y="2514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22" name="Line 2068"/>
            <p:cNvSpPr>
              <a:spLocks noChangeShapeType="1"/>
            </p:cNvSpPr>
            <p:nvPr/>
          </p:nvSpPr>
          <p:spPr bwMode="auto">
            <a:xfrm>
              <a:off x="3733800" y="2514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23" name="Rectangle 2070"/>
            <p:cNvSpPr>
              <a:spLocks noChangeArrowheads="1"/>
            </p:cNvSpPr>
            <p:nvPr/>
          </p:nvSpPr>
          <p:spPr bwMode="auto">
            <a:xfrm>
              <a:off x="2895600" y="4267200"/>
              <a:ext cx="914400" cy="45720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24" name="Line 2071"/>
            <p:cNvSpPr>
              <a:spLocks noChangeShapeType="1"/>
            </p:cNvSpPr>
            <p:nvPr/>
          </p:nvSpPr>
          <p:spPr bwMode="auto">
            <a:xfrm>
              <a:off x="1371600" y="4343400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25" name="Line 2072"/>
            <p:cNvSpPr>
              <a:spLocks noChangeShapeType="1"/>
            </p:cNvSpPr>
            <p:nvPr/>
          </p:nvSpPr>
          <p:spPr bwMode="auto">
            <a:xfrm>
              <a:off x="1371600" y="4648200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26" name="Text Box 2073"/>
            <p:cNvSpPr txBox="1">
              <a:spLocks noChangeArrowheads="1"/>
            </p:cNvSpPr>
            <p:nvPr/>
          </p:nvSpPr>
          <p:spPr bwMode="auto">
            <a:xfrm>
              <a:off x="1487488" y="4343400"/>
              <a:ext cx="2518522" cy="303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 smtClean="0">
                  <a:latin typeface="Arial" panose="020B0604020202020204" pitchFamily="34" charset="0"/>
                </a:rPr>
                <a:t> W </a:t>
              </a:r>
              <a:r>
                <a:rPr lang="en-US" sz="1800" b="1" dirty="0" err="1">
                  <a:latin typeface="Arial" panose="020B0604020202020204" pitchFamily="34" charset="0"/>
                </a:rPr>
                <a:t>W</a:t>
              </a:r>
              <a:r>
                <a:rPr lang="en-US" sz="1800" b="1" dirty="0">
                  <a:latin typeface="Arial" panose="020B0604020202020204" pitchFamily="34" charset="0"/>
                </a:rPr>
                <a:t> </a:t>
              </a:r>
              <a:r>
                <a:rPr lang="en-US" sz="1800" b="1" dirty="0" smtClean="0">
                  <a:latin typeface="Arial" panose="020B0604020202020204" pitchFamily="34" charset="0"/>
                </a:rPr>
                <a:t> </a:t>
              </a:r>
              <a:r>
                <a:rPr lang="en-US" sz="1800" b="1" dirty="0" err="1" smtClean="0">
                  <a:latin typeface="Arial" panose="020B0604020202020204" pitchFamily="34" charset="0"/>
                </a:rPr>
                <a:t>W</a:t>
              </a:r>
              <a:r>
                <a:rPr lang="en-US" sz="1800" b="1" dirty="0" smtClean="0">
                  <a:latin typeface="Arial" panose="020B0604020202020204" pitchFamily="34" charset="0"/>
                </a:rPr>
                <a:t> </a:t>
              </a:r>
              <a:r>
                <a:rPr lang="en-US" sz="1800" b="1" dirty="0" err="1" smtClean="0">
                  <a:latin typeface="Arial" panose="020B0604020202020204" pitchFamily="34" charset="0"/>
                </a:rPr>
                <a:t>W</a:t>
              </a:r>
              <a:r>
                <a:rPr lang="en-US" sz="1800" b="1" dirty="0" smtClean="0">
                  <a:latin typeface="Arial" panose="020B0604020202020204" pitchFamily="34" charset="0"/>
                </a:rPr>
                <a:t>  </a:t>
              </a:r>
              <a:r>
                <a:rPr lang="en-US" sz="1800" b="1" dirty="0" err="1" smtClean="0">
                  <a:latin typeface="Arial" panose="020B0604020202020204" pitchFamily="34" charset="0"/>
                </a:rPr>
                <a:t>W</a:t>
              </a:r>
              <a:r>
                <a:rPr lang="en-US" sz="1800" b="1" dirty="0" smtClean="0">
                  <a:latin typeface="Arial" panose="020B0604020202020204" pitchFamily="34" charset="0"/>
                </a:rPr>
                <a:t>  </a:t>
              </a:r>
              <a:r>
                <a:rPr lang="en-US" sz="1800" b="1" dirty="0" err="1" smtClean="0">
                  <a:latin typeface="Arial" panose="020B0604020202020204" pitchFamily="34" charset="0"/>
                </a:rPr>
                <a:t>W</a:t>
              </a:r>
              <a:r>
                <a:rPr lang="en-US" sz="1800" b="1" dirty="0" smtClean="0">
                  <a:latin typeface="Arial" panose="020B0604020202020204" pitchFamily="34" charset="0"/>
                </a:rPr>
                <a:t>  </a:t>
              </a:r>
              <a:r>
                <a:rPr lang="en-US" sz="1800" b="1" dirty="0">
                  <a:latin typeface="Arial" panose="020B0604020202020204" pitchFamily="34" charset="0"/>
                </a:rPr>
                <a:t>u   </a:t>
              </a:r>
              <a:r>
                <a:rPr lang="en-US" sz="1800" b="1" dirty="0" err="1">
                  <a:latin typeface="Arial" panose="020B0604020202020204" pitchFamily="34" charset="0"/>
                </a:rPr>
                <a:t>u</a:t>
              </a:r>
              <a:r>
                <a:rPr lang="en-US" sz="1800" b="1" dirty="0">
                  <a:latin typeface="Arial" panose="020B0604020202020204" pitchFamily="34" charset="0"/>
                </a:rPr>
                <a:t>  R  </a:t>
              </a:r>
              <a:r>
                <a:rPr lang="en-US" sz="1800" b="1" dirty="0" err="1">
                  <a:latin typeface="Arial" panose="020B0604020202020204" pitchFamily="34" charset="0"/>
                </a:rPr>
                <a:t>R</a:t>
              </a:r>
              <a:r>
                <a:rPr lang="en-US" sz="1800" b="1" dirty="0">
                  <a:latin typeface="Arial" panose="020B0604020202020204" pitchFamily="34" charset="0"/>
                </a:rPr>
                <a:t>  u</a:t>
              </a:r>
            </a:p>
          </p:txBody>
        </p:sp>
        <p:sp>
          <p:nvSpPr>
            <p:cNvPr id="27" name="Line 2074"/>
            <p:cNvSpPr>
              <a:spLocks noChangeShapeType="1"/>
            </p:cNvSpPr>
            <p:nvPr/>
          </p:nvSpPr>
          <p:spPr bwMode="auto">
            <a:xfrm>
              <a:off x="1524000" y="4343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28" name="Line 2075"/>
            <p:cNvSpPr>
              <a:spLocks noChangeShapeType="1"/>
            </p:cNvSpPr>
            <p:nvPr/>
          </p:nvSpPr>
          <p:spPr bwMode="auto">
            <a:xfrm>
              <a:off x="1752600" y="4343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29" name="Line 2076"/>
            <p:cNvSpPr>
              <a:spLocks noChangeShapeType="1"/>
            </p:cNvSpPr>
            <p:nvPr/>
          </p:nvSpPr>
          <p:spPr bwMode="auto">
            <a:xfrm>
              <a:off x="1981200" y="4343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30" name="Line 2077"/>
            <p:cNvSpPr>
              <a:spLocks noChangeShapeType="1"/>
            </p:cNvSpPr>
            <p:nvPr/>
          </p:nvSpPr>
          <p:spPr bwMode="auto">
            <a:xfrm>
              <a:off x="2209800" y="4343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31" name="Line 2078"/>
            <p:cNvSpPr>
              <a:spLocks noChangeShapeType="1"/>
            </p:cNvSpPr>
            <p:nvPr/>
          </p:nvSpPr>
          <p:spPr bwMode="auto">
            <a:xfrm>
              <a:off x="2438400" y="4343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32" name="Line 2079"/>
            <p:cNvSpPr>
              <a:spLocks noChangeShapeType="1"/>
            </p:cNvSpPr>
            <p:nvPr/>
          </p:nvSpPr>
          <p:spPr bwMode="auto">
            <a:xfrm>
              <a:off x="2667000" y="4343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33" name="Line 2080"/>
            <p:cNvSpPr>
              <a:spLocks noChangeShapeType="1"/>
            </p:cNvSpPr>
            <p:nvPr/>
          </p:nvSpPr>
          <p:spPr bwMode="auto">
            <a:xfrm>
              <a:off x="3352800" y="4343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34" name="Line 2081"/>
            <p:cNvSpPr>
              <a:spLocks noChangeShapeType="1"/>
            </p:cNvSpPr>
            <p:nvPr/>
          </p:nvSpPr>
          <p:spPr bwMode="auto">
            <a:xfrm>
              <a:off x="2895600" y="4343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35" name="Line 2082"/>
            <p:cNvSpPr>
              <a:spLocks noChangeShapeType="1"/>
            </p:cNvSpPr>
            <p:nvPr/>
          </p:nvSpPr>
          <p:spPr bwMode="auto">
            <a:xfrm>
              <a:off x="3124200" y="4343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36" name="Line 2083"/>
            <p:cNvSpPr>
              <a:spLocks noChangeShapeType="1"/>
            </p:cNvSpPr>
            <p:nvPr/>
          </p:nvSpPr>
          <p:spPr bwMode="auto">
            <a:xfrm>
              <a:off x="3581400" y="4343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37" name="Line 2084"/>
            <p:cNvSpPr>
              <a:spLocks noChangeShapeType="1"/>
            </p:cNvSpPr>
            <p:nvPr/>
          </p:nvSpPr>
          <p:spPr bwMode="auto">
            <a:xfrm>
              <a:off x="3810000" y="4343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38" name="Line 2086"/>
            <p:cNvSpPr>
              <a:spLocks noChangeShapeType="1"/>
            </p:cNvSpPr>
            <p:nvPr/>
          </p:nvSpPr>
          <p:spPr bwMode="auto">
            <a:xfrm>
              <a:off x="2514600" y="28956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39" name="Line 2087"/>
            <p:cNvSpPr>
              <a:spLocks noChangeShapeType="1"/>
            </p:cNvSpPr>
            <p:nvPr/>
          </p:nvSpPr>
          <p:spPr bwMode="auto">
            <a:xfrm>
              <a:off x="3048000" y="38100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40" name="Text Box 2091"/>
            <p:cNvSpPr txBox="1">
              <a:spLocks noChangeArrowheads="1"/>
            </p:cNvSpPr>
            <p:nvPr/>
          </p:nvSpPr>
          <p:spPr bwMode="auto">
            <a:xfrm>
              <a:off x="2895600" y="4967288"/>
              <a:ext cx="290582" cy="303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i="1"/>
                <a:t>s</a:t>
              </a:r>
              <a:r>
                <a:rPr lang="en-US" sz="1800" b="1" i="1" baseline="-25000"/>
                <a:t>p</a:t>
              </a:r>
            </a:p>
          </p:txBody>
        </p:sp>
        <p:sp>
          <p:nvSpPr>
            <p:cNvPr id="41" name="Line 2092"/>
            <p:cNvSpPr>
              <a:spLocks noChangeShapeType="1"/>
            </p:cNvSpPr>
            <p:nvPr/>
          </p:nvSpPr>
          <p:spPr bwMode="auto">
            <a:xfrm flipV="1">
              <a:off x="3048000" y="4648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42" name="Text Box 2093"/>
            <p:cNvSpPr txBox="1">
              <a:spLocks noChangeArrowheads="1"/>
            </p:cNvSpPr>
            <p:nvPr/>
          </p:nvSpPr>
          <p:spPr bwMode="auto">
            <a:xfrm>
              <a:off x="2057400" y="1766888"/>
              <a:ext cx="290582" cy="303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i="1"/>
                <a:t>a</a:t>
              </a:r>
              <a:r>
                <a:rPr lang="en-US" sz="1800" b="1" i="1" baseline="-25000"/>
                <a:t>p</a:t>
              </a:r>
            </a:p>
          </p:txBody>
        </p:sp>
        <p:sp>
          <p:nvSpPr>
            <p:cNvPr id="43" name="Line 2094"/>
            <p:cNvSpPr>
              <a:spLocks noChangeShapeType="1"/>
            </p:cNvSpPr>
            <p:nvPr/>
          </p:nvSpPr>
          <p:spPr bwMode="auto">
            <a:xfrm>
              <a:off x="2209800" y="21336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  <p:sp>
          <p:nvSpPr>
            <p:cNvPr id="44" name="Text Box 2095"/>
            <p:cNvSpPr txBox="1">
              <a:spLocks noChangeArrowheads="1"/>
            </p:cNvSpPr>
            <p:nvPr/>
          </p:nvSpPr>
          <p:spPr bwMode="auto">
            <a:xfrm>
              <a:off x="2771775" y="1752600"/>
              <a:ext cx="591222" cy="303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i="1"/>
                <a:t>s</a:t>
              </a:r>
              <a:r>
                <a:rPr lang="en-US" sz="1800" b="1" i="1" baseline="-25000"/>
                <a:t>p</a:t>
              </a:r>
              <a:r>
                <a:rPr lang="en-US" sz="1800" b="1" i="1"/>
                <a:t> + l</a:t>
              </a:r>
              <a:r>
                <a:rPr lang="en-US" sz="1800" b="1" i="1" baseline="-25000"/>
                <a:t>p</a:t>
              </a:r>
            </a:p>
          </p:txBody>
        </p:sp>
        <p:sp>
          <p:nvSpPr>
            <p:cNvPr id="45" name="Line 2096"/>
            <p:cNvSpPr>
              <a:spLocks noChangeShapeType="1"/>
            </p:cNvSpPr>
            <p:nvPr/>
          </p:nvSpPr>
          <p:spPr bwMode="auto">
            <a:xfrm>
              <a:off x="3124200" y="21336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b="1"/>
            </a:p>
          </p:txBody>
        </p:sp>
      </p:grpSp>
      <p:sp>
        <p:nvSpPr>
          <p:cNvPr id="47" name="Text Box 2069"/>
          <p:cNvSpPr txBox="1">
            <a:spLocks noChangeArrowheads="1"/>
          </p:cNvSpPr>
          <p:nvPr/>
        </p:nvSpPr>
        <p:spPr bwMode="auto">
          <a:xfrm>
            <a:off x="661987" y="2700337"/>
            <a:ext cx="4844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i="1" dirty="0" err="1"/>
              <a:t>in</a:t>
            </a:r>
            <a:r>
              <a:rPr lang="en-US" sz="1800" b="1" i="1" baseline="-25000" dirty="0" err="1"/>
              <a:t>p</a:t>
            </a:r>
            <a:endParaRPr lang="en-US" sz="1800" b="1" i="1" baseline="-25000" dirty="0"/>
          </a:p>
        </p:txBody>
      </p:sp>
      <p:sp>
        <p:nvSpPr>
          <p:cNvPr id="48" name="Text Box 2085"/>
          <p:cNvSpPr txBox="1">
            <a:spLocks noChangeArrowheads="1"/>
          </p:cNvSpPr>
          <p:nvPr/>
        </p:nvSpPr>
        <p:spPr bwMode="auto">
          <a:xfrm>
            <a:off x="691441" y="4888220"/>
            <a:ext cx="6383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i="1" dirty="0" err="1"/>
              <a:t>out</a:t>
            </a:r>
            <a:r>
              <a:rPr lang="en-US" sz="1800" b="1" i="1" baseline="-25000" dirty="0" err="1"/>
              <a:t>p</a:t>
            </a:r>
            <a:endParaRPr lang="en-US" sz="1800" b="1" i="1" baseline="-25000" dirty="0"/>
          </a:p>
        </p:txBody>
      </p:sp>
    </p:spTree>
    <p:extLst>
      <p:ext uri="{BB962C8B-B14F-4D97-AF65-F5344CB8AC3E}">
        <p14:creationId xmlns:p14="http://schemas.microsoft.com/office/powerpoint/2010/main" val="260806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Protocol Invariant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3075"/>
          <p:cNvSpPr txBox="1">
            <a:spLocks noChangeArrowheads="1"/>
          </p:cNvSpPr>
          <p:nvPr/>
        </p:nvSpPr>
        <p:spPr>
          <a:xfrm>
            <a:off x="661987" y="1162050"/>
            <a:ext cx="10415587" cy="4855463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>
            <a:lvl1pPr marL="0" indent="0" algn="l" defTabSz="1028700" rtl="0" eaLnBrk="1" latinLnBrk="0" hangingPunct="1">
              <a:spcBef>
                <a:spcPct val="20000"/>
              </a:spcBef>
              <a:spcAft>
                <a:spcPts val="675"/>
              </a:spcAft>
              <a:buFont typeface="Arial" pitchFamily="34" charset="0"/>
              <a:buNone/>
              <a:defRPr sz="2300" b="1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514350" indent="-205740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2858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80022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>
                <a:solidFill>
                  <a:srgbClr val="7030A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3145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dirty="0" smtClean="0"/>
              <a:t>	P </a:t>
            </a:r>
            <a:r>
              <a:rPr lang="en-US" sz="2400" dirty="0" smtClean="0">
                <a:sym typeface="Symbol" panose="05050102010706020507" pitchFamily="18" charset="2"/>
              </a:rPr>
              <a:t>    	     </a:t>
            </a:r>
            <a:r>
              <a:rPr lang="en-US" sz="2400" i="1" dirty="0" err="1" smtClean="0">
                <a:sym typeface="Symbol" panose="05050102010706020507" pitchFamily="18" charset="2"/>
              </a:rPr>
              <a:t>i</a:t>
            </a:r>
            <a:r>
              <a:rPr lang="en-US" sz="2400" i="1" dirty="0" smtClean="0">
                <a:sym typeface="Symbol" panose="05050102010706020507" pitchFamily="18" charset="2"/>
              </a:rPr>
              <a:t> &lt; </a:t>
            </a:r>
            <a:r>
              <a:rPr lang="en-US" sz="2400" i="1" dirty="0" err="1" smtClean="0">
                <a:sym typeface="Symbol" panose="05050102010706020507" pitchFamily="18" charset="2"/>
              </a:rPr>
              <a:t>s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p</a:t>
            </a:r>
            <a:r>
              <a:rPr lang="en-US" sz="2400" i="1" dirty="0" smtClean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: </a:t>
            </a:r>
            <a:r>
              <a:rPr lang="en-US" sz="2400" i="1" dirty="0" err="1" smtClean="0">
                <a:sym typeface="Symbol" panose="05050102010706020507" pitchFamily="18" charset="2"/>
              </a:rPr>
              <a:t>out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p</a:t>
            </a:r>
            <a:r>
              <a:rPr lang="en-US" sz="2400" dirty="0" smtClean="0">
                <a:sym typeface="Symbol" panose="05050102010706020507" pitchFamily="18" charset="2"/>
              </a:rPr>
              <a:t>[</a:t>
            </a:r>
            <a:r>
              <a:rPr lang="en-US" sz="2400" i="1" dirty="0" err="1" smtClean="0">
                <a:sym typeface="Symbol" panose="05050102010706020507" pitchFamily="18" charset="2"/>
              </a:rPr>
              <a:t>i</a:t>
            </a:r>
            <a:r>
              <a:rPr lang="en-US" sz="2400" dirty="0" smtClean="0">
                <a:sym typeface="Symbol" panose="05050102010706020507" pitchFamily="18" charset="2"/>
              </a:rPr>
              <a:t>]  </a:t>
            </a:r>
            <a:r>
              <a:rPr lang="en-US" sz="2400" i="1" dirty="0" err="1" smtClean="0">
                <a:sym typeface="Symbol" panose="05050102010706020507" pitchFamily="18" charset="2"/>
              </a:rPr>
              <a:t>udef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</a:p>
          <a:p>
            <a:pPr>
              <a:buFontTx/>
              <a:buNone/>
            </a:pPr>
            <a:r>
              <a:rPr lang="en-US" sz="2400" dirty="0" smtClean="0">
                <a:sym typeface="Symbol" panose="05050102010706020507" pitchFamily="18" charset="2"/>
              </a:rPr>
              <a:t>		  </a:t>
            </a:r>
            <a:r>
              <a:rPr lang="en-US" sz="2400" i="1" dirty="0" err="1" smtClean="0">
                <a:sym typeface="Symbol" panose="05050102010706020507" pitchFamily="18" charset="2"/>
              </a:rPr>
              <a:t>i</a:t>
            </a:r>
            <a:r>
              <a:rPr lang="en-US" sz="2400" i="1" dirty="0" smtClean="0">
                <a:sym typeface="Symbol" panose="05050102010706020507" pitchFamily="18" charset="2"/>
              </a:rPr>
              <a:t> &lt; </a:t>
            </a:r>
            <a:r>
              <a:rPr lang="en-US" sz="2400" i="1" dirty="0" err="1" smtClean="0">
                <a:sym typeface="Symbol" panose="05050102010706020507" pitchFamily="18" charset="2"/>
              </a:rPr>
              <a:t>s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q</a:t>
            </a:r>
            <a:r>
              <a:rPr lang="en-US" sz="2400" i="1" dirty="0" smtClean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: </a:t>
            </a:r>
            <a:r>
              <a:rPr lang="en-US" sz="2400" i="1" dirty="0" err="1" smtClean="0">
                <a:sym typeface="Symbol" panose="05050102010706020507" pitchFamily="18" charset="2"/>
              </a:rPr>
              <a:t>out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q</a:t>
            </a:r>
            <a:r>
              <a:rPr lang="en-US" sz="2400" dirty="0" smtClean="0">
                <a:sym typeface="Symbol" panose="05050102010706020507" pitchFamily="18" charset="2"/>
              </a:rPr>
              <a:t>[</a:t>
            </a:r>
            <a:r>
              <a:rPr lang="en-US" sz="2400" i="1" dirty="0" err="1" smtClean="0">
                <a:sym typeface="Symbol" panose="05050102010706020507" pitchFamily="18" charset="2"/>
              </a:rPr>
              <a:t>i</a:t>
            </a:r>
            <a:r>
              <a:rPr lang="en-US" sz="2400" dirty="0" smtClean="0">
                <a:sym typeface="Symbol" panose="05050102010706020507" pitchFamily="18" charset="2"/>
              </a:rPr>
              <a:t>]  </a:t>
            </a:r>
            <a:r>
              <a:rPr lang="en-US" sz="2400" i="1" dirty="0" err="1" smtClean="0">
                <a:sym typeface="Symbol" panose="05050102010706020507" pitchFamily="18" charset="2"/>
              </a:rPr>
              <a:t>udef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</a:p>
          <a:p>
            <a:pPr>
              <a:buFontTx/>
              <a:buNone/>
            </a:pPr>
            <a:r>
              <a:rPr lang="en-US" sz="2400" dirty="0" smtClean="0">
                <a:sym typeface="Symbol" panose="05050102010706020507" pitchFamily="18" charset="2"/>
              </a:rPr>
              <a:t>		   &lt; pack, </a:t>
            </a:r>
            <a:r>
              <a:rPr lang="en-US" sz="2400" i="1" dirty="0" smtClean="0">
                <a:sym typeface="Symbol" panose="05050102010706020507" pitchFamily="18" charset="2"/>
              </a:rPr>
              <a:t>w, </a:t>
            </a:r>
            <a:r>
              <a:rPr lang="en-US" sz="2400" i="1" dirty="0" err="1" smtClean="0">
                <a:sym typeface="Symbol" panose="05050102010706020507" pitchFamily="18" charset="2"/>
              </a:rPr>
              <a:t>i</a:t>
            </a:r>
            <a:r>
              <a:rPr lang="en-US" sz="2400" i="1" dirty="0" smtClean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&gt;  </a:t>
            </a:r>
            <a:r>
              <a:rPr lang="en-US" sz="2400" dirty="0" err="1" smtClean="0">
                <a:sym typeface="Symbol" panose="05050102010706020507" pitchFamily="18" charset="2"/>
              </a:rPr>
              <a:t>Q</a:t>
            </a:r>
            <a:r>
              <a:rPr lang="en-US" sz="2400" baseline="-25000" dirty="0" err="1" smtClean="0">
                <a:sym typeface="Symbol" panose="05050102010706020507" pitchFamily="18" charset="2"/>
              </a:rPr>
              <a:t>p</a:t>
            </a:r>
            <a:r>
              <a:rPr lang="en-US" sz="2400" dirty="0" smtClean="0">
                <a:sym typeface="Symbol" panose="05050102010706020507" pitchFamily="18" charset="2"/>
              </a:rPr>
              <a:t>     </a:t>
            </a:r>
            <a:r>
              <a:rPr lang="en-US" sz="2400" i="1" dirty="0" smtClean="0">
                <a:sym typeface="Symbol" panose="05050102010706020507" pitchFamily="18" charset="2"/>
              </a:rPr>
              <a:t>w = </a:t>
            </a:r>
            <a:r>
              <a:rPr lang="en-US" sz="2400" i="1" dirty="0" err="1" smtClean="0">
                <a:sym typeface="Symbol" panose="05050102010706020507" pitchFamily="18" charset="2"/>
              </a:rPr>
              <a:t>in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q</a:t>
            </a:r>
            <a:r>
              <a:rPr lang="en-US" sz="2400" dirty="0" smtClean="0">
                <a:sym typeface="Symbol" panose="05050102010706020507" pitchFamily="18" charset="2"/>
              </a:rPr>
              <a:t>[</a:t>
            </a:r>
            <a:r>
              <a:rPr lang="en-US" sz="2400" i="1" dirty="0" err="1" smtClean="0">
                <a:sym typeface="Symbol" panose="05050102010706020507" pitchFamily="18" charset="2"/>
              </a:rPr>
              <a:t>i</a:t>
            </a:r>
            <a:r>
              <a:rPr lang="en-US" sz="2400" dirty="0" smtClean="0">
                <a:sym typeface="Symbol" panose="05050102010706020507" pitchFamily="18" charset="2"/>
              </a:rPr>
              <a:t>]      ( </a:t>
            </a:r>
            <a:r>
              <a:rPr lang="en-US" sz="2400" i="1" dirty="0" err="1" smtClean="0">
                <a:sym typeface="Symbol" panose="05050102010706020507" pitchFamily="18" charset="2"/>
              </a:rPr>
              <a:t>i</a:t>
            </a:r>
            <a:r>
              <a:rPr lang="en-US" sz="2400" i="1" dirty="0" smtClean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&lt; </a:t>
            </a:r>
            <a:r>
              <a:rPr lang="en-US" sz="2400" i="1" dirty="0" err="1" smtClean="0">
                <a:sym typeface="Symbol" panose="05050102010706020507" pitchFamily="18" charset="2"/>
              </a:rPr>
              <a:t>s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q</a:t>
            </a:r>
            <a:r>
              <a:rPr lang="en-US" sz="2400" i="1" dirty="0" smtClean="0">
                <a:sym typeface="Symbol" panose="05050102010706020507" pitchFamily="18" charset="2"/>
              </a:rPr>
              <a:t> + </a:t>
            </a:r>
            <a:r>
              <a:rPr lang="en-US" sz="2400" i="1" dirty="0" err="1" smtClean="0">
                <a:sym typeface="Symbol" panose="05050102010706020507" pitchFamily="18" charset="2"/>
              </a:rPr>
              <a:t>l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q</a:t>
            </a:r>
            <a:r>
              <a:rPr lang="en-US" sz="2400" i="1" dirty="0" smtClean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) </a:t>
            </a:r>
          </a:p>
          <a:p>
            <a:pPr>
              <a:buFontTx/>
              <a:buNone/>
            </a:pPr>
            <a:r>
              <a:rPr lang="en-US" sz="2400" dirty="0" smtClean="0">
                <a:sym typeface="Symbol" panose="05050102010706020507" pitchFamily="18" charset="2"/>
              </a:rPr>
              <a:t>		   &lt; pack, </a:t>
            </a:r>
            <a:r>
              <a:rPr lang="en-US" sz="2400" i="1" dirty="0" smtClean="0">
                <a:sym typeface="Symbol" panose="05050102010706020507" pitchFamily="18" charset="2"/>
              </a:rPr>
              <a:t>w, </a:t>
            </a:r>
            <a:r>
              <a:rPr lang="en-US" sz="2400" i="1" dirty="0" err="1" smtClean="0">
                <a:sym typeface="Symbol" panose="05050102010706020507" pitchFamily="18" charset="2"/>
              </a:rPr>
              <a:t>i</a:t>
            </a:r>
            <a:r>
              <a:rPr lang="en-US" sz="2400" i="1" dirty="0" smtClean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&gt;  </a:t>
            </a:r>
            <a:r>
              <a:rPr lang="en-US" sz="2400" dirty="0" err="1" smtClean="0">
                <a:sym typeface="Symbol" panose="05050102010706020507" pitchFamily="18" charset="2"/>
              </a:rPr>
              <a:t>Q</a:t>
            </a:r>
            <a:r>
              <a:rPr lang="en-US" sz="2400" baseline="-25000" dirty="0" err="1" smtClean="0">
                <a:sym typeface="Symbol" panose="05050102010706020507" pitchFamily="18" charset="2"/>
              </a:rPr>
              <a:t>q</a:t>
            </a:r>
            <a:r>
              <a:rPr lang="en-US" sz="2400" dirty="0" smtClean="0">
                <a:sym typeface="Symbol" panose="05050102010706020507" pitchFamily="18" charset="2"/>
              </a:rPr>
              <a:t>     </a:t>
            </a:r>
            <a:r>
              <a:rPr lang="en-US" sz="2400" i="1" dirty="0" smtClean="0">
                <a:sym typeface="Symbol" panose="05050102010706020507" pitchFamily="18" charset="2"/>
              </a:rPr>
              <a:t>w = </a:t>
            </a:r>
            <a:r>
              <a:rPr lang="en-US" sz="2400" i="1" dirty="0" err="1" smtClean="0">
                <a:sym typeface="Symbol" panose="05050102010706020507" pitchFamily="18" charset="2"/>
              </a:rPr>
              <a:t>in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p</a:t>
            </a:r>
            <a:r>
              <a:rPr lang="en-US" sz="2400" dirty="0" smtClean="0">
                <a:sym typeface="Symbol" panose="05050102010706020507" pitchFamily="18" charset="2"/>
              </a:rPr>
              <a:t>[</a:t>
            </a:r>
            <a:r>
              <a:rPr lang="en-US" sz="2400" i="1" dirty="0" err="1" smtClean="0">
                <a:sym typeface="Symbol" panose="05050102010706020507" pitchFamily="18" charset="2"/>
              </a:rPr>
              <a:t>i</a:t>
            </a:r>
            <a:r>
              <a:rPr lang="en-US" sz="2400" dirty="0" smtClean="0">
                <a:sym typeface="Symbol" panose="05050102010706020507" pitchFamily="18" charset="2"/>
              </a:rPr>
              <a:t>]      ( </a:t>
            </a:r>
            <a:r>
              <a:rPr lang="en-US" sz="2400" i="1" dirty="0" err="1" smtClean="0">
                <a:sym typeface="Symbol" panose="05050102010706020507" pitchFamily="18" charset="2"/>
              </a:rPr>
              <a:t>i</a:t>
            </a:r>
            <a:r>
              <a:rPr lang="en-US" sz="2400" i="1" dirty="0" smtClean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&lt; </a:t>
            </a:r>
            <a:r>
              <a:rPr lang="en-US" sz="2400" i="1" dirty="0" err="1" smtClean="0">
                <a:sym typeface="Symbol" panose="05050102010706020507" pitchFamily="18" charset="2"/>
              </a:rPr>
              <a:t>s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p</a:t>
            </a:r>
            <a:r>
              <a:rPr lang="en-US" sz="2400" i="1" dirty="0" smtClean="0">
                <a:sym typeface="Symbol" panose="05050102010706020507" pitchFamily="18" charset="2"/>
              </a:rPr>
              <a:t> + </a:t>
            </a:r>
            <a:r>
              <a:rPr lang="en-US" sz="2400" i="1" dirty="0" err="1" smtClean="0">
                <a:sym typeface="Symbol" panose="05050102010706020507" pitchFamily="18" charset="2"/>
              </a:rPr>
              <a:t>l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p</a:t>
            </a:r>
            <a:r>
              <a:rPr lang="en-US" sz="2400" i="1" dirty="0" smtClean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) </a:t>
            </a:r>
          </a:p>
          <a:p>
            <a:pPr>
              <a:buFontTx/>
              <a:buNone/>
            </a:pPr>
            <a:r>
              <a:rPr lang="en-US" sz="2400" dirty="0" smtClean="0">
                <a:sym typeface="Symbol" panose="05050102010706020507" pitchFamily="18" charset="2"/>
              </a:rPr>
              <a:t>		   </a:t>
            </a:r>
            <a:r>
              <a:rPr lang="en-US" sz="2400" i="1" dirty="0" err="1" smtClean="0">
                <a:sym typeface="Symbol" panose="05050102010706020507" pitchFamily="18" charset="2"/>
              </a:rPr>
              <a:t>out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p</a:t>
            </a:r>
            <a:r>
              <a:rPr lang="en-US" sz="2400" dirty="0" smtClean="0">
                <a:sym typeface="Symbol" panose="05050102010706020507" pitchFamily="18" charset="2"/>
              </a:rPr>
              <a:t>[</a:t>
            </a:r>
            <a:r>
              <a:rPr lang="en-US" sz="2400" i="1" dirty="0" err="1" smtClean="0">
                <a:sym typeface="Symbol" panose="05050102010706020507" pitchFamily="18" charset="2"/>
              </a:rPr>
              <a:t>i</a:t>
            </a:r>
            <a:r>
              <a:rPr lang="en-US" sz="2400" dirty="0" smtClean="0">
                <a:sym typeface="Symbol" panose="05050102010706020507" pitchFamily="18" charset="2"/>
              </a:rPr>
              <a:t>]  </a:t>
            </a:r>
            <a:r>
              <a:rPr lang="en-US" sz="2400" i="1" dirty="0" err="1" smtClean="0">
                <a:sym typeface="Symbol" panose="05050102010706020507" pitchFamily="18" charset="2"/>
              </a:rPr>
              <a:t>udef</a:t>
            </a:r>
            <a:r>
              <a:rPr lang="en-US" sz="2400" i="1" dirty="0" smtClean="0">
                <a:sym typeface="Symbol" panose="05050102010706020507" pitchFamily="18" charset="2"/>
              </a:rPr>
              <a:t>   </a:t>
            </a:r>
            <a:r>
              <a:rPr lang="en-US" sz="2400" dirty="0" smtClean="0">
                <a:sym typeface="Symbol" panose="05050102010706020507" pitchFamily="18" charset="2"/>
              </a:rPr>
              <a:t>  </a:t>
            </a:r>
            <a:r>
              <a:rPr lang="en-US" sz="2400" i="1" dirty="0" err="1" smtClean="0">
                <a:sym typeface="Symbol" panose="05050102010706020507" pitchFamily="18" charset="2"/>
              </a:rPr>
              <a:t>out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p</a:t>
            </a:r>
            <a:r>
              <a:rPr lang="en-US" sz="2400" dirty="0" smtClean="0">
                <a:sym typeface="Symbol" panose="05050102010706020507" pitchFamily="18" charset="2"/>
              </a:rPr>
              <a:t>[</a:t>
            </a:r>
            <a:r>
              <a:rPr lang="en-US" sz="2400" i="1" dirty="0" err="1" smtClean="0">
                <a:sym typeface="Symbol" panose="05050102010706020507" pitchFamily="18" charset="2"/>
              </a:rPr>
              <a:t>i</a:t>
            </a:r>
            <a:r>
              <a:rPr lang="en-US" sz="2400" dirty="0" smtClean="0">
                <a:sym typeface="Symbol" panose="05050102010706020507" pitchFamily="18" charset="2"/>
              </a:rPr>
              <a:t>] = </a:t>
            </a:r>
            <a:r>
              <a:rPr lang="en-US" sz="2400" i="1" dirty="0" err="1" smtClean="0">
                <a:sym typeface="Symbol" panose="05050102010706020507" pitchFamily="18" charset="2"/>
              </a:rPr>
              <a:t>in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q</a:t>
            </a:r>
            <a:r>
              <a:rPr lang="en-US" sz="2400" dirty="0" smtClean="0">
                <a:sym typeface="Symbol" panose="05050102010706020507" pitchFamily="18" charset="2"/>
              </a:rPr>
              <a:t>[</a:t>
            </a:r>
            <a:r>
              <a:rPr lang="en-US" sz="2400" i="1" dirty="0" err="1" smtClean="0">
                <a:sym typeface="Symbol" panose="05050102010706020507" pitchFamily="18" charset="2"/>
              </a:rPr>
              <a:t>i</a:t>
            </a:r>
            <a:r>
              <a:rPr lang="en-US" sz="2400" dirty="0" smtClean="0">
                <a:sym typeface="Symbol" panose="05050102010706020507" pitchFamily="18" charset="2"/>
              </a:rPr>
              <a:t>]    ( </a:t>
            </a:r>
            <a:r>
              <a:rPr lang="en-US" sz="2400" i="1" dirty="0" err="1" smtClean="0">
                <a:sym typeface="Symbol" panose="05050102010706020507" pitchFamily="18" charset="2"/>
              </a:rPr>
              <a:t>a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p</a:t>
            </a:r>
            <a:r>
              <a:rPr lang="en-US" sz="2400" i="1" dirty="0" smtClean="0">
                <a:sym typeface="Symbol" panose="05050102010706020507" pitchFamily="18" charset="2"/>
              </a:rPr>
              <a:t> &gt; </a:t>
            </a:r>
            <a:r>
              <a:rPr lang="en-US" sz="2400" i="1" dirty="0" err="1" smtClean="0">
                <a:sym typeface="Symbol" panose="05050102010706020507" pitchFamily="18" charset="2"/>
              </a:rPr>
              <a:t>i</a:t>
            </a:r>
            <a:r>
              <a:rPr lang="en-US" sz="2400" i="1" dirty="0" smtClean="0">
                <a:sym typeface="Symbol" panose="05050102010706020507" pitchFamily="18" charset="2"/>
              </a:rPr>
              <a:t> – </a:t>
            </a:r>
            <a:r>
              <a:rPr lang="en-US" sz="2400" i="1" dirty="0" err="1" smtClean="0">
                <a:sym typeface="Symbol" panose="05050102010706020507" pitchFamily="18" charset="2"/>
              </a:rPr>
              <a:t>l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q</a:t>
            </a:r>
            <a:r>
              <a:rPr lang="en-US" sz="2400" i="1" dirty="0" smtClean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)</a:t>
            </a:r>
            <a:r>
              <a:rPr lang="en-US" sz="2400" i="1" dirty="0" smtClean="0">
                <a:sym typeface="Symbol" panose="05050102010706020507" pitchFamily="18" charset="2"/>
              </a:rPr>
              <a:t> </a:t>
            </a:r>
          </a:p>
          <a:p>
            <a:pPr>
              <a:buFontTx/>
              <a:buNone/>
            </a:pPr>
            <a:r>
              <a:rPr lang="en-US" sz="2400" i="1" dirty="0" smtClean="0">
                <a:sym typeface="Symbol" panose="05050102010706020507" pitchFamily="18" charset="2"/>
              </a:rPr>
              <a:t>		</a:t>
            </a:r>
            <a:r>
              <a:rPr lang="en-US" sz="2400" dirty="0" smtClean="0">
                <a:sym typeface="Symbol" panose="05050102010706020507" pitchFamily="18" charset="2"/>
              </a:rPr>
              <a:t>   </a:t>
            </a:r>
            <a:r>
              <a:rPr lang="en-US" sz="2400" i="1" dirty="0" err="1" smtClean="0">
                <a:sym typeface="Symbol" panose="05050102010706020507" pitchFamily="18" charset="2"/>
              </a:rPr>
              <a:t>out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q</a:t>
            </a:r>
            <a:r>
              <a:rPr lang="en-US" sz="2400" dirty="0" smtClean="0">
                <a:sym typeface="Symbol" panose="05050102010706020507" pitchFamily="18" charset="2"/>
              </a:rPr>
              <a:t>[</a:t>
            </a:r>
            <a:r>
              <a:rPr lang="en-US" sz="2400" i="1" dirty="0" err="1" smtClean="0">
                <a:sym typeface="Symbol" panose="05050102010706020507" pitchFamily="18" charset="2"/>
              </a:rPr>
              <a:t>i</a:t>
            </a:r>
            <a:r>
              <a:rPr lang="en-US" sz="2400" dirty="0" smtClean="0">
                <a:sym typeface="Symbol" panose="05050102010706020507" pitchFamily="18" charset="2"/>
              </a:rPr>
              <a:t>]  </a:t>
            </a:r>
            <a:r>
              <a:rPr lang="en-US" sz="2400" i="1" dirty="0" err="1" smtClean="0">
                <a:sym typeface="Symbol" panose="05050102010706020507" pitchFamily="18" charset="2"/>
              </a:rPr>
              <a:t>udef</a:t>
            </a:r>
            <a:r>
              <a:rPr lang="en-US" sz="2400" i="1" dirty="0" smtClean="0">
                <a:sym typeface="Symbol" panose="05050102010706020507" pitchFamily="18" charset="2"/>
              </a:rPr>
              <a:t>   </a:t>
            </a:r>
            <a:r>
              <a:rPr lang="en-US" sz="2400" dirty="0" smtClean="0">
                <a:sym typeface="Symbol" panose="05050102010706020507" pitchFamily="18" charset="2"/>
              </a:rPr>
              <a:t>  </a:t>
            </a:r>
            <a:r>
              <a:rPr lang="en-US" sz="2400" i="1" dirty="0" err="1" smtClean="0">
                <a:sym typeface="Symbol" panose="05050102010706020507" pitchFamily="18" charset="2"/>
              </a:rPr>
              <a:t>out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q</a:t>
            </a:r>
            <a:r>
              <a:rPr lang="en-US" sz="2400" dirty="0" smtClean="0">
                <a:sym typeface="Symbol" panose="05050102010706020507" pitchFamily="18" charset="2"/>
              </a:rPr>
              <a:t>[</a:t>
            </a:r>
            <a:r>
              <a:rPr lang="en-US" sz="2400" i="1" dirty="0" err="1" smtClean="0">
                <a:sym typeface="Symbol" panose="05050102010706020507" pitchFamily="18" charset="2"/>
              </a:rPr>
              <a:t>i</a:t>
            </a:r>
            <a:r>
              <a:rPr lang="en-US" sz="2400" dirty="0" smtClean="0">
                <a:sym typeface="Symbol" panose="05050102010706020507" pitchFamily="18" charset="2"/>
              </a:rPr>
              <a:t>] = </a:t>
            </a:r>
            <a:r>
              <a:rPr lang="en-US" sz="2400" i="1" dirty="0" err="1" smtClean="0">
                <a:sym typeface="Symbol" panose="05050102010706020507" pitchFamily="18" charset="2"/>
              </a:rPr>
              <a:t>in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p</a:t>
            </a:r>
            <a:r>
              <a:rPr lang="en-US" sz="2400" dirty="0" smtClean="0">
                <a:sym typeface="Symbol" panose="05050102010706020507" pitchFamily="18" charset="2"/>
              </a:rPr>
              <a:t>[</a:t>
            </a:r>
            <a:r>
              <a:rPr lang="en-US" sz="2400" i="1" dirty="0" err="1" smtClean="0">
                <a:sym typeface="Symbol" panose="05050102010706020507" pitchFamily="18" charset="2"/>
              </a:rPr>
              <a:t>i</a:t>
            </a:r>
            <a:r>
              <a:rPr lang="en-US" sz="2400" dirty="0" smtClean="0">
                <a:sym typeface="Symbol" panose="05050102010706020507" pitchFamily="18" charset="2"/>
              </a:rPr>
              <a:t>]    ( </a:t>
            </a:r>
            <a:r>
              <a:rPr lang="en-US" sz="2400" i="1" dirty="0" err="1" smtClean="0">
                <a:sym typeface="Symbol" panose="05050102010706020507" pitchFamily="18" charset="2"/>
              </a:rPr>
              <a:t>a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q</a:t>
            </a:r>
            <a:r>
              <a:rPr lang="en-US" sz="2400" i="1" dirty="0" smtClean="0">
                <a:sym typeface="Symbol" panose="05050102010706020507" pitchFamily="18" charset="2"/>
              </a:rPr>
              <a:t> &gt; </a:t>
            </a:r>
            <a:r>
              <a:rPr lang="en-US" sz="2400" i="1" dirty="0" err="1" smtClean="0">
                <a:sym typeface="Symbol" panose="05050102010706020507" pitchFamily="18" charset="2"/>
              </a:rPr>
              <a:t>i</a:t>
            </a:r>
            <a:r>
              <a:rPr lang="en-US" sz="2400" i="1" dirty="0" smtClean="0">
                <a:sym typeface="Symbol" panose="05050102010706020507" pitchFamily="18" charset="2"/>
              </a:rPr>
              <a:t> – </a:t>
            </a:r>
            <a:r>
              <a:rPr lang="en-US" sz="2400" i="1" dirty="0" err="1" smtClean="0">
                <a:sym typeface="Symbol" panose="05050102010706020507" pitchFamily="18" charset="2"/>
              </a:rPr>
              <a:t>l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p</a:t>
            </a:r>
            <a:r>
              <a:rPr lang="en-US" sz="2400" i="1" dirty="0" smtClean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)</a:t>
            </a:r>
            <a:r>
              <a:rPr lang="en-US" sz="2400" i="1" dirty="0" smtClean="0">
                <a:sym typeface="Symbol" panose="05050102010706020507" pitchFamily="18" charset="2"/>
              </a:rPr>
              <a:t> </a:t>
            </a:r>
          </a:p>
          <a:p>
            <a:pPr>
              <a:buFontTx/>
              <a:buNone/>
            </a:pPr>
            <a:r>
              <a:rPr lang="en-US" sz="2400" i="1" dirty="0" smtClean="0">
                <a:sym typeface="Symbol" panose="05050102010706020507" pitchFamily="18" charset="2"/>
              </a:rPr>
              <a:t>		</a:t>
            </a:r>
            <a:r>
              <a:rPr lang="en-US" sz="2400" dirty="0" smtClean="0">
                <a:sym typeface="Symbol" panose="05050102010706020507" pitchFamily="18" charset="2"/>
              </a:rPr>
              <a:t></a:t>
            </a:r>
            <a:r>
              <a:rPr lang="en-US" sz="2400" i="1" dirty="0" smtClean="0">
                <a:sym typeface="Symbol" panose="05050102010706020507" pitchFamily="18" charset="2"/>
              </a:rPr>
              <a:t>   </a:t>
            </a:r>
            <a:r>
              <a:rPr lang="en-US" sz="2400" i="1" dirty="0" err="1" smtClean="0">
                <a:sym typeface="Symbol" panose="05050102010706020507" pitchFamily="18" charset="2"/>
              </a:rPr>
              <a:t>a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p</a:t>
            </a:r>
            <a:r>
              <a:rPr lang="en-US" sz="2400" i="1" dirty="0" smtClean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 </a:t>
            </a:r>
            <a:r>
              <a:rPr lang="en-US" sz="2400" i="1" dirty="0" err="1" smtClean="0">
                <a:sym typeface="Symbol" panose="05050102010706020507" pitchFamily="18" charset="2"/>
              </a:rPr>
              <a:t>s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q</a:t>
            </a:r>
            <a:endParaRPr lang="en-US" sz="2400" i="1" baseline="-25000" dirty="0" smtClean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sz="2400" i="1" baseline="-25000" dirty="0" smtClean="0">
                <a:sym typeface="Symbol" panose="05050102010706020507" pitchFamily="18" charset="2"/>
              </a:rPr>
              <a:t>		</a:t>
            </a:r>
            <a:r>
              <a:rPr lang="en-US" sz="2400" dirty="0" smtClean="0">
                <a:sym typeface="Symbol" panose="05050102010706020507" pitchFamily="18" charset="2"/>
              </a:rPr>
              <a:t></a:t>
            </a:r>
            <a:r>
              <a:rPr lang="en-US" sz="2400" i="1" dirty="0" smtClean="0">
                <a:sym typeface="Symbol" panose="05050102010706020507" pitchFamily="18" charset="2"/>
              </a:rPr>
              <a:t>   </a:t>
            </a:r>
            <a:r>
              <a:rPr lang="en-US" sz="2400" i="1" dirty="0" err="1" smtClean="0">
                <a:sym typeface="Symbol" panose="05050102010706020507" pitchFamily="18" charset="2"/>
              </a:rPr>
              <a:t>a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q</a:t>
            </a:r>
            <a:r>
              <a:rPr lang="en-US" sz="2400" i="1" dirty="0" smtClean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 </a:t>
            </a:r>
            <a:r>
              <a:rPr lang="en-US" sz="2400" i="1" dirty="0" err="1" smtClean="0">
                <a:sym typeface="Symbol" panose="05050102010706020507" pitchFamily="18" charset="2"/>
              </a:rPr>
              <a:t>s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p</a:t>
            </a:r>
            <a:endParaRPr lang="en-US" sz="2400" dirty="0" smtClean="0"/>
          </a:p>
          <a:p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611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4399" y="1295399"/>
            <a:ext cx="11177587" cy="5084063"/>
          </a:xfrm>
          <a:prstGeom prst="rect">
            <a:avLst/>
          </a:prstGeom>
        </p:spPr>
        <p:txBody>
          <a:bodyPr vert="horz" lIns="102870" tIns="51435" rIns="102870" bIns="51435" rtlCol="0">
            <a:noAutofit/>
          </a:bodyPr>
          <a:lstStyle>
            <a:lvl1pPr marL="0" indent="0" algn="l" defTabSz="1028700" rtl="0" eaLnBrk="1" latinLnBrk="0" hangingPunct="1">
              <a:spcBef>
                <a:spcPct val="20000"/>
              </a:spcBef>
              <a:spcAft>
                <a:spcPts val="675"/>
              </a:spcAft>
              <a:buFont typeface="Arial" pitchFamily="34" charset="0"/>
              <a:buNone/>
              <a:defRPr sz="2300" b="1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514350" indent="-205740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2858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80022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>
                <a:solidFill>
                  <a:srgbClr val="7030A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3145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300" b="1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u="sng" dirty="0" smtClean="0"/>
              <a:t>Safety</a:t>
            </a:r>
            <a:r>
              <a:rPr lang="en-US" sz="2400" dirty="0" smtClean="0"/>
              <a:t>: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smtClean="0">
                <a:solidFill>
                  <a:srgbClr val="003192"/>
                </a:solidFill>
              </a:rPr>
              <a:t>The protocol satisfies the requirement of safe delivery</a:t>
            </a:r>
          </a:p>
          <a:p>
            <a:pPr>
              <a:buFontTx/>
              <a:buNone/>
            </a:pPr>
            <a:endParaRPr lang="en-US" sz="2400" u="sng" dirty="0" smtClean="0"/>
          </a:p>
          <a:p>
            <a:pPr>
              <a:buFontTx/>
              <a:buNone/>
            </a:pPr>
            <a:r>
              <a:rPr lang="en-US" sz="2400" u="sng" dirty="0" err="1" smtClean="0"/>
              <a:t>Liveness</a:t>
            </a:r>
            <a:r>
              <a:rPr lang="en-US" sz="2400" dirty="0" smtClean="0"/>
              <a:t>:</a:t>
            </a:r>
          </a:p>
          <a:p>
            <a:pPr>
              <a:lnSpc>
                <a:spcPct val="40000"/>
              </a:lnSpc>
              <a:buFontTx/>
              <a:buNone/>
            </a:pPr>
            <a:endParaRPr lang="en-US" sz="2400" dirty="0" smtClean="0"/>
          </a:p>
          <a:p>
            <a:pPr marL="857250" lvl="1" indent="-342900">
              <a:lnSpc>
                <a:spcPct val="150000"/>
              </a:lnSpc>
              <a:buClr>
                <a:srgbClr val="003192"/>
              </a:buClr>
            </a:pPr>
            <a:r>
              <a:rPr lang="en-US" sz="2400" dirty="0" smtClean="0"/>
              <a:t>P implies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p</a:t>
            </a:r>
            <a:r>
              <a:rPr lang="en-US" sz="2400" i="1" dirty="0" smtClean="0"/>
              <a:t> – </a:t>
            </a:r>
            <a:r>
              <a:rPr lang="en-US" sz="2400" i="1" dirty="0" err="1" smtClean="0"/>
              <a:t>l</a:t>
            </a:r>
            <a:r>
              <a:rPr lang="en-US" sz="2400" i="1" baseline="-25000" dirty="0" err="1" smtClean="0"/>
              <a:t>q</a:t>
            </a:r>
            <a:r>
              <a:rPr lang="en-US" sz="2400" i="1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 </a:t>
            </a:r>
            <a:r>
              <a:rPr lang="en-US" sz="2400" i="1" dirty="0" err="1" smtClean="0">
                <a:sym typeface="Symbol" panose="05050102010706020507" pitchFamily="18" charset="2"/>
              </a:rPr>
              <a:t>a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p</a:t>
            </a:r>
            <a:r>
              <a:rPr lang="en-US" sz="2400" dirty="0" smtClean="0">
                <a:sym typeface="Symbol" panose="05050102010706020507" pitchFamily="18" charset="2"/>
              </a:rPr>
              <a:t>  </a:t>
            </a:r>
            <a:r>
              <a:rPr lang="en-US" sz="2400" i="1" dirty="0" err="1" smtClean="0">
                <a:sym typeface="Symbol" panose="05050102010706020507" pitchFamily="18" charset="2"/>
              </a:rPr>
              <a:t>s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q</a:t>
            </a:r>
            <a:r>
              <a:rPr lang="en-US" sz="2400" dirty="0" smtClean="0">
                <a:sym typeface="Symbol" panose="05050102010706020507" pitchFamily="18" charset="2"/>
              </a:rPr>
              <a:t>  </a:t>
            </a:r>
            <a:r>
              <a:rPr lang="en-US" sz="2400" i="1" dirty="0" err="1" smtClean="0">
                <a:sym typeface="Symbol" panose="05050102010706020507" pitchFamily="18" charset="2"/>
              </a:rPr>
              <a:t>a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q</a:t>
            </a:r>
            <a:r>
              <a:rPr lang="en-US" sz="2400" i="1" dirty="0" smtClean="0">
                <a:sym typeface="Symbol" panose="05050102010706020507" pitchFamily="18" charset="2"/>
              </a:rPr>
              <a:t> + </a:t>
            </a:r>
            <a:r>
              <a:rPr lang="en-US" sz="2400" i="1" dirty="0" err="1" smtClean="0">
                <a:sym typeface="Symbol" panose="05050102010706020507" pitchFamily="18" charset="2"/>
              </a:rPr>
              <a:t>l</a:t>
            </a:r>
            <a:r>
              <a:rPr lang="en-US" sz="2400" i="1" baseline="-25000" dirty="0" err="1" smtClean="0">
                <a:sym typeface="Symbol" panose="05050102010706020507" pitchFamily="18" charset="2"/>
              </a:rPr>
              <a:t>p</a:t>
            </a:r>
            <a:r>
              <a:rPr lang="en-US" sz="2400" dirty="0" smtClean="0">
                <a:sym typeface="Symbol" panose="05050102010706020507" pitchFamily="18" charset="2"/>
              </a:rPr>
              <a:t> 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p</a:t>
            </a:r>
            <a:r>
              <a:rPr lang="en-US" sz="2400" i="1" dirty="0" smtClean="0"/>
              <a:t> + </a:t>
            </a:r>
            <a:r>
              <a:rPr lang="en-US" sz="2400" i="1" dirty="0" err="1" smtClean="0"/>
              <a:t>l</a:t>
            </a:r>
            <a:r>
              <a:rPr lang="en-US" sz="2400" i="1" baseline="-25000" dirty="0" err="1" smtClean="0"/>
              <a:t>p</a:t>
            </a:r>
            <a:endParaRPr lang="en-US" sz="2400" i="1" baseline="-25000" dirty="0" smtClean="0"/>
          </a:p>
          <a:p>
            <a:pPr marL="857250" lvl="1" indent="-342900">
              <a:buClr>
                <a:srgbClr val="003192"/>
              </a:buClr>
            </a:pPr>
            <a:r>
              <a:rPr lang="en-US" sz="2400" dirty="0" smtClean="0"/>
              <a:t>P implies that the sending of &lt;pack, </a:t>
            </a:r>
            <a:r>
              <a:rPr lang="en-US" sz="2400" i="1" dirty="0" err="1" smtClean="0"/>
              <a:t>in</a:t>
            </a:r>
            <a:r>
              <a:rPr lang="en-US" sz="2400" i="1" baseline="-25000" dirty="0" err="1" smtClean="0"/>
              <a:t>p</a:t>
            </a:r>
            <a:r>
              <a:rPr lang="en-US" sz="2400" dirty="0" smtClean="0"/>
              <a:t>[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q</a:t>
            </a:r>
            <a:r>
              <a:rPr lang="en-US" sz="2400" dirty="0" smtClean="0"/>
              <a:t>],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q</a:t>
            </a:r>
            <a:r>
              <a:rPr lang="en-US" sz="2400" i="1" dirty="0" smtClean="0"/>
              <a:t>&gt;</a:t>
            </a:r>
            <a:r>
              <a:rPr lang="en-US" sz="2400" dirty="0" smtClean="0"/>
              <a:t> by </a:t>
            </a:r>
            <a:r>
              <a:rPr lang="en-US" sz="2400" i="1" dirty="0" smtClean="0"/>
              <a:t>p </a:t>
            </a:r>
            <a:r>
              <a:rPr lang="en-US" sz="2400" dirty="0" smtClean="0"/>
              <a:t>or the sending of </a:t>
            </a:r>
          </a:p>
          <a:p>
            <a:pPr lvl="1" indent="0">
              <a:buClr>
                <a:srgbClr val="003192"/>
              </a:buCl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&lt;pack, </a:t>
            </a:r>
            <a:r>
              <a:rPr lang="en-US" sz="2400" i="1" dirty="0" err="1" smtClean="0"/>
              <a:t>in</a:t>
            </a:r>
            <a:r>
              <a:rPr lang="en-US" sz="2400" i="1" baseline="-25000" dirty="0" err="1" smtClean="0"/>
              <a:t>q</a:t>
            </a:r>
            <a:r>
              <a:rPr lang="en-US" sz="2400" dirty="0" smtClean="0"/>
              <a:t>[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p</a:t>
            </a:r>
            <a:r>
              <a:rPr lang="en-US" sz="2400" dirty="0" smtClean="0"/>
              <a:t>],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p</a:t>
            </a:r>
            <a:r>
              <a:rPr lang="en-US" sz="2400" dirty="0" smtClean="0"/>
              <a:t>&gt; by </a:t>
            </a:r>
            <a:r>
              <a:rPr lang="en-US" sz="2400" i="1" dirty="0" smtClean="0"/>
              <a:t>q</a:t>
            </a:r>
            <a:r>
              <a:rPr lang="en-US" sz="2400" dirty="0" smtClean="0"/>
              <a:t> is applicable.</a:t>
            </a:r>
          </a:p>
          <a:p>
            <a:pPr marL="1628775" lvl="2" indent="-342900">
              <a:lnSpc>
                <a:spcPct val="150000"/>
              </a:lnSpc>
              <a:buClr>
                <a:srgbClr val="C00000"/>
              </a:buClr>
              <a:buFont typeface="Arial Narrow" panose="020B0606020202030204" pitchFamily="34" charset="0"/>
              <a:buChar char="–"/>
            </a:pPr>
            <a:r>
              <a:rPr lang="en-US" sz="2000" i="1" dirty="0" smtClean="0"/>
              <a:t>Hence no deadlock is possible</a:t>
            </a:r>
          </a:p>
          <a:p>
            <a:pPr marL="857250" lvl="1" indent="-342900">
              <a:lnSpc>
                <a:spcPct val="150000"/>
              </a:lnSpc>
              <a:buClr>
                <a:srgbClr val="003192"/>
              </a:buClr>
            </a:pPr>
            <a:r>
              <a:rPr lang="en-US" sz="2400" dirty="0" smtClean="0"/>
              <a:t>The protocol satisfies the requirement of eventual delivery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83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1012</TotalTime>
  <Words>397</Words>
  <Application>Microsoft Office PowerPoint</Application>
  <PresentationFormat>Custom</PresentationFormat>
  <Paragraphs>113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Arial Narrow</vt:lpstr>
      <vt:lpstr>Calibri</vt:lpstr>
      <vt:lpstr>Symbol</vt:lpstr>
      <vt:lpstr>Times New Roman</vt:lpstr>
      <vt:lpstr>Wingdings</vt:lpstr>
      <vt:lpstr>Essential</vt:lpstr>
      <vt:lpstr>The Balanced Sliding Window Protocol</vt:lpstr>
      <vt:lpstr>Definitions</vt:lpstr>
      <vt:lpstr>Required Properties</vt:lpstr>
      <vt:lpstr>The protocol</vt:lpstr>
      <vt:lpstr>The Sliding Windows</vt:lpstr>
      <vt:lpstr>The Protocol</vt:lpstr>
      <vt:lpstr>Protocol Invariant</vt:lpstr>
      <vt:lpstr>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AUTOSAFE Vision</dc:title>
  <dc:creator>pallab</dc:creator>
  <cp:lastModifiedBy>surajit</cp:lastModifiedBy>
  <cp:revision>72</cp:revision>
  <dcterms:created xsi:type="dcterms:W3CDTF">2006-08-16T00:00:00Z</dcterms:created>
  <dcterms:modified xsi:type="dcterms:W3CDTF">2017-01-02T02:00:58Z</dcterms:modified>
</cp:coreProperties>
</file>