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N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N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N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665CBD-561D-4592-BD8D-DCB5E18C719A}" type="slidenum">
              <a:t>‹#›</a:t>
            </a:fld>
            <a:endParaRPr lang="en-IN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DejaVu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9313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IN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531B6894-1033-44DB-855C-3B40806F362D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149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IN" sz="2000" b="0" i="0" u="none" strike="noStrike" kern="1200" cap="none" spc="0" baseline="0">
        <a:solidFill>
          <a:srgbClr val="000000"/>
        </a:solidFill>
        <a:uFillTx/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2982E6-E34A-44B9-BBC8-D15B9849EC04}" type="slidenum">
              <a:t>1</a:t>
            </a:fld>
            <a:endParaRPr lang="en-IN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6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48E8AF-2DCD-44BA-9A18-E9D482BCD437}" type="slidenum">
              <a:t>2</a:t>
            </a:fld>
            <a:endParaRPr lang="en-IN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729FCF"/>
          </a:solidFill>
          <a:ln w="25402">
            <a:solidFill>
              <a:srgbClr val="3465AF"/>
            </a:solidFill>
            <a:prstDash val="solid"/>
          </a:ln>
        </p:spPr>
      </p:sp>
      <p:sp>
        <p:nvSpPr>
          <p:cNvPr id="4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4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83FE76-E510-42A6-9262-3BBFF231786A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57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416F36-DEDB-4C39-AFAC-613B4B74EA1D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23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86A782-957C-443C-9ED0-7C459D0E81B9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9736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1AE9EE-98C4-4C34-BF9F-963758B72149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48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FB1A7A-B5C5-48CF-8B61-58DA2A79F282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228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A0B05D-1793-4D1E-814E-FFC127A39CF5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589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65E066-2FF5-423C-88F5-C56637B021D4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96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BDB4E3-17FC-4862-AA0D-493EE04A96B4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437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7FEBE-BF20-42B6-BB12-C4FD6C639278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976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9ED289-B33F-4667-AB08-F2E4DC48AE81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35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6C8AC-CECD-4143-910D-0E90DB2CC659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9770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IN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38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IN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A384A9A-4DA3-467D-9AE8-7AA456134C62}" type="slidenum"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IN" sz="44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Liberation Sans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IN" b="1"/>
              <a:t>Scribe Sumbission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 anchorCtr="1"/>
          <a:lstStyle/>
          <a:p>
            <a:pPr lvl="0" algn="ctr"/>
            <a:r>
              <a:rPr lang="en-IN"/>
              <a:t>Date: 28</a:t>
            </a:r>
            <a:r>
              <a:rPr lang="en-IN" baseline="30000"/>
              <a:t>th</a:t>
            </a:r>
            <a:r>
              <a:rPr lang="en-IN"/>
              <a:t> October, 2013</a:t>
            </a:r>
          </a:p>
          <a:p>
            <a:pPr lvl="0" algn="ctr"/>
            <a:r>
              <a:rPr lang="en-IN"/>
              <a:t>By M. Sudeep Kumar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IN" sz="2800" u="sng">
                <a:solidFill>
                  <a:srgbClr val="DD4814"/>
                </a:solidFill>
              </a:rPr>
              <a:t>SYNTAX DIRECTED DEFINITIONS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702091"/>
          </a:xfrm>
        </p:spPr>
        <p:txBody>
          <a:bodyPr/>
          <a:lstStyle/>
          <a:p>
            <a:pPr lvl="0" algn="just">
              <a:spcBef>
                <a:spcPts val="800"/>
              </a:spcBef>
              <a:spcAft>
                <a:spcPts val="0"/>
              </a:spcAft>
            </a:pPr>
            <a:r>
              <a:rPr lang="en-GB" sz="2400"/>
              <a:t>Generalization of a CFG in which each grammar symbol has an associated set of attributes, partitioned into two subsets called the synthesized and inherited attributes of that grammar symbol.</a:t>
            </a:r>
          </a:p>
          <a:p>
            <a:pPr lvl="0" algn="just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</a:pPr>
            <a:endParaRPr lang="en-GB" sz="2400"/>
          </a:p>
          <a:p>
            <a:pPr lvl="0" algn="just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</a:pPr>
            <a:r>
              <a:rPr lang="en-GB" sz="2400"/>
              <a:t>For each grammar production </a:t>
            </a:r>
            <a:r>
              <a:rPr lang="en-GB" sz="2400" i="1"/>
              <a:t>A -&gt; </a:t>
            </a:r>
            <a:r>
              <a:rPr lang="el-GR" sz="2400"/>
              <a:t>α</a:t>
            </a:r>
            <a:r>
              <a:rPr lang="en-GB" sz="2400"/>
              <a:t> has associated with it a set of semantic rules of the form </a:t>
            </a:r>
            <a:r>
              <a:rPr lang="en-GB" sz="2400" i="1"/>
              <a:t>b</a:t>
            </a:r>
            <a:r>
              <a:rPr lang="en-GB" sz="2400"/>
              <a:t>:= </a:t>
            </a:r>
            <a:r>
              <a:rPr lang="en-GB" sz="2400" i="1"/>
              <a:t>f</a:t>
            </a:r>
            <a:r>
              <a:rPr lang="en-GB" sz="2400"/>
              <a:t>(</a:t>
            </a:r>
            <a:r>
              <a:rPr lang="en-GB" sz="2400" i="1"/>
              <a:t>c</a:t>
            </a:r>
            <a:r>
              <a:rPr lang="en-GB" sz="2400" baseline="-25000"/>
              <a:t>1</a:t>
            </a:r>
            <a:r>
              <a:rPr lang="en-GB" sz="2400"/>
              <a:t>,</a:t>
            </a:r>
            <a:r>
              <a:rPr lang="en-GB" sz="2400" baseline="-25000"/>
              <a:t> </a:t>
            </a:r>
            <a:r>
              <a:rPr lang="en-GB" sz="2400" i="1"/>
              <a:t>c</a:t>
            </a:r>
            <a:r>
              <a:rPr lang="en-GB" sz="2400" baseline="-25000"/>
              <a:t>2</a:t>
            </a:r>
            <a:r>
              <a:rPr lang="en-GB" sz="2400"/>
              <a:t>,……..,</a:t>
            </a:r>
            <a:r>
              <a:rPr lang="en-GB" sz="2400" i="1"/>
              <a:t>c</a:t>
            </a:r>
            <a:r>
              <a:rPr lang="en-GB" sz="2400" baseline="-25000"/>
              <a:t>k</a:t>
            </a:r>
            <a:r>
              <a:rPr lang="en-GB" sz="2400"/>
              <a:t>), where </a:t>
            </a:r>
            <a:r>
              <a:rPr lang="en-GB" sz="2400" i="1"/>
              <a:t>f</a:t>
            </a:r>
            <a:r>
              <a:rPr lang="en-GB" sz="2400"/>
              <a:t> is a function, and either:</a:t>
            </a:r>
          </a:p>
          <a:p>
            <a:pPr lvl="0" algn="just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GB" sz="2400"/>
              <a:t> b is a synthesized attribute of </a:t>
            </a:r>
            <a:r>
              <a:rPr lang="en-GB" sz="2400" i="1"/>
              <a:t>A</a:t>
            </a:r>
            <a:r>
              <a:rPr lang="en-GB" sz="2400"/>
              <a:t> and </a:t>
            </a:r>
            <a:r>
              <a:rPr lang="en-GB" sz="2400" i="1"/>
              <a:t>c</a:t>
            </a:r>
            <a:r>
              <a:rPr lang="en-GB" sz="2400" baseline="-25000"/>
              <a:t>1</a:t>
            </a:r>
            <a:r>
              <a:rPr lang="en-GB" sz="2400"/>
              <a:t>,</a:t>
            </a:r>
            <a:r>
              <a:rPr lang="en-GB" sz="2400" baseline="-25000"/>
              <a:t> </a:t>
            </a:r>
            <a:r>
              <a:rPr lang="en-GB" sz="2400" i="1"/>
              <a:t>c</a:t>
            </a:r>
            <a:r>
              <a:rPr lang="en-GB" sz="2400" baseline="-25000"/>
              <a:t>2</a:t>
            </a:r>
            <a:r>
              <a:rPr lang="en-GB" sz="2400"/>
              <a:t>,……..,</a:t>
            </a:r>
            <a:r>
              <a:rPr lang="en-GB" sz="2400" i="1"/>
              <a:t>c</a:t>
            </a:r>
            <a:r>
              <a:rPr lang="en-GB" sz="2400" i="1" baseline="-25000"/>
              <a:t>k</a:t>
            </a:r>
            <a:r>
              <a:rPr lang="en-GB" sz="2400"/>
              <a:t> are attributes belonging to the grammar symbols of the production, or,</a:t>
            </a:r>
          </a:p>
          <a:p>
            <a:pPr lvl="0" algn="just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GB" sz="2400"/>
              <a:t> b is an inherited attribute of one of the grammar symbols on the right side of the production, and </a:t>
            </a:r>
            <a:r>
              <a:rPr lang="en-GB" sz="2400" i="1"/>
              <a:t>c</a:t>
            </a:r>
            <a:r>
              <a:rPr lang="en-GB" sz="2400" baseline="-25000"/>
              <a:t>1</a:t>
            </a:r>
            <a:r>
              <a:rPr lang="en-GB" sz="2400"/>
              <a:t>,</a:t>
            </a:r>
            <a:r>
              <a:rPr lang="en-GB" sz="2400" baseline="-25000"/>
              <a:t> </a:t>
            </a:r>
            <a:r>
              <a:rPr lang="en-GB" sz="2400" i="1"/>
              <a:t>c</a:t>
            </a:r>
            <a:r>
              <a:rPr lang="en-GB" sz="2400" baseline="-25000"/>
              <a:t>2</a:t>
            </a:r>
            <a:r>
              <a:rPr lang="en-GB" sz="2400"/>
              <a:t>,……..,</a:t>
            </a:r>
            <a:r>
              <a:rPr lang="en-GB" sz="2400" i="1"/>
              <a:t>c</a:t>
            </a:r>
            <a:r>
              <a:rPr lang="en-GB" sz="2400" i="1" baseline="-25000"/>
              <a:t>k</a:t>
            </a:r>
            <a:r>
              <a:rPr lang="en-GB" sz="2400"/>
              <a:t> are attributes belonging to the grammar symbols of the production</a:t>
            </a:r>
            <a:r>
              <a:rPr lang="en-GB" sz="480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>
                <a:solidFill>
                  <a:srgbClr val="FF0000"/>
                </a:solidFill>
              </a:rPr>
              <a:t>REPRESENTING SYNTAX TREE</a:t>
            </a:r>
          </a:p>
        </p:txBody>
      </p:sp>
      <p:sp>
        <p:nvSpPr>
          <p:cNvPr id="3" name="Content Placeholder 6"/>
          <p:cNvSpPr txBox="1">
            <a:spLocks noGrp="1"/>
          </p:cNvSpPr>
          <p:nvPr>
            <p:ph idx="1"/>
          </p:nvPr>
        </p:nvSpPr>
        <p:spPr>
          <a:xfrm>
            <a:off x="503998" y="1769034"/>
            <a:ext cx="9071643" cy="5461756"/>
          </a:xfrm>
        </p:spPr>
        <p:txBody>
          <a:bodyPr/>
          <a:lstStyle/>
          <a:p>
            <a:pPr lvl="0"/>
            <a:r>
              <a:rPr lang="en-US"/>
              <a:t>    </a:t>
            </a:r>
            <a:r>
              <a:rPr lang="en-US" sz="1800" u="sng"/>
              <a:t>Leaf Node:                                                                                         </a:t>
            </a:r>
          </a:p>
          <a:p>
            <a:pPr lvl="0"/>
            <a:r>
              <a:rPr lang="en-US"/>
              <a:t>                               </a:t>
            </a:r>
            <a:r>
              <a:rPr lang="en-US" u="sng"/>
              <a:t>Operand:</a:t>
            </a:r>
            <a:r>
              <a:rPr lang="en-US"/>
              <a:t>  i) </a:t>
            </a:r>
            <a:r>
              <a:rPr lang="en-US" sz="2400"/>
              <a:t>Identifier ( entry is the                    				pointer to the entry in the symbol table)</a:t>
            </a:r>
            <a:endParaRPr lang="en-US" sz="2400" u="sng"/>
          </a:p>
          <a:p>
            <a:pPr lvl="0"/>
            <a:r>
              <a:rPr lang="en-US" sz="2400"/>
              <a:t>					    ii)  Literal (entry = value returned         						from lexical analyzer)</a:t>
            </a:r>
          </a:p>
          <a:p>
            <a:pPr lvl="0"/>
            <a:endParaRPr lang="en-US" sz="2000"/>
          </a:p>
          <a:p>
            <a:pPr lvl="0"/>
            <a:r>
              <a:rPr lang="en-US" sz="2000"/>
              <a:t>      </a:t>
            </a:r>
            <a:r>
              <a:rPr lang="en-US" sz="2000" u="sng"/>
              <a:t>Internal Node:   </a:t>
            </a:r>
            <a:endParaRPr lang="en-US" sz="2000"/>
          </a:p>
          <a:p>
            <a:pPr lvl="0"/>
            <a:r>
              <a:rPr lang="en-US" sz="2000"/>
              <a:t>      </a:t>
            </a:r>
          </a:p>
        </p:txBody>
      </p:sp>
      <p:sp>
        <p:nvSpPr>
          <p:cNvPr id="4" name="Rectangle 7"/>
          <p:cNvSpPr/>
          <p:nvPr/>
        </p:nvSpPr>
        <p:spPr>
          <a:xfrm>
            <a:off x="1547448" y="2293031"/>
            <a:ext cx="1463040" cy="914400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Op         entry</a:t>
            </a:r>
          </a:p>
        </p:txBody>
      </p:sp>
      <p:cxnSp>
        <p:nvCxnSpPr>
          <p:cNvPr id="5" name="Straight Connector 9"/>
          <p:cNvCxnSpPr/>
          <p:nvPr/>
        </p:nvCxnSpPr>
        <p:spPr>
          <a:xfrm>
            <a:off x="2363376" y="2293031"/>
            <a:ext cx="0" cy="914400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6" name="Straight Arrow Connector 11"/>
          <p:cNvCxnSpPr/>
          <p:nvPr/>
        </p:nvCxnSpPr>
        <p:spPr>
          <a:xfrm>
            <a:off x="1899135" y="3108960"/>
            <a:ext cx="0" cy="492367"/>
          </a:xfrm>
          <a:prstGeom prst="straightConnector1">
            <a:avLst/>
          </a:prstGeom>
          <a:noFill/>
          <a:ln w="6345" cap="flat">
            <a:solidFill>
              <a:srgbClr val="ED7D31"/>
            </a:solidFill>
            <a:prstDash val="solid"/>
            <a:miter/>
            <a:tailEnd type="arrow"/>
          </a:ln>
        </p:spPr>
      </p:cxnSp>
      <p:sp>
        <p:nvSpPr>
          <p:cNvPr id="7" name="Oval 12"/>
          <p:cNvSpPr/>
          <p:nvPr/>
        </p:nvSpPr>
        <p:spPr>
          <a:xfrm>
            <a:off x="1294223" y="3587264"/>
            <a:ext cx="1223887" cy="81592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Pointer to operator mode</a:t>
            </a:r>
          </a:p>
        </p:txBody>
      </p:sp>
      <p:sp>
        <p:nvSpPr>
          <p:cNvPr id="8" name="Rectangle 13"/>
          <p:cNvSpPr/>
          <p:nvPr/>
        </p:nvSpPr>
        <p:spPr>
          <a:xfrm>
            <a:off x="1674056" y="5461756"/>
            <a:ext cx="3742008" cy="759656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2518120" y="5461756"/>
            <a:ext cx="0" cy="759657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0" name="Straight Connector 17"/>
          <p:cNvCxnSpPr/>
          <p:nvPr/>
        </p:nvCxnSpPr>
        <p:spPr>
          <a:xfrm flipH="1">
            <a:off x="3446583" y="5461756"/>
            <a:ext cx="10553" cy="759657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1" name="Straight Connector 19"/>
          <p:cNvCxnSpPr/>
          <p:nvPr/>
        </p:nvCxnSpPr>
        <p:spPr>
          <a:xfrm>
            <a:off x="4385599" y="5461756"/>
            <a:ext cx="17593" cy="759657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prstDash val="solid"/>
            <a:miter/>
          </a:ln>
        </p:spPr>
      </p:cxnSp>
      <p:cxnSp>
        <p:nvCxnSpPr>
          <p:cNvPr id="12" name="Straight Arrow Connector 27"/>
          <p:cNvCxnSpPr/>
          <p:nvPr/>
        </p:nvCxnSpPr>
        <p:spPr>
          <a:xfrm>
            <a:off x="2082015" y="5992840"/>
            <a:ext cx="28136" cy="548640"/>
          </a:xfrm>
          <a:prstGeom prst="straightConnector1">
            <a:avLst/>
          </a:prstGeom>
          <a:noFill/>
          <a:ln w="6345" cap="flat">
            <a:solidFill>
              <a:srgbClr val="ED7D31"/>
            </a:solidFill>
            <a:prstDash val="solid"/>
            <a:miter/>
            <a:tailEnd type="arrow"/>
          </a:ln>
        </p:spPr>
      </p:cxnSp>
      <p:sp>
        <p:nvSpPr>
          <p:cNvPr id="13" name="Oval 28"/>
          <p:cNvSpPr/>
          <p:nvPr/>
        </p:nvSpPr>
        <p:spPr>
          <a:xfrm>
            <a:off x="703383" y="6541480"/>
            <a:ext cx="2753752" cy="73850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Pointer to the parent</a:t>
            </a:r>
          </a:p>
        </p:txBody>
      </p:sp>
      <p:cxnSp>
        <p:nvCxnSpPr>
          <p:cNvPr id="14" name="Straight Arrow Connector 30"/>
          <p:cNvCxnSpPr/>
          <p:nvPr/>
        </p:nvCxnSpPr>
        <p:spPr>
          <a:xfrm>
            <a:off x="3207431" y="5992840"/>
            <a:ext cx="590849" cy="844055"/>
          </a:xfrm>
          <a:prstGeom prst="straightConnector1">
            <a:avLst/>
          </a:prstGeom>
          <a:noFill/>
          <a:ln w="6345" cap="flat">
            <a:solidFill>
              <a:srgbClr val="ED7D31"/>
            </a:solidFill>
            <a:prstDash val="solid"/>
            <a:miter/>
            <a:tailEnd type="arrow"/>
          </a:ln>
        </p:spPr>
      </p:cxnSp>
      <p:cxnSp>
        <p:nvCxnSpPr>
          <p:cNvPr id="15" name="Straight Arrow Connector 32"/>
          <p:cNvCxnSpPr>
            <a:endCxn id="17" idx="0"/>
          </p:cNvCxnSpPr>
          <p:nvPr/>
        </p:nvCxnSpPr>
        <p:spPr>
          <a:xfrm>
            <a:off x="3896752" y="5943654"/>
            <a:ext cx="576232" cy="803383"/>
          </a:xfrm>
          <a:prstGeom prst="straightConnector1">
            <a:avLst/>
          </a:prstGeom>
          <a:noFill/>
          <a:ln w="6345" cap="flat">
            <a:solidFill>
              <a:srgbClr val="ED7D31"/>
            </a:solidFill>
            <a:prstDash val="solid"/>
            <a:miter/>
            <a:tailEnd type="arrow"/>
          </a:ln>
        </p:spPr>
      </p:cxnSp>
      <p:cxnSp>
        <p:nvCxnSpPr>
          <p:cNvPr id="16" name="Straight Arrow Connector 34"/>
          <p:cNvCxnSpPr/>
          <p:nvPr/>
        </p:nvCxnSpPr>
        <p:spPr>
          <a:xfrm flipH="1">
            <a:off x="4614199" y="5738088"/>
            <a:ext cx="365769" cy="1008949"/>
          </a:xfrm>
          <a:prstGeom prst="straightConnector1">
            <a:avLst/>
          </a:prstGeom>
          <a:noFill/>
          <a:ln w="6345" cap="flat">
            <a:solidFill>
              <a:srgbClr val="ED7D31"/>
            </a:solidFill>
            <a:prstDash val="solid"/>
            <a:miter/>
            <a:tailEnd type="arrow"/>
          </a:ln>
        </p:spPr>
      </p:cxnSp>
      <p:sp>
        <p:nvSpPr>
          <p:cNvPr id="17" name="Oval 36"/>
          <p:cNvSpPr/>
          <p:nvPr/>
        </p:nvSpPr>
        <p:spPr>
          <a:xfrm>
            <a:off x="3656521" y="6747037"/>
            <a:ext cx="1632926" cy="81263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Pointer to children nodes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</a:rPr>
              <a:t>REPRESENTING SYNTAX TREE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blipFill>
            <a:blip r:embed="rId2"/>
            <a:tile sx="100000" sy="100000" algn="tl"/>
          </a:blipFill>
        </p:spPr>
        <p:txBody>
          <a:bodyPr/>
          <a:lstStyle/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LEAF(op, val)        Creates a leaf node for the syntax tree.</a:t>
            </a:r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NODE(op, c</a:t>
            </a:r>
            <a:r>
              <a:rPr lang="en-US" baseline="-25000"/>
              <a:t>1</a:t>
            </a:r>
            <a:r>
              <a:rPr lang="en-US"/>
              <a:t>, c</a:t>
            </a:r>
            <a:r>
              <a:rPr lang="en-US" baseline="-25000"/>
              <a:t>2,</a:t>
            </a:r>
            <a:r>
              <a:rPr lang="en-US"/>
              <a:t> c</a:t>
            </a:r>
            <a:r>
              <a:rPr lang="en-US" baseline="-25000"/>
              <a:t>3</a:t>
            </a:r>
            <a:r>
              <a:rPr lang="en-US"/>
              <a:t>….., c</a:t>
            </a:r>
            <a:r>
              <a:rPr lang="en-US" baseline="-25000"/>
              <a:t>k</a:t>
            </a:r>
            <a:r>
              <a:rPr lang="en-US"/>
              <a:t>)         Creates an internal node having parent operator op and children c</a:t>
            </a:r>
            <a:r>
              <a:rPr lang="en-US" baseline="-25000"/>
              <a:t>1</a:t>
            </a:r>
            <a:r>
              <a:rPr lang="en-US"/>
              <a:t>, c</a:t>
            </a:r>
            <a:r>
              <a:rPr lang="en-US" baseline="-25000"/>
              <a:t>2,</a:t>
            </a:r>
            <a:r>
              <a:rPr lang="en-US"/>
              <a:t> c</a:t>
            </a:r>
            <a:r>
              <a:rPr lang="en-US" baseline="-25000"/>
              <a:t>3</a:t>
            </a:r>
            <a:r>
              <a:rPr lang="en-US"/>
              <a:t>….., c</a:t>
            </a:r>
            <a:r>
              <a:rPr lang="en-US" baseline="-25000"/>
              <a:t>k.</a:t>
            </a:r>
            <a:endParaRPr lang="en-US"/>
          </a:p>
          <a:p>
            <a:pPr lvl="0"/>
            <a:endParaRPr lang="en-US" baseline="-25000"/>
          </a:p>
        </p:txBody>
      </p:sp>
      <p:sp>
        <p:nvSpPr>
          <p:cNvPr id="4" name="Right Arrow 3"/>
          <p:cNvSpPr/>
          <p:nvPr/>
        </p:nvSpPr>
        <p:spPr>
          <a:xfrm>
            <a:off x="3474720" y="2011680"/>
            <a:ext cx="492367" cy="154743"/>
          </a:xfrm>
          <a:custGeom>
            <a:avLst>
              <a:gd name="f0" fmla="val 1820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68458" y="3134755"/>
            <a:ext cx="492367" cy="154743"/>
          </a:xfrm>
          <a:custGeom>
            <a:avLst>
              <a:gd name="f0" fmla="val 18206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SEMANTIC RULES:</a:t>
            </a:r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E          E</a:t>
            </a:r>
            <a:r>
              <a:rPr lang="en-US" baseline="-25000"/>
              <a:t>1</a:t>
            </a:r>
            <a:r>
              <a:rPr lang="en-US"/>
              <a:t> + T   </a:t>
            </a:r>
            <a:r>
              <a:rPr lang="en-US" sz="2000"/>
              <a:t>[E.node_addr = new Node(+, E</a:t>
            </a:r>
            <a:r>
              <a:rPr lang="en-US" sz="2000" baseline="-25000"/>
              <a:t>1</a:t>
            </a:r>
            <a:r>
              <a:rPr lang="en-US" sz="2000"/>
              <a:t>.node_addr,T.node_addr)]</a:t>
            </a:r>
            <a:endParaRPr lang="en-US" baseline="-25000"/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E           E – T   </a:t>
            </a:r>
            <a:r>
              <a:rPr lang="en-US" sz="2000"/>
              <a:t> [E.node_addr = new Node(-, E.node_addr,T.node_addr)]</a:t>
            </a:r>
            <a:endParaRPr lang="en-US"/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E           T          </a:t>
            </a:r>
            <a:r>
              <a:rPr lang="en-US" sz="2000"/>
              <a:t>[E.node_addr = new T.node_addr]</a:t>
            </a:r>
            <a:endParaRPr lang="en-US"/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T          </a:t>
            </a:r>
            <a:r>
              <a:rPr lang="en-US" i="1"/>
              <a:t>id           </a:t>
            </a:r>
            <a:r>
              <a:rPr lang="en-US" sz="2000"/>
              <a:t>[T.node_addr = new Leaf(id, entry in symbol table)]</a:t>
            </a:r>
            <a:endParaRPr lang="en-US" i="1"/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T          num       </a:t>
            </a:r>
            <a:r>
              <a:rPr lang="en-US" sz="2000"/>
              <a:t>[T.node_addr = new Leaf(num, val)]</a:t>
            </a:r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392704" y="2672864"/>
            <a:ext cx="689320" cy="84408"/>
          </a:xfrm>
          <a:custGeom>
            <a:avLst>
              <a:gd name="f0" fmla="val 202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92704" y="3296777"/>
            <a:ext cx="689320" cy="45720"/>
          </a:xfrm>
          <a:custGeom>
            <a:avLst>
              <a:gd name="f0" fmla="val 2088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392704" y="3951744"/>
            <a:ext cx="689320" cy="84408"/>
          </a:xfrm>
          <a:custGeom>
            <a:avLst>
              <a:gd name="f0" fmla="val 202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392704" y="4589126"/>
            <a:ext cx="689320" cy="84408"/>
          </a:xfrm>
          <a:custGeom>
            <a:avLst>
              <a:gd name="f0" fmla="val 202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392704" y="5306656"/>
            <a:ext cx="689320" cy="84408"/>
          </a:xfrm>
          <a:custGeom>
            <a:avLst>
              <a:gd name="f0" fmla="val 202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</a:rPr>
              <a:t>EXAMPLE( contd.)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 </a:t>
            </a:r>
            <a:r>
              <a:rPr lang="en-US" sz="2400" u="sng"/>
              <a:t>Attributes:</a:t>
            </a:r>
            <a:r>
              <a:rPr lang="en-US" sz="2400"/>
              <a:t> node_addr (synthesized)           stores the address of the node corresponding to the non-terminal)</a:t>
            </a:r>
          </a:p>
          <a:p>
            <a:pPr lvl="0"/>
            <a:r>
              <a:rPr lang="en-US" sz="2400"/>
              <a:t>                                                                                        </a:t>
            </a:r>
            <a:r>
              <a:rPr lang="en-US" sz="2000"/>
              <a:t>Prepare the 								    semantic rules in such 							    a way such that on the 							    post-order traversal of  							    the parse tree, the 							    syntax tree gets 							    generated.</a:t>
            </a:r>
          </a:p>
          <a:p>
            <a:pPr lvl="0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039816" y="2053879"/>
            <a:ext cx="689320" cy="84408"/>
          </a:xfrm>
          <a:custGeom>
            <a:avLst>
              <a:gd name="f0" fmla="val 202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998" y="2672864"/>
            <a:ext cx="6656457" cy="392488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>
                <a:solidFill>
                  <a:srgbClr val="FF0000"/>
                </a:solidFill>
              </a:rPr>
              <a:t>SYNTAX DIRECTED TRANSLATION( SDT)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Takes an abstract syntax tree and produces an Interpreter code (Translation output).</a:t>
            </a:r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Embed a part of the code within the production.</a:t>
            </a:r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Example: A -&gt; XY{a}Z</a:t>
            </a:r>
          </a:p>
          <a:p>
            <a:pPr marL="457200" lvl="0" indent="-457200">
              <a:buSzPct val="100000"/>
              <a:buFont typeface="Arial" pitchFamily="34"/>
              <a:buChar char="•"/>
            </a:pPr>
            <a:r>
              <a:rPr lang="en-US"/>
              <a:t>The net effect of semantic actions is to print out a translation of the input to a desired output form.</a:t>
            </a:r>
          </a:p>
          <a:p>
            <a:pPr marL="457200" lvl="0" indent="-457200">
              <a:buSzPct val="100000"/>
              <a:buFont typeface="Arial" pitchFamily="34"/>
              <a:buChar char="•"/>
            </a:pPr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/>
              <a:t>EXAMPLE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40" y="1768477"/>
          <a:ext cx="4459291" cy="489961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29645"/>
                <a:gridCol w="2229645"/>
              </a:tblGrid>
              <a:tr h="699945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Production</a:t>
                      </a:r>
                    </a:p>
                  </a:txBody>
                  <a:tcPr marL="44942" marR="449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Actions</a:t>
                      </a:r>
                    </a:p>
                  </a:txBody>
                  <a:tcPr marL="44942" marR="44942"/>
                </a:tc>
              </a:tr>
              <a:tr h="699945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L</a:t>
                      </a:r>
                      <a:r>
                        <a:rPr lang="en-US" baseline="0"/>
                        <a:t> -&gt; E</a:t>
                      </a:r>
                      <a:endParaRPr lang="en-US"/>
                    </a:p>
                  </a:txBody>
                  <a:tcPr marL="44942" marR="449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{print(E&gt;val);}</a:t>
                      </a:r>
                    </a:p>
                  </a:txBody>
                  <a:tcPr marL="44942" marR="44942"/>
                </a:tc>
              </a:tr>
              <a:tr h="699945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E -&gt; E1 + T</a:t>
                      </a:r>
                    </a:p>
                  </a:txBody>
                  <a:tcPr marL="44942" marR="449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{E.val = E1.val</a:t>
                      </a:r>
                      <a:r>
                        <a:rPr lang="en-US" baseline="0"/>
                        <a:t> + T.val</a:t>
                      </a:r>
                      <a:r>
                        <a:rPr lang="en-US"/>
                        <a:t>}r1</a:t>
                      </a:r>
                    </a:p>
                  </a:txBody>
                  <a:tcPr marL="44942" marR="44942"/>
                </a:tc>
              </a:tr>
              <a:tr h="699945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E -&gt;</a:t>
                      </a:r>
                      <a:r>
                        <a:rPr lang="en-US" baseline="0"/>
                        <a:t> T</a:t>
                      </a:r>
                      <a:endParaRPr lang="en-US"/>
                    </a:p>
                  </a:txBody>
                  <a:tcPr marL="44942" marR="449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{E.val = T.val}r3</a:t>
                      </a:r>
                    </a:p>
                  </a:txBody>
                  <a:tcPr marL="44942" marR="44942"/>
                </a:tc>
              </a:tr>
              <a:tr h="699945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T -&gt; T * F</a:t>
                      </a:r>
                    </a:p>
                  </a:txBody>
                  <a:tcPr marL="44942" marR="449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{T.val = T.val * F.val}r2</a:t>
                      </a:r>
                    </a:p>
                  </a:txBody>
                  <a:tcPr marL="44942" marR="44942"/>
                </a:tc>
              </a:tr>
              <a:tr h="699945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T</a:t>
                      </a:r>
                      <a:r>
                        <a:rPr lang="en-US" baseline="0"/>
                        <a:t> -&gt; F</a:t>
                      </a:r>
                      <a:endParaRPr lang="en-US"/>
                    </a:p>
                  </a:txBody>
                  <a:tcPr marL="44942" marR="449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{T.val = F.val}</a:t>
                      </a:r>
                    </a:p>
                  </a:txBody>
                  <a:tcPr marL="44942" marR="44942"/>
                </a:tc>
              </a:tr>
              <a:tr h="699945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F -&gt; id</a:t>
                      </a:r>
                    </a:p>
                  </a:txBody>
                  <a:tcPr marL="44942" marR="44942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{F.val = id}                                                                                                    </a:t>
                      </a:r>
                    </a:p>
                  </a:txBody>
                  <a:tcPr marL="44942" marR="44942"/>
                </a:tc>
              </a:tr>
            </a:tbl>
          </a:graphicData>
        </a:graphic>
      </p:graphicFrame>
      <p:pic>
        <p:nvPicPr>
          <p:cNvPr id="4" name="Content Placeholder 6"/>
          <p:cNvPicPr>
            <a:picLocks noGrp="1" noChangeAspect="1"/>
          </p:cNvPicPr>
          <p:nvPr>
            <p:ph idx="2"/>
          </p:nvPr>
        </p:nvPicPr>
        <p:blipFill>
          <a:blip r:embed="rId3"/>
          <a:stretch>
            <a:fillRect/>
          </a:stretch>
        </p:blipFill>
        <p:spPr>
          <a:xfrm>
            <a:off x="4994032" y="1770058"/>
            <a:ext cx="4581610" cy="489802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132</TotalTime>
  <Words>322</Words>
  <Application>Microsoft Office PowerPoint</Application>
  <PresentationFormat>Widescreen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DejaVu Sans</vt:lpstr>
      <vt:lpstr>Liberation Sans</vt:lpstr>
      <vt:lpstr>Liberation Serif</vt:lpstr>
      <vt:lpstr>Lohit Hindi</vt:lpstr>
      <vt:lpstr>StarSymbol</vt:lpstr>
      <vt:lpstr>Default</vt:lpstr>
      <vt:lpstr>Scribe Sumbission</vt:lpstr>
      <vt:lpstr>SYNTAX DIRECTED DEFINITIONS</vt:lpstr>
      <vt:lpstr>REPRESENTING SYNTAX TREE</vt:lpstr>
      <vt:lpstr>REPRESENTING SYNTAX TREE</vt:lpstr>
      <vt:lpstr>EXAMPLE</vt:lpstr>
      <vt:lpstr>EXAMPLE( contd.)</vt:lpstr>
      <vt:lpstr>SYNTAX DIRECTED TRANSLATION( SDT)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Scribe Sumbission</dc:title>
  <dc:creator>sudeep</dc:creator>
  <cp:lastModifiedBy>sudeepdino008</cp:lastModifiedBy>
  <cp:revision>9</cp:revision>
  <dcterms:created xsi:type="dcterms:W3CDTF">2013-10-31T21:20:28Z</dcterms:created>
  <dcterms:modified xsi:type="dcterms:W3CDTF">2013-11-02T04:16:35Z</dcterms:modified>
</cp:coreProperties>
</file>