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2"/>
  </p:sldMasterIdLst>
  <p:notesMasterIdLst>
    <p:notesMasterId r:id="rId19"/>
  </p:notesMasterIdLst>
  <p:sldIdLst>
    <p:sldId id="256" r:id="rId3"/>
    <p:sldId id="262" r:id="rId4"/>
    <p:sldId id="275" r:id="rId5"/>
    <p:sldId id="259" r:id="rId6"/>
    <p:sldId id="258" r:id="rId7"/>
    <p:sldId id="261" r:id="rId8"/>
    <p:sldId id="266" r:id="rId9"/>
    <p:sldId id="267" r:id="rId10"/>
    <p:sldId id="268" r:id="rId11"/>
    <p:sldId id="269" r:id="rId12"/>
    <p:sldId id="271" r:id="rId13"/>
    <p:sldId id="272" r:id="rId14"/>
    <p:sldId id="270" r:id="rId15"/>
    <p:sldId id="273" r:id="rId16"/>
    <p:sldId id="274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836" autoAdjust="0"/>
  </p:normalViewPr>
  <p:slideViewPr>
    <p:cSldViewPr snapToGrid="0">
      <p:cViewPr varScale="1">
        <p:scale>
          <a:sx n="91" d="100"/>
          <a:sy n="91" d="100"/>
        </p:scale>
        <p:origin x="-9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541191D7-EAA8-4D00-8B90-2FC6F2F344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74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0F11A-810D-459E-AB6B-3D5469F043E0}" type="slidenum">
              <a:rPr lang="en-US"/>
              <a:pPr/>
              <a:t>1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061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4E6FDD-33F0-4D7A-8BA8-457B277DCF4B}" type="slidenum">
              <a:rPr lang="en-US"/>
              <a:pPr/>
              <a:t>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461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19074D-E8FC-444D-B78B-59016E275218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7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9A5F8-BD6F-459E-AC87-87D850E74C35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630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0B29D4-ACEC-42B5-B48B-E0618C0C7367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793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80B0D17D-2647-4266-9487-0CA541A3FA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8B10A-B675-4087-9034-9B2183FA19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42850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D3488-233A-4527-AB2B-86B08BC2E4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2854234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9DD91-C94B-4410-B8E2-C31341F4D5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7100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449" y="4406900"/>
            <a:ext cx="679926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5449" y="2906713"/>
            <a:ext cx="679926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CDFB7-BA1E-400C-A6DB-42D5818B1D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000928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1D494-68BC-407F-AF65-AB0F97113B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94676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7324" y="274638"/>
            <a:ext cx="722947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7324" y="1535113"/>
            <a:ext cx="34575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7324" y="2174875"/>
            <a:ext cx="34671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4925" y="1535113"/>
            <a:ext cx="35718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4925" y="2174875"/>
            <a:ext cx="35718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E3192-E4CE-48D6-A6F2-6D2A272381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55933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38FEF-6213-4598-919E-2C5D33C16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797571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107C3-E985-4DC2-8886-570CDD1DCD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3871720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273050"/>
            <a:ext cx="403859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6375" y="144462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7DE84-1273-4261-A7F9-101789AABE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129793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41826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640873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41826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4E99E-F311-4DF1-948C-EE093CE6CF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621146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fld id="{DD1F01D4-9524-4813-B564-656FF752D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US" dirty="0" smtClean="0"/>
              <a:t>Compiler Theory – 08/10(</a:t>
            </a:r>
            <a:r>
              <a:rPr lang="en-US" dirty="0" err="1" smtClean="0"/>
              <a:t>ppt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1096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="1" dirty="0" smtClean="0"/>
              <a:t>By Anindhya Sankhla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11CS30004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Group : G </a:t>
            </a:r>
            <a:r>
              <a:rPr lang="en-US" b="1" dirty="0"/>
              <a:t>29</a:t>
            </a:r>
            <a:endParaRPr lang="en-US" b="1" i="1" dirty="0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5607"/>
            <a:ext cx="7010400" cy="838200"/>
          </a:xfrm>
        </p:spPr>
        <p:txBody>
          <a:bodyPr/>
          <a:lstStyle/>
          <a:p>
            <a:r>
              <a:rPr lang="en-US" dirty="0"/>
              <a:t>LR(1) table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873807"/>
            <a:ext cx="7010400" cy="634181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Algorithm: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construct </a:t>
            </a:r>
            <a:r>
              <a:rPr lang="en-US" sz="2200" dirty="0"/>
              <a:t>the collection of sets of LR(1) </a:t>
            </a:r>
            <a:r>
              <a:rPr lang="en-US" sz="2200" dirty="0" smtClean="0"/>
              <a:t>items for G’.</a:t>
            </a:r>
            <a:endParaRPr lang="en-US" sz="22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State </a:t>
            </a:r>
            <a:r>
              <a:rPr lang="en-US" sz="2200" dirty="0" err="1"/>
              <a:t>i</a:t>
            </a:r>
            <a:r>
              <a:rPr lang="en-US" sz="2200" dirty="0"/>
              <a:t> of the parser is constructed from </a:t>
            </a:r>
            <a:r>
              <a:rPr lang="en-US" sz="2200" dirty="0" smtClean="0"/>
              <a:t>I</a:t>
            </a:r>
            <a:r>
              <a:rPr lang="en-US" sz="2200" baseline="-25000" dirty="0" smtClean="0"/>
              <a:t>i </a:t>
            </a:r>
            <a:r>
              <a:rPr lang="en-US" sz="2200" dirty="0" smtClean="0"/>
              <a:t>.</a:t>
            </a:r>
            <a:endParaRPr lang="en-US" sz="2200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200" dirty="0" smtClean="0"/>
              <a:t>(a) </a:t>
            </a:r>
            <a:r>
              <a:rPr lang="en-US" sz="2200" dirty="0"/>
              <a:t>if </a:t>
            </a:r>
            <a:r>
              <a:rPr lang="en-US" sz="2200" dirty="0" smtClean="0"/>
              <a:t>[</a:t>
            </a:r>
            <a:r>
              <a:rPr lang="en-US" sz="2200" dirty="0"/>
              <a:t>A </a:t>
            </a:r>
            <a:r>
              <a:rPr lang="en-US" sz="2200" b="1" dirty="0"/>
              <a:t>::</a:t>
            </a:r>
            <a:r>
              <a:rPr lang="en-US" sz="2200" dirty="0"/>
              <a:t>= </a:t>
            </a:r>
            <a:r>
              <a:rPr lang="el-GR" sz="2200" dirty="0" smtClean="0"/>
              <a:t>α</a:t>
            </a:r>
            <a:r>
              <a:rPr lang="en-US" sz="2200" dirty="0" smtClean="0"/>
              <a:t>  a</a:t>
            </a:r>
            <a:r>
              <a:rPr lang="el-GR" sz="2200" dirty="0" smtClean="0"/>
              <a:t>β</a:t>
            </a:r>
            <a:r>
              <a:rPr lang="en-US" sz="2200" dirty="0"/>
              <a:t>, </a:t>
            </a:r>
            <a:r>
              <a:rPr lang="en-US" sz="2200" dirty="0" smtClean="0"/>
              <a:t>b] </a:t>
            </a:r>
            <a:r>
              <a:rPr lang="el-GR" sz="2200" dirty="0" smtClean="0"/>
              <a:t>ϵ</a:t>
            </a:r>
            <a:r>
              <a:rPr lang="en-US" sz="2200" dirty="0" smtClean="0"/>
              <a:t> I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 and </a:t>
            </a:r>
            <a:r>
              <a:rPr lang="en-US" sz="2200" dirty="0" err="1" smtClean="0"/>
              <a:t>goto</a:t>
            </a:r>
            <a:r>
              <a:rPr lang="en-US" sz="2200" dirty="0" smtClean="0"/>
              <a:t>(</a:t>
            </a:r>
            <a:r>
              <a:rPr lang="en-US" sz="2200" dirty="0" err="1" smtClean="0"/>
              <a:t>I</a:t>
            </a:r>
            <a:r>
              <a:rPr lang="en-US" sz="2200" baseline="-25000" dirty="0" err="1" smtClean="0"/>
              <a:t>i</a:t>
            </a:r>
            <a:r>
              <a:rPr lang="en-US" sz="2200" dirty="0" err="1"/>
              <a:t>,</a:t>
            </a:r>
            <a:r>
              <a:rPr lang="en-US" sz="2200" dirty="0" err="1" smtClean="0"/>
              <a:t>a</a:t>
            </a:r>
            <a:r>
              <a:rPr lang="en-US" sz="2200" dirty="0"/>
              <a:t>) = </a:t>
            </a:r>
            <a:r>
              <a:rPr lang="en-US" sz="2200" dirty="0" err="1" smtClean="0"/>
              <a:t>I</a:t>
            </a:r>
            <a:r>
              <a:rPr lang="en-US" sz="2200" baseline="-25000" dirty="0" err="1" smtClean="0"/>
              <a:t>j</a:t>
            </a:r>
            <a:r>
              <a:rPr lang="en-US" sz="2200" dirty="0" smtClean="0"/>
              <a:t>, then    	set action[</a:t>
            </a:r>
            <a:r>
              <a:rPr lang="en-US" sz="2200" dirty="0" err="1" smtClean="0"/>
              <a:t>i</a:t>
            </a:r>
            <a:r>
              <a:rPr lang="en-US" sz="2200" dirty="0"/>
              <a:t>, a] to </a:t>
            </a:r>
            <a:r>
              <a:rPr lang="en-US" sz="2200" dirty="0" smtClean="0"/>
              <a:t>“shift j”. </a:t>
            </a:r>
            <a:r>
              <a:rPr lang="en-US" sz="2200" dirty="0"/>
              <a:t>(a </a:t>
            </a:r>
            <a:r>
              <a:rPr lang="en-US" sz="2200" dirty="0" smtClean="0"/>
              <a:t>must be </a:t>
            </a:r>
            <a:r>
              <a:rPr lang="en-US" sz="2200" dirty="0"/>
              <a:t>a </a:t>
            </a:r>
            <a:r>
              <a:rPr lang="en-US" sz="2200" dirty="0" smtClean="0"/>
              <a:t>	terminal</a:t>
            </a:r>
            <a:r>
              <a:rPr lang="en-US" sz="22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(</a:t>
            </a:r>
            <a:r>
              <a:rPr lang="en-US" sz="2200" dirty="0"/>
              <a:t>b) if [A </a:t>
            </a:r>
            <a:r>
              <a:rPr lang="en-US" sz="2200" b="1" dirty="0"/>
              <a:t>::</a:t>
            </a:r>
            <a:r>
              <a:rPr lang="en-US" sz="2200" dirty="0"/>
              <a:t>= </a:t>
            </a:r>
            <a:r>
              <a:rPr lang="el-GR" sz="2200" dirty="0"/>
              <a:t>α</a:t>
            </a:r>
            <a:r>
              <a:rPr lang="en-US" sz="2200" dirty="0"/>
              <a:t>  </a:t>
            </a:r>
            <a:r>
              <a:rPr lang="en-US" sz="2200" dirty="0" smtClean="0"/>
              <a:t>, a] </a:t>
            </a:r>
            <a:r>
              <a:rPr lang="el-GR" sz="2200" dirty="0"/>
              <a:t>ϵ</a:t>
            </a:r>
            <a:r>
              <a:rPr lang="en-US" sz="2200" dirty="0"/>
              <a:t> I</a:t>
            </a:r>
            <a:r>
              <a:rPr lang="en-US" sz="2200" baseline="-25000" dirty="0"/>
              <a:t>i</a:t>
            </a:r>
            <a:r>
              <a:rPr lang="en-US" sz="2200" dirty="0" smtClean="0"/>
              <a:t>, </a:t>
            </a:r>
            <a:r>
              <a:rPr lang="en-US" sz="2200" dirty="0"/>
              <a:t>then set action[</a:t>
            </a:r>
            <a:r>
              <a:rPr lang="en-US" sz="2200" dirty="0" err="1"/>
              <a:t>i</a:t>
            </a:r>
            <a:r>
              <a:rPr lang="en-US" sz="2200" dirty="0"/>
              <a:t>, a] </a:t>
            </a:r>
            <a:r>
              <a:rPr lang="en-US" sz="2200" dirty="0" smtClean="0"/>
              <a:t>to 	“reduce </a:t>
            </a:r>
            <a:r>
              <a:rPr lang="en-US" sz="2200" dirty="0"/>
              <a:t>A </a:t>
            </a:r>
            <a:r>
              <a:rPr lang="en-US" sz="2200" b="1" dirty="0"/>
              <a:t>::</a:t>
            </a:r>
            <a:r>
              <a:rPr lang="en-US" sz="2200" dirty="0"/>
              <a:t>= </a:t>
            </a:r>
            <a:r>
              <a:rPr lang="el-GR" sz="2200" dirty="0" smtClean="0"/>
              <a:t>α</a:t>
            </a:r>
            <a:r>
              <a:rPr lang="en-US" sz="2200" dirty="0" smtClean="0"/>
              <a:t>”.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      (c) if [S’ </a:t>
            </a:r>
            <a:r>
              <a:rPr lang="en-US" sz="2200" b="1" dirty="0"/>
              <a:t>::</a:t>
            </a:r>
            <a:r>
              <a:rPr lang="en-US" sz="2200" dirty="0"/>
              <a:t>= </a:t>
            </a:r>
            <a:r>
              <a:rPr lang="en-US" sz="2200" dirty="0" smtClean="0"/>
              <a:t>S  </a:t>
            </a:r>
            <a:r>
              <a:rPr lang="en-US" sz="2200" dirty="0"/>
              <a:t>, </a:t>
            </a:r>
            <a:r>
              <a:rPr lang="en-US" sz="2200" dirty="0" err="1" smtClean="0"/>
              <a:t>eof</a:t>
            </a:r>
            <a:r>
              <a:rPr lang="en-US" sz="2200" dirty="0" smtClean="0"/>
              <a:t>] </a:t>
            </a:r>
            <a:r>
              <a:rPr lang="el-GR" sz="2200" dirty="0"/>
              <a:t>ϵ</a:t>
            </a:r>
            <a:r>
              <a:rPr lang="en-US" sz="2200" dirty="0"/>
              <a:t> I</a:t>
            </a:r>
            <a:r>
              <a:rPr lang="en-US" sz="2200" baseline="-25000" dirty="0"/>
              <a:t>i 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, </a:t>
            </a:r>
            <a:r>
              <a:rPr lang="en-US" sz="2200" dirty="0"/>
              <a:t>then set </a:t>
            </a:r>
            <a:r>
              <a:rPr lang="en-US" sz="2200" dirty="0" smtClean="0"/>
              <a:t>action[</a:t>
            </a:r>
            <a:r>
              <a:rPr lang="en-US" sz="2200" dirty="0" err="1" smtClean="0"/>
              <a:t>i,eof</a:t>
            </a:r>
            <a:r>
              <a:rPr lang="en-US" sz="2200" dirty="0" smtClean="0"/>
              <a:t>] 	to “accept”.</a:t>
            </a: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3. If </a:t>
            </a:r>
            <a:r>
              <a:rPr lang="en-US" sz="2200" dirty="0" err="1" smtClean="0"/>
              <a:t>goto</a:t>
            </a:r>
            <a:r>
              <a:rPr lang="en-US" sz="2200" dirty="0" smtClean="0"/>
              <a:t>(I</a:t>
            </a:r>
            <a:r>
              <a:rPr lang="en-US" sz="2200" baseline="-25000" dirty="0" smtClean="0"/>
              <a:t>i</a:t>
            </a:r>
            <a:r>
              <a:rPr lang="en-US" sz="2200" dirty="0" smtClean="0"/>
              <a:t>, </a:t>
            </a:r>
            <a:r>
              <a:rPr lang="en-US" sz="2200" dirty="0"/>
              <a:t>A) = </a:t>
            </a:r>
            <a:r>
              <a:rPr lang="en-US" sz="2200" dirty="0" err="1"/>
              <a:t>I</a:t>
            </a:r>
            <a:r>
              <a:rPr lang="en-US" sz="2200" baseline="-25000" dirty="0" err="1"/>
              <a:t>j</a:t>
            </a:r>
            <a:r>
              <a:rPr lang="en-US" sz="2200" dirty="0"/>
              <a:t>, then set </a:t>
            </a:r>
            <a:r>
              <a:rPr lang="en-US" sz="2200" dirty="0" err="1"/>
              <a:t>goto</a:t>
            </a:r>
            <a:r>
              <a:rPr lang="en-US" sz="2200" dirty="0"/>
              <a:t>[</a:t>
            </a:r>
            <a:r>
              <a:rPr lang="en-US" sz="2200" dirty="0" err="1"/>
              <a:t>i</a:t>
            </a:r>
            <a:r>
              <a:rPr lang="en-US" sz="2200" dirty="0"/>
              <a:t>, A] to j.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4. All other entries in </a:t>
            </a:r>
            <a:r>
              <a:rPr lang="en-US" sz="2200" b="1" dirty="0"/>
              <a:t>action</a:t>
            </a:r>
            <a:r>
              <a:rPr lang="en-US" sz="2200" dirty="0"/>
              <a:t> and </a:t>
            </a:r>
            <a:r>
              <a:rPr lang="en-US" sz="2200" b="1" dirty="0" err="1"/>
              <a:t>goto</a:t>
            </a:r>
            <a:r>
              <a:rPr lang="en-US" sz="2200" dirty="0"/>
              <a:t> are set </a:t>
            </a:r>
            <a:r>
              <a:rPr lang="en-US" sz="2200" dirty="0" smtClean="0"/>
              <a:t>to       </a:t>
            </a:r>
            <a:r>
              <a:rPr lang="en-US" sz="2200" dirty="0"/>
              <a:t> </a:t>
            </a:r>
            <a:r>
              <a:rPr lang="en-US" sz="2200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smtClean="0"/>
              <a:t>    “error”</a:t>
            </a: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5. The initial state of the parser is the </a:t>
            </a:r>
            <a:r>
              <a:rPr lang="en-US" sz="2200" dirty="0" smtClean="0"/>
              <a:t>state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</a:t>
            </a:r>
            <a:r>
              <a:rPr lang="en-US" sz="2200" dirty="0" smtClean="0"/>
              <a:t>   constructed </a:t>
            </a:r>
            <a:r>
              <a:rPr lang="en-US" sz="2200" dirty="0"/>
              <a:t>from the set containing the </a:t>
            </a:r>
            <a:r>
              <a:rPr lang="en-US" sz="2200" dirty="0" smtClean="0"/>
              <a:t>item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 </a:t>
            </a:r>
            <a:r>
              <a:rPr lang="en-US" sz="2200" dirty="0" smtClean="0"/>
              <a:t>   [S’ </a:t>
            </a:r>
            <a:r>
              <a:rPr lang="en-US" sz="2200" b="1" dirty="0" smtClean="0"/>
              <a:t>::</a:t>
            </a:r>
            <a:r>
              <a:rPr lang="en-US" sz="2200" dirty="0" smtClean="0"/>
              <a:t>=  S</a:t>
            </a:r>
            <a:r>
              <a:rPr lang="en-US" sz="2200" dirty="0"/>
              <a:t>; </a:t>
            </a:r>
            <a:r>
              <a:rPr lang="en-US" sz="2200" dirty="0" err="1"/>
              <a:t>eof</a:t>
            </a:r>
            <a:r>
              <a:rPr lang="en-US" sz="2200" dirty="0"/>
              <a:t>].</a:t>
            </a:r>
          </a:p>
        </p:txBody>
      </p:sp>
      <p:sp>
        <p:nvSpPr>
          <p:cNvPr id="4" name="Flowchart: Connector 3"/>
          <p:cNvSpPr/>
          <p:nvPr/>
        </p:nvSpPr>
        <p:spPr bwMode="auto">
          <a:xfrm>
            <a:off x="3874904" y="240649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3887863" y="3423010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Connector 5"/>
          <p:cNvSpPr/>
          <p:nvPr/>
        </p:nvSpPr>
        <p:spPr bwMode="auto">
          <a:xfrm>
            <a:off x="3952338" y="406901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2959262" y="6416273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36267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The </a:t>
            </a:r>
            <a:r>
              <a:rPr lang="en-US" dirty="0"/>
              <a:t>Grammar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goal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err="1"/>
              <a:t>expr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expr</a:t>
            </a:r>
            <a:r>
              <a:rPr lang="en-US" dirty="0"/>
              <a:t> </a:t>
            </a:r>
            <a:r>
              <a:rPr lang="en-US" b="1" dirty="0"/>
              <a:t>::</a:t>
            </a:r>
            <a:r>
              <a:rPr lang="en-US" dirty="0"/>
              <a:t>= term + </a:t>
            </a:r>
            <a:r>
              <a:rPr lang="en-US" dirty="0" err="1"/>
              <a:t>expr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/>
              <a:t> </a:t>
            </a:r>
            <a:r>
              <a:rPr lang="en-US" dirty="0" smtClean="0"/>
              <a:t>|</a:t>
            </a:r>
            <a:r>
              <a:rPr lang="en-US" b="1" dirty="0" smtClean="0"/>
              <a:t>  </a:t>
            </a:r>
            <a:r>
              <a:rPr lang="en-US" dirty="0" smtClean="0"/>
              <a:t>term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term </a:t>
            </a:r>
            <a:r>
              <a:rPr lang="en-US" b="1" dirty="0"/>
              <a:t>::</a:t>
            </a:r>
            <a:r>
              <a:rPr lang="en-US" dirty="0"/>
              <a:t>= factor </a:t>
            </a:r>
            <a:r>
              <a:rPr lang="en-US" b="1" dirty="0"/>
              <a:t>*</a:t>
            </a:r>
            <a:r>
              <a:rPr lang="en-US" dirty="0"/>
              <a:t> term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           |  </a:t>
            </a:r>
            <a:r>
              <a:rPr lang="en-US" dirty="0"/>
              <a:t>factor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factor </a:t>
            </a:r>
            <a:r>
              <a:rPr lang="en-US" b="1" dirty="0"/>
              <a:t>::</a:t>
            </a:r>
            <a:r>
              <a:rPr lang="en-US" dirty="0"/>
              <a:t>= id</a:t>
            </a:r>
          </a:p>
        </p:txBody>
      </p:sp>
    </p:spTree>
    <p:extLst>
      <p:ext uri="{BB962C8B-B14F-4D97-AF65-F5344CB8AC3E}">
        <p14:creationId xmlns:p14="http://schemas.microsoft.com/office/powerpoint/2010/main" xmlns="" val="3438739422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8001000" cy="838200"/>
          </a:xfrm>
        </p:spPr>
        <p:txBody>
          <a:bodyPr/>
          <a:lstStyle/>
          <a:p>
            <a:r>
              <a:rPr lang="en-US" dirty="0" smtClean="0"/>
              <a:t>  Example:  ACTION and GOTO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53484219"/>
              </p:ext>
            </p:extLst>
          </p:nvPr>
        </p:nvGraphicFramePr>
        <p:xfrm>
          <a:off x="1752600" y="1336431"/>
          <a:ext cx="6353908" cy="4138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492"/>
                <a:gridCol w="703385"/>
                <a:gridCol w="685800"/>
                <a:gridCol w="650631"/>
                <a:gridCol w="773723"/>
                <a:gridCol w="896815"/>
                <a:gridCol w="984739"/>
                <a:gridCol w="1002323"/>
              </a:tblGrid>
              <a:tr h="42982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GOTO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eof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expr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term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factor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acc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s4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r4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13709659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95412"/>
            <a:ext cx="7010400" cy="5286741"/>
          </a:xfrm>
        </p:spPr>
        <p:txBody>
          <a:bodyPr/>
          <a:lstStyle/>
          <a:p>
            <a:pPr>
              <a:spcBef>
                <a:spcPts val="1440"/>
              </a:spcBef>
            </a:pPr>
            <a:r>
              <a:rPr lang="de-DE" i="1" dirty="0"/>
              <a:t>Step </a:t>
            </a:r>
            <a:r>
              <a:rPr lang="de-DE" i="1" dirty="0" smtClean="0"/>
              <a:t>1</a:t>
            </a:r>
            <a:endParaRPr lang="de-DE" i="1" dirty="0"/>
          </a:p>
          <a:p>
            <a:pPr marL="0" indent="0">
              <a:spcBef>
                <a:spcPts val="144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I</a:t>
            </a:r>
            <a:r>
              <a:rPr lang="de-DE" baseline="-25000" dirty="0" smtClean="0"/>
              <a:t>0</a:t>
            </a:r>
            <a:r>
              <a:rPr lang="de-DE" dirty="0" smtClean="0"/>
              <a:t> ← {[g </a:t>
            </a:r>
            <a:r>
              <a:rPr lang="de-DE" b="1" dirty="0"/>
              <a:t>::</a:t>
            </a:r>
            <a:r>
              <a:rPr lang="de-DE" dirty="0"/>
              <a:t>=  </a:t>
            </a:r>
            <a:r>
              <a:rPr lang="de-DE" dirty="0" smtClean="0"/>
              <a:t> e</a:t>
            </a:r>
            <a:r>
              <a:rPr lang="de-DE" dirty="0"/>
              <a:t>, </a:t>
            </a:r>
            <a:r>
              <a:rPr lang="de-DE" dirty="0" smtClean="0"/>
              <a:t>eof ]}</a:t>
            </a:r>
            <a:endParaRPr lang="de-DE" dirty="0"/>
          </a:p>
          <a:p>
            <a:pPr marL="0" indent="0">
              <a:spcBef>
                <a:spcPts val="1440"/>
              </a:spcBef>
              <a:buNone/>
            </a:pPr>
            <a:r>
              <a:rPr lang="de-DE" dirty="0" smtClean="0"/>
              <a:t>   I</a:t>
            </a:r>
            <a:r>
              <a:rPr lang="de-DE" baseline="-25000" dirty="0" smtClean="0"/>
              <a:t>0</a:t>
            </a:r>
            <a:r>
              <a:rPr lang="de-DE" dirty="0" smtClean="0"/>
              <a:t> </a:t>
            </a:r>
            <a:r>
              <a:rPr lang="de-DE" dirty="0"/>
              <a:t>← </a:t>
            </a:r>
            <a:r>
              <a:rPr lang="de-DE" dirty="0" smtClean="0"/>
              <a:t> closure(I</a:t>
            </a:r>
            <a:r>
              <a:rPr lang="de-DE" baseline="-25000" dirty="0" smtClean="0"/>
              <a:t>0</a:t>
            </a:r>
            <a:r>
              <a:rPr lang="de-DE" dirty="0"/>
              <a:t>)</a:t>
            </a:r>
          </a:p>
          <a:p>
            <a:pPr marL="0" indent="0">
              <a:spcBef>
                <a:spcPts val="1440"/>
              </a:spcBef>
              <a:buNone/>
            </a:pPr>
            <a:r>
              <a:rPr lang="de-DE" dirty="0" smtClean="0"/>
              <a:t>         { [</a:t>
            </a:r>
            <a:r>
              <a:rPr lang="de-DE" dirty="0"/>
              <a:t>g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e, eof], [e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</a:t>
            </a:r>
            <a:r>
              <a:rPr lang="de-DE" dirty="0"/>
              <a:t>t + e, eof],</a:t>
            </a:r>
          </a:p>
          <a:p>
            <a:pPr marL="0" indent="0">
              <a:spcBef>
                <a:spcPts val="1440"/>
              </a:spcBef>
              <a:buNone/>
            </a:pPr>
            <a:r>
              <a:rPr lang="de-DE" dirty="0"/>
              <a:t> </a:t>
            </a:r>
            <a:r>
              <a:rPr lang="de-DE" dirty="0" smtClean="0"/>
              <a:t>          [</a:t>
            </a:r>
            <a:r>
              <a:rPr lang="de-DE" dirty="0"/>
              <a:t>e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t</a:t>
            </a:r>
            <a:r>
              <a:rPr lang="de-DE" dirty="0"/>
              <a:t>, eof], [t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</a:t>
            </a:r>
            <a:r>
              <a:rPr lang="de-DE" dirty="0"/>
              <a:t>f * t, +],</a:t>
            </a:r>
          </a:p>
          <a:p>
            <a:pPr marL="0" indent="0">
              <a:spcBef>
                <a:spcPts val="1440"/>
              </a:spcBef>
              <a:buNone/>
            </a:pPr>
            <a:r>
              <a:rPr lang="de-DE" dirty="0" smtClean="0"/>
              <a:t>           [</a:t>
            </a:r>
            <a:r>
              <a:rPr lang="de-DE" dirty="0"/>
              <a:t>t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f * t, eof], [t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f, +],</a:t>
            </a:r>
          </a:p>
          <a:p>
            <a:pPr marL="0" indent="0">
              <a:spcBef>
                <a:spcPts val="1440"/>
              </a:spcBef>
              <a:buNone/>
            </a:pPr>
            <a:r>
              <a:rPr lang="de-DE" dirty="0" smtClean="0"/>
              <a:t>           [</a:t>
            </a:r>
            <a:r>
              <a:rPr lang="de-DE" dirty="0"/>
              <a:t>t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f, eof], [f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id, +],</a:t>
            </a:r>
          </a:p>
          <a:p>
            <a:pPr marL="0" indent="0">
              <a:spcBef>
                <a:spcPts val="1440"/>
              </a:spcBef>
              <a:buNone/>
            </a:pPr>
            <a:r>
              <a:rPr lang="de-DE" dirty="0" smtClean="0"/>
              <a:t>           [</a:t>
            </a:r>
            <a:r>
              <a:rPr lang="de-DE" dirty="0"/>
              <a:t>f </a:t>
            </a:r>
            <a:r>
              <a:rPr lang="de-DE" b="1" dirty="0"/>
              <a:t>::</a:t>
            </a:r>
            <a:r>
              <a:rPr lang="de-DE" dirty="0"/>
              <a:t>= </a:t>
            </a:r>
            <a:r>
              <a:rPr lang="de-DE" dirty="0" smtClean="0"/>
              <a:t>   </a:t>
            </a:r>
            <a:r>
              <a:rPr lang="de-DE" dirty="0"/>
              <a:t>id, eof</a:t>
            </a:r>
            <a:r>
              <a:rPr lang="de-DE" dirty="0" smtClean="0"/>
              <a:t>] }</a:t>
            </a:r>
          </a:p>
          <a:p>
            <a:pPr marL="0" indent="0">
              <a:spcBef>
                <a:spcPts val="0"/>
              </a:spcBef>
              <a:buNone/>
            </a:pPr>
            <a:endParaRPr lang="de-DE" dirty="0" smtClean="0"/>
          </a:p>
        </p:txBody>
      </p:sp>
      <p:sp>
        <p:nvSpPr>
          <p:cNvPr id="4" name="Flowchart: Connector 3"/>
          <p:cNvSpPr/>
          <p:nvPr/>
        </p:nvSpPr>
        <p:spPr bwMode="auto">
          <a:xfrm>
            <a:off x="3706149" y="211713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5675631" y="320736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Connector 5"/>
          <p:cNvSpPr/>
          <p:nvPr/>
        </p:nvSpPr>
        <p:spPr bwMode="auto">
          <a:xfrm>
            <a:off x="3629951" y="378180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5488059" y="374077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Flowchart: Connector 7"/>
          <p:cNvSpPr/>
          <p:nvPr/>
        </p:nvSpPr>
        <p:spPr bwMode="auto">
          <a:xfrm>
            <a:off x="3565479" y="426244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owchart: Connector 8"/>
          <p:cNvSpPr/>
          <p:nvPr/>
        </p:nvSpPr>
        <p:spPr bwMode="auto">
          <a:xfrm>
            <a:off x="3665126" y="3254263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owchart: Connector 9"/>
          <p:cNvSpPr/>
          <p:nvPr/>
        </p:nvSpPr>
        <p:spPr bwMode="auto">
          <a:xfrm>
            <a:off x="5816305" y="4297615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Connector 10"/>
          <p:cNvSpPr/>
          <p:nvPr/>
        </p:nvSpPr>
        <p:spPr bwMode="auto">
          <a:xfrm>
            <a:off x="3565474" y="486032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5429442" y="486032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Connector 12"/>
          <p:cNvSpPr/>
          <p:nvPr/>
        </p:nvSpPr>
        <p:spPr bwMode="auto">
          <a:xfrm>
            <a:off x="3547890" y="538786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062488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010400" cy="513470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de-DE" i="1" dirty="0"/>
              <a:t>Iteration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        I</a:t>
            </a:r>
            <a:r>
              <a:rPr lang="de-DE" baseline="-25000" dirty="0"/>
              <a:t>1</a:t>
            </a:r>
            <a:r>
              <a:rPr lang="de-DE" dirty="0"/>
              <a:t> ← goto(I</a:t>
            </a:r>
            <a:r>
              <a:rPr lang="de-DE" baseline="-25000" dirty="0"/>
              <a:t>0</a:t>
            </a:r>
            <a:r>
              <a:rPr lang="de-DE" dirty="0"/>
              <a:t>, 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        I</a:t>
            </a:r>
            <a:r>
              <a:rPr lang="de-DE" baseline="-25000" dirty="0"/>
              <a:t>2</a:t>
            </a:r>
            <a:r>
              <a:rPr lang="de-DE" dirty="0"/>
              <a:t> ← goto(I</a:t>
            </a:r>
            <a:r>
              <a:rPr lang="de-DE" baseline="-25000" dirty="0"/>
              <a:t>0</a:t>
            </a:r>
            <a:r>
              <a:rPr lang="de-DE" dirty="0"/>
              <a:t>, 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        I</a:t>
            </a:r>
            <a:r>
              <a:rPr lang="de-DE" baseline="-25000" dirty="0"/>
              <a:t>3</a:t>
            </a:r>
            <a:r>
              <a:rPr lang="de-DE" dirty="0"/>
              <a:t> ← goto(I</a:t>
            </a:r>
            <a:r>
              <a:rPr lang="de-DE" baseline="-25000" dirty="0"/>
              <a:t>0</a:t>
            </a:r>
            <a:r>
              <a:rPr lang="de-DE" dirty="0"/>
              <a:t>, f)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dirty="0"/>
              <a:t>         I</a:t>
            </a:r>
            <a:r>
              <a:rPr lang="de-DE" baseline="-25000" dirty="0"/>
              <a:t>4</a:t>
            </a:r>
            <a:r>
              <a:rPr lang="de-DE" dirty="0"/>
              <a:t> ← goto(I</a:t>
            </a:r>
            <a:r>
              <a:rPr lang="de-DE" baseline="-25000" dirty="0"/>
              <a:t>0</a:t>
            </a:r>
            <a:r>
              <a:rPr lang="de-DE" dirty="0"/>
              <a:t>, id</a:t>
            </a:r>
            <a:r>
              <a:rPr lang="de-DE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de-DE" dirty="0"/>
          </a:p>
          <a:p>
            <a:pPr>
              <a:spcBef>
                <a:spcPts val="0"/>
              </a:spcBef>
            </a:pPr>
            <a:r>
              <a:rPr lang="en-US" i="1" dirty="0" smtClean="0"/>
              <a:t>Iteration </a:t>
            </a:r>
            <a:r>
              <a:rPr lang="en-US" i="1" dirty="0"/>
              <a:t>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I</a:t>
            </a:r>
            <a:r>
              <a:rPr lang="en-US" baseline="-25000" dirty="0" smtClean="0"/>
              <a:t>5</a:t>
            </a:r>
            <a:r>
              <a:rPr lang="en-US" dirty="0" smtClean="0"/>
              <a:t> </a:t>
            </a:r>
            <a:r>
              <a:rPr lang="de-DE" dirty="0"/>
              <a:t>← </a:t>
            </a:r>
            <a:r>
              <a:rPr lang="en-US" dirty="0" err="1" smtClean="0"/>
              <a:t>goto</a:t>
            </a:r>
            <a:r>
              <a:rPr lang="en-US" dirty="0" smtClean="0"/>
              <a:t>(I</a:t>
            </a:r>
            <a:r>
              <a:rPr lang="en-US" baseline="-25000" dirty="0" smtClean="0"/>
              <a:t>2</a:t>
            </a:r>
            <a:r>
              <a:rPr lang="en-US" dirty="0" smtClean="0"/>
              <a:t> ,+)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</a:t>
            </a:r>
            <a:r>
              <a:rPr lang="en-US" baseline="-25000" dirty="0" smtClean="0"/>
              <a:t>6</a:t>
            </a:r>
            <a:r>
              <a:rPr lang="en-US" dirty="0" smtClean="0"/>
              <a:t> </a:t>
            </a:r>
            <a:r>
              <a:rPr lang="de-DE" dirty="0"/>
              <a:t>← </a:t>
            </a:r>
            <a:r>
              <a:rPr lang="en-US" dirty="0" err="1" smtClean="0"/>
              <a:t>goto</a:t>
            </a:r>
            <a:r>
              <a:rPr lang="en-US" dirty="0" smtClean="0"/>
              <a:t>(I</a:t>
            </a:r>
            <a:r>
              <a:rPr lang="en-US" baseline="-25000" dirty="0" smtClean="0"/>
              <a:t>3</a:t>
            </a:r>
            <a:r>
              <a:rPr lang="en-US" dirty="0" smtClean="0"/>
              <a:t> ,*)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i="1" dirty="0" smtClean="0"/>
              <a:t>Iteration </a:t>
            </a:r>
            <a:r>
              <a:rPr lang="en-US" i="1" dirty="0"/>
              <a:t>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I</a:t>
            </a:r>
            <a:r>
              <a:rPr lang="en-US" baseline="-25000" dirty="0" smtClean="0"/>
              <a:t>7</a:t>
            </a:r>
            <a:r>
              <a:rPr lang="en-US" dirty="0" smtClean="0"/>
              <a:t> </a:t>
            </a:r>
            <a:r>
              <a:rPr lang="de-DE" dirty="0"/>
              <a:t>← </a:t>
            </a:r>
            <a:r>
              <a:rPr lang="en-US" dirty="0" err="1" smtClean="0"/>
              <a:t>goto</a:t>
            </a:r>
            <a:r>
              <a:rPr lang="en-US" dirty="0" smtClean="0"/>
              <a:t>(I</a:t>
            </a:r>
            <a:r>
              <a:rPr lang="en-US" baseline="-25000" dirty="0" smtClean="0"/>
              <a:t>5</a:t>
            </a:r>
            <a:r>
              <a:rPr lang="en-US" dirty="0" smtClean="0"/>
              <a:t>, </a:t>
            </a:r>
            <a:r>
              <a:rPr lang="en-US" dirty="0"/>
              <a:t>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I</a:t>
            </a:r>
            <a:r>
              <a:rPr lang="en-US" baseline="-25000" dirty="0" smtClean="0"/>
              <a:t>8</a:t>
            </a:r>
            <a:r>
              <a:rPr lang="en-US" dirty="0" smtClean="0"/>
              <a:t> </a:t>
            </a:r>
            <a:r>
              <a:rPr lang="de-DE" dirty="0"/>
              <a:t>← </a:t>
            </a:r>
            <a:r>
              <a:rPr lang="en-US" dirty="0" err="1" smtClean="0"/>
              <a:t>goto</a:t>
            </a:r>
            <a:r>
              <a:rPr lang="en-US" dirty="0" smtClean="0"/>
              <a:t>(I</a:t>
            </a:r>
            <a:r>
              <a:rPr lang="en-US" baseline="-25000" dirty="0" smtClean="0"/>
              <a:t>6</a:t>
            </a:r>
            <a:r>
              <a:rPr lang="en-US" dirty="0" smtClean="0"/>
              <a:t>, </a:t>
            </a:r>
            <a:r>
              <a:rPr lang="en-US" dirty="0"/>
              <a:t>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6063913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010400" cy="5715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0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[</a:t>
            </a:r>
            <a:r>
              <a:rPr lang="en-US" dirty="0"/>
              <a:t>g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e, </a:t>
            </a:r>
            <a:r>
              <a:rPr lang="en-US" dirty="0" err="1"/>
              <a:t>eof</a:t>
            </a:r>
            <a:r>
              <a:rPr lang="en-US" dirty="0"/>
              <a:t>], [e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 </a:t>
            </a:r>
            <a:r>
              <a:rPr lang="en-US" dirty="0"/>
              <a:t>t + e, </a:t>
            </a:r>
            <a:r>
              <a:rPr lang="en-US" dirty="0" err="1"/>
              <a:t>eof</a:t>
            </a:r>
            <a:r>
              <a:rPr lang="en-US" dirty="0"/>
              <a:t>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[</a:t>
            </a:r>
            <a:r>
              <a:rPr lang="en-US" dirty="0"/>
              <a:t>e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t, </a:t>
            </a:r>
            <a:r>
              <a:rPr lang="en-US" dirty="0" err="1"/>
              <a:t>eof</a:t>
            </a:r>
            <a:r>
              <a:rPr lang="en-US" dirty="0"/>
              <a:t>], [t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f * t,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f,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/>
              <a:t>}</a:t>
            </a:r>
            <a:r>
              <a:rPr lang="en-US" dirty="0" smtClean="0"/>
              <a:t>], </a:t>
            </a:r>
            <a:r>
              <a:rPr lang="en-US" dirty="0"/>
              <a:t>[f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id,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1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[</a:t>
            </a:r>
            <a:r>
              <a:rPr lang="en-US" dirty="0"/>
              <a:t>g </a:t>
            </a:r>
            <a:r>
              <a:rPr lang="en-US" b="1" dirty="0"/>
              <a:t>::</a:t>
            </a:r>
            <a:r>
              <a:rPr lang="en-US" dirty="0"/>
              <a:t>= e </a:t>
            </a:r>
            <a:r>
              <a:rPr lang="en-US" dirty="0" smtClean="0"/>
              <a:t> , </a:t>
            </a:r>
            <a:r>
              <a:rPr lang="en-US" dirty="0" err="1"/>
              <a:t>eof</a:t>
            </a:r>
            <a:r>
              <a:rPr lang="en-US" dirty="0"/>
              <a:t>]</a:t>
            </a:r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2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[</a:t>
            </a:r>
            <a:r>
              <a:rPr lang="en-US" dirty="0"/>
              <a:t>e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t  , </a:t>
            </a:r>
            <a:r>
              <a:rPr lang="en-US" dirty="0" err="1"/>
              <a:t>eof</a:t>
            </a:r>
            <a:r>
              <a:rPr lang="en-US" dirty="0"/>
              <a:t>], [e </a:t>
            </a:r>
            <a:r>
              <a:rPr lang="en-US" b="1" dirty="0"/>
              <a:t>::</a:t>
            </a:r>
            <a:r>
              <a:rPr lang="en-US" dirty="0"/>
              <a:t>= t </a:t>
            </a:r>
            <a:r>
              <a:rPr lang="en-US" dirty="0" smtClean="0"/>
              <a:t>  </a:t>
            </a:r>
            <a:r>
              <a:rPr lang="en-US" dirty="0"/>
              <a:t>+ e, </a:t>
            </a:r>
            <a:r>
              <a:rPr lang="en-US" dirty="0" err="1"/>
              <a:t>eof</a:t>
            </a:r>
            <a:r>
              <a:rPr lang="en-US" dirty="0"/>
              <a:t>]</a:t>
            </a:r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3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f </a:t>
            </a:r>
            <a:r>
              <a:rPr lang="en-US" dirty="0" smtClean="0"/>
              <a:t> , {+, </a:t>
            </a:r>
            <a:r>
              <a:rPr lang="en-US" dirty="0" err="1" smtClean="0"/>
              <a:t>eof</a:t>
            </a:r>
            <a:r>
              <a:rPr lang="en-US" dirty="0" smtClean="0"/>
              <a:t>}], </a:t>
            </a:r>
            <a:r>
              <a:rPr lang="en-US" dirty="0"/>
              <a:t>[t </a:t>
            </a:r>
            <a:r>
              <a:rPr lang="en-US" b="1" dirty="0"/>
              <a:t>::</a:t>
            </a:r>
            <a:r>
              <a:rPr lang="en-US" dirty="0"/>
              <a:t>= f </a:t>
            </a:r>
            <a:r>
              <a:rPr lang="en-US" dirty="0" smtClean="0"/>
              <a:t>  </a:t>
            </a:r>
            <a:r>
              <a:rPr lang="en-US" dirty="0"/>
              <a:t>* t,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4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smtClean="0"/>
              <a:t>  [</a:t>
            </a:r>
            <a:r>
              <a:rPr lang="en-US" dirty="0"/>
              <a:t>f </a:t>
            </a:r>
            <a:r>
              <a:rPr lang="en-US" b="1" dirty="0"/>
              <a:t>::</a:t>
            </a:r>
            <a:r>
              <a:rPr lang="en-US" dirty="0"/>
              <a:t>= id </a:t>
            </a:r>
            <a:r>
              <a:rPr lang="en-US" dirty="0" smtClean="0"/>
              <a:t> , {+, </a:t>
            </a:r>
            <a:r>
              <a:rPr lang="en-US" dirty="0"/>
              <a:t>*,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I</a:t>
            </a:r>
            <a:r>
              <a:rPr lang="en-US" baseline="-25000" dirty="0" smtClean="0"/>
              <a:t>5</a:t>
            </a:r>
            <a:r>
              <a:rPr lang="en-US" b="1" dirty="0" smtClean="0"/>
              <a:t>:</a:t>
            </a:r>
            <a:r>
              <a:rPr lang="en-US" dirty="0" smtClean="0"/>
              <a:t>   [</a:t>
            </a:r>
            <a:r>
              <a:rPr lang="en-US" dirty="0"/>
              <a:t>e </a:t>
            </a:r>
            <a:r>
              <a:rPr lang="en-US" b="1" dirty="0"/>
              <a:t>::</a:t>
            </a:r>
            <a:r>
              <a:rPr lang="en-US" dirty="0"/>
              <a:t>= t + </a:t>
            </a:r>
            <a:r>
              <a:rPr lang="en-US" dirty="0" smtClean="0"/>
              <a:t>  </a:t>
            </a:r>
            <a:r>
              <a:rPr lang="en-US" dirty="0"/>
              <a:t>e, </a:t>
            </a:r>
            <a:r>
              <a:rPr lang="en-US" dirty="0" err="1"/>
              <a:t>eof</a:t>
            </a:r>
            <a:r>
              <a:rPr lang="en-US" dirty="0"/>
              <a:t>], [e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 </a:t>
            </a:r>
            <a:r>
              <a:rPr lang="en-US" dirty="0"/>
              <a:t>t + e, </a:t>
            </a:r>
            <a:r>
              <a:rPr lang="en-US" dirty="0" err="1"/>
              <a:t>eof</a:t>
            </a:r>
            <a:r>
              <a:rPr lang="en-US" dirty="0"/>
              <a:t>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[</a:t>
            </a:r>
            <a:r>
              <a:rPr lang="en-US" dirty="0"/>
              <a:t>e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t, </a:t>
            </a:r>
            <a:r>
              <a:rPr lang="en-US" dirty="0" err="1"/>
              <a:t>eof</a:t>
            </a:r>
            <a:r>
              <a:rPr lang="en-US" dirty="0"/>
              <a:t>], [t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f </a:t>
            </a:r>
            <a:r>
              <a:rPr lang="en-US" b="1" dirty="0"/>
              <a:t>*</a:t>
            </a:r>
            <a:r>
              <a:rPr lang="en-US" dirty="0"/>
              <a:t> t,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f,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}], </a:t>
            </a:r>
            <a:r>
              <a:rPr lang="en-US" dirty="0"/>
              <a:t>[f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id, </a:t>
            </a:r>
            <a:r>
              <a:rPr lang="en-US" dirty="0" smtClean="0"/>
              <a:t>{+, </a:t>
            </a:r>
            <a:r>
              <a:rPr lang="en-US" dirty="0"/>
              <a:t>*,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6</a:t>
            </a:r>
            <a:r>
              <a:rPr lang="en-US" dirty="0"/>
              <a:t>: </a:t>
            </a:r>
            <a:r>
              <a:rPr lang="en-US" dirty="0" smtClean="0"/>
              <a:t>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f * </a:t>
            </a:r>
            <a:r>
              <a:rPr lang="en-US" dirty="0" smtClean="0"/>
              <a:t>  </a:t>
            </a:r>
            <a:r>
              <a:rPr lang="en-US" dirty="0"/>
              <a:t>t,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}], </a:t>
            </a:r>
            <a:r>
              <a:rPr lang="en-US" dirty="0"/>
              <a:t>[t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 </a:t>
            </a:r>
            <a:r>
              <a:rPr lang="en-US" dirty="0"/>
              <a:t>f * </a:t>
            </a:r>
            <a:r>
              <a:rPr lang="en-US" dirty="0" smtClean="0"/>
              <a:t>t,{+, </a:t>
            </a:r>
            <a:r>
              <a:rPr lang="en-US" dirty="0" err="1" smtClean="0"/>
              <a:t>eof</a:t>
            </a:r>
            <a:r>
              <a:rPr lang="en-US" dirty="0" smtClean="0"/>
              <a:t>}],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n-US" dirty="0" smtClean="0"/>
              <a:t>  </a:t>
            </a:r>
            <a:r>
              <a:rPr lang="en-US" dirty="0"/>
              <a:t>f, </a:t>
            </a:r>
            <a:r>
              <a:rPr lang="en-US" dirty="0" smtClean="0"/>
              <a:t>{+, </a:t>
            </a:r>
            <a:r>
              <a:rPr lang="en-US" dirty="0" err="1" smtClean="0"/>
              <a:t>eof</a:t>
            </a:r>
            <a:r>
              <a:rPr lang="en-US" dirty="0" smtClean="0"/>
              <a:t>}], </a:t>
            </a:r>
            <a:r>
              <a:rPr lang="en-US" dirty="0"/>
              <a:t>[f </a:t>
            </a:r>
            <a:r>
              <a:rPr lang="en-US" b="1" dirty="0" smtClean="0"/>
              <a:t>::</a:t>
            </a:r>
            <a:r>
              <a:rPr lang="en-US" dirty="0" smtClean="0"/>
              <a:t>=    id, {+, </a:t>
            </a:r>
            <a:r>
              <a:rPr lang="en-US" dirty="0"/>
              <a:t>*,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7</a:t>
            </a:r>
            <a:r>
              <a:rPr lang="en-US" dirty="0" smtClean="0"/>
              <a:t>:   </a:t>
            </a:r>
            <a:r>
              <a:rPr lang="en-US" dirty="0"/>
              <a:t>[e </a:t>
            </a:r>
            <a:r>
              <a:rPr lang="en-US" b="1" dirty="0"/>
              <a:t>::</a:t>
            </a:r>
            <a:r>
              <a:rPr lang="en-US" dirty="0"/>
              <a:t>= t + e </a:t>
            </a:r>
            <a:r>
              <a:rPr lang="en-US" dirty="0" smtClean="0"/>
              <a:t> , </a:t>
            </a:r>
            <a:r>
              <a:rPr lang="en-US" dirty="0" err="1"/>
              <a:t>eof</a:t>
            </a:r>
            <a:r>
              <a:rPr lang="en-US" dirty="0"/>
              <a:t>]</a:t>
            </a:r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baseline="-25000" dirty="0"/>
              <a:t>8</a:t>
            </a:r>
            <a:r>
              <a:rPr lang="en-US" dirty="0"/>
              <a:t>: </a:t>
            </a:r>
            <a:r>
              <a:rPr lang="en-US" dirty="0" smtClean="0"/>
              <a:t>  [</a:t>
            </a:r>
            <a:r>
              <a:rPr lang="en-US" dirty="0"/>
              <a:t>t </a:t>
            </a:r>
            <a:r>
              <a:rPr lang="en-US" b="1" dirty="0"/>
              <a:t>::</a:t>
            </a:r>
            <a:r>
              <a:rPr lang="en-US" dirty="0"/>
              <a:t>= f * </a:t>
            </a:r>
            <a:r>
              <a:rPr lang="en-US" dirty="0" smtClean="0"/>
              <a:t>t  , {+, </a:t>
            </a:r>
            <a:r>
              <a:rPr lang="en-US" dirty="0" err="1" smtClean="0"/>
              <a:t>eof</a:t>
            </a:r>
            <a:r>
              <a:rPr lang="en-US" dirty="0" smtClean="0"/>
              <a:t>}]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Flowchart: Connector 3"/>
          <p:cNvSpPr/>
          <p:nvPr/>
        </p:nvSpPr>
        <p:spPr bwMode="auto">
          <a:xfrm>
            <a:off x="3594786" y="133753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5599432" y="131995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Connector 5"/>
          <p:cNvSpPr/>
          <p:nvPr/>
        </p:nvSpPr>
        <p:spPr bwMode="auto">
          <a:xfrm>
            <a:off x="3577201" y="1689231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5441168" y="168923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Flowchart: Connector 7"/>
          <p:cNvSpPr/>
          <p:nvPr/>
        </p:nvSpPr>
        <p:spPr bwMode="auto">
          <a:xfrm>
            <a:off x="3471691" y="204092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owchart: Connector 8"/>
          <p:cNvSpPr/>
          <p:nvPr/>
        </p:nvSpPr>
        <p:spPr bwMode="auto">
          <a:xfrm>
            <a:off x="5915961" y="2076086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owchart: Connector 9"/>
          <p:cNvSpPr/>
          <p:nvPr/>
        </p:nvSpPr>
        <p:spPr bwMode="auto">
          <a:xfrm>
            <a:off x="3805803" y="2445371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Connector 10"/>
          <p:cNvSpPr/>
          <p:nvPr/>
        </p:nvSpPr>
        <p:spPr bwMode="auto">
          <a:xfrm>
            <a:off x="3717881" y="279705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5669774" y="279705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Connector 12"/>
          <p:cNvSpPr/>
          <p:nvPr/>
        </p:nvSpPr>
        <p:spPr bwMode="auto">
          <a:xfrm>
            <a:off x="3612371" y="316633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Connector 13"/>
          <p:cNvSpPr/>
          <p:nvPr/>
        </p:nvSpPr>
        <p:spPr bwMode="auto">
          <a:xfrm>
            <a:off x="6039047" y="316633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Connector 14"/>
          <p:cNvSpPr/>
          <p:nvPr/>
        </p:nvSpPr>
        <p:spPr bwMode="auto">
          <a:xfrm>
            <a:off x="3770636" y="3535620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Connector 15"/>
          <p:cNvSpPr/>
          <p:nvPr/>
        </p:nvSpPr>
        <p:spPr bwMode="auto">
          <a:xfrm>
            <a:off x="3946483" y="386972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lowchart: Connector 16"/>
          <p:cNvSpPr/>
          <p:nvPr/>
        </p:nvSpPr>
        <p:spPr bwMode="auto">
          <a:xfrm>
            <a:off x="6021461" y="3869726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Connector 17"/>
          <p:cNvSpPr/>
          <p:nvPr/>
        </p:nvSpPr>
        <p:spPr bwMode="auto">
          <a:xfrm>
            <a:off x="3471693" y="4239004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lowchart: Connector 18"/>
          <p:cNvSpPr/>
          <p:nvPr/>
        </p:nvSpPr>
        <p:spPr bwMode="auto">
          <a:xfrm>
            <a:off x="5353248" y="425658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lowchart: Connector 19"/>
          <p:cNvSpPr/>
          <p:nvPr/>
        </p:nvSpPr>
        <p:spPr bwMode="auto">
          <a:xfrm>
            <a:off x="3401355" y="460827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Flowchart: Connector 20"/>
          <p:cNvSpPr/>
          <p:nvPr/>
        </p:nvSpPr>
        <p:spPr bwMode="auto">
          <a:xfrm>
            <a:off x="5810448" y="4625863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lowchart: Connector 21"/>
          <p:cNvSpPr/>
          <p:nvPr/>
        </p:nvSpPr>
        <p:spPr bwMode="auto">
          <a:xfrm>
            <a:off x="3805804" y="4995136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Flowchart: Connector 22"/>
          <p:cNvSpPr/>
          <p:nvPr/>
        </p:nvSpPr>
        <p:spPr bwMode="auto">
          <a:xfrm>
            <a:off x="6232483" y="4995146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lowchart: Connector 23"/>
          <p:cNvSpPr/>
          <p:nvPr/>
        </p:nvSpPr>
        <p:spPr bwMode="auto">
          <a:xfrm>
            <a:off x="5845620" y="5364415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Flowchart: Connector 24"/>
          <p:cNvSpPr/>
          <p:nvPr/>
        </p:nvSpPr>
        <p:spPr bwMode="auto">
          <a:xfrm>
            <a:off x="3401354" y="5346835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Flowchart: Connector 25"/>
          <p:cNvSpPr/>
          <p:nvPr/>
        </p:nvSpPr>
        <p:spPr bwMode="auto">
          <a:xfrm>
            <a:off x="4157496" y="5716113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Flowchart: Connector 26"/>
          <p:cNvSpPr/>
          <p:nvPr/>
        </p:nvSpPr>
        <p:spPr bwMode="auto">
          <a:xfrm>
            <a:off x="3928898" y="610296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640973"/>
      </p:ext>
    </p:extLst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737" y="4494823"/>
            <a:ext cx="6799263" cy="1362075"/>
          </a:xfrm>
        </p:spPr>
        <p:txBody>
          <a:bodyPr/>
          <a:lstStyle/>
          <a:p>
            <a:r>
              <a:rPr lang="en-IN" dirty="0" smtClean="0"/>
              <a:t>Thank You FOR YOUR ATTENTION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9961673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LR(1) items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The canonical collection of LR(1) items:</a:t>
            </a:r>
          </a:p>
          <a:p>
            <a:pPr lvl="1">
              <a:spcBef>
                <a:spcPct val="0"/>
              </a:spcBef>
            </a:pPr>
            <a:r>
              <a:rPr lang="en-US" dirty="0"/>
              <a:t>set of items derivable from [</a:t>
            </a:r>
            <a:r>
              <a:rPr lang="en-US" dirty="0" smtClean="0"/>
              <a:t>S’ ::=  </a:t>
            </a:r>
            <a:r>
              <a:rPr lang="en-US" dirty="0"/>
              <a:t>S; </a:t>
            </a:r>
            <a:r>
              <a:rPr lang="en-US" dirty="0" err="1"/>
              <a:t>eof</a:t>
            </a:r>
            <a:r>
              <a:rPr lang="en-US" dirty="0" smtClean="0"/>
              <a:t>] </a:t>
            </a:r>
          </a:p>
          <a:p>
            <a:pPr lvl="1">
              <a:spcBef>
                <a:spcPct val="0"/>
              </a:spcBef>
            </a:pPr>
            <a:r>
              <a:rPr lang="en-US" dirty="0"/>
              <a:t>set of all items that can derive the </a:t>
            </a:r>
            <a:r>
              <a:rPr lang="en-US" dirty="0" smtClean="0"/>
              <a:t>final configuration</a:t>
            </a:r>
            <a:endParaRPr lang="en-US" dirty="0"/>
          </a:p>
          <a:p>
            <a:pPr lvl="1">
              <a:spcBef>
                <a:spcPct val="0"/>
              </a:spcBef>
            </a:pPr>
            <a:r>
              <a:rPr lang="en-US" dirty="0" smtClean="0"/>
              <a:t>Speak </a:t>
            </a:r>
            <a:r>
              <a:rPr lang="en-US" dirty="0"/>
              <a:t>in a normal tone of voice, and listen attentively.</a:t>
            </a:r>
          </a:p>
          <a:p>
            <a:r>
              <a:rPr lang="en-US" dirty="0" smtClean="0"/>
              <a:t>Essentially</a:t>
            </a:r>
          </a:p>
          <a:p>
            <a:pPr lvl="1">
              <a:spcBef>
                <a:spcPct val="0"/>
              </a:spcBef>
            </a:pPr>
            <a:r>
              <a:rPr lang="en-US" dirty="0"/>
              <a:t>each set in the canonical collection of sets </a:t>
            </a:r>
            <a:r>
              <a:rPr lang="en-US" dirty="0" smtClean="0"/>
              <a:t>of LR(1</a:t>
            </a:r>
            <a:r>
              <a:rPr lang="en-US" dirty="0"/>
              <a:t>) items represents a state in an NFA </a:t>
            </a:r>
            <a:r>
              <a:rPr lang="en-US" dirty="0" smtClean="0"/>
              <a:t>that recognizes </a:t>
            </a:r>
            <a:r>
              <a:rPr lang="en-US" dirty="0"/>
              <a:t>viable </a:t>
            </a:r>
            <a:r>
              <a:rPr lang="en-US" dirty="0" smtClean="0"/>
              <a:t>prefixes</a:t>
            </a:r>
            <a:r>
              <a:rPr lang="en-US" dirty="0"/>
              <a:t>.</a:t>
            </a:r>
          </a:p>
          <a:p>
            <a:pPr lvl="1">
              <a:spcBef>
                <a:spcPct val="0"/>
              </a:spcBef>
            </a:pPr>
            <a:r>
              <a:rPr lang="en-US" dirty="0"/>
              <a:t>Grouping together is really the </a:t>
            </a:r>
            <a:r>
              <a:rPr lang="en-US" dirty="0" smtClean="0"/>
              <a:t>subset construction.</a:t>
            </a:r>
          </a:p>
        </p:txBody>
      </p:sp>
      <p:sp>
        <p:nvSpPr>
          <p:cNvPr id="2" name="Flowchart: Connector 1"/>
          <p:cNvSpPr/>
          <p:nvPr/>
        </p:nvSpPr>
        <p:spPr bwMode="auto">
          <a:xfrm>
            <a:off x="6690732" y="1929161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LR(1)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i="1" dirty="0"/>
              <a:t>To construct the canonical collection we need two </a:t>
            </a:r>
            <a:r>
              <a:rPr lang="en-US" i="1" dirty="0" smtClean="0"/>
              <a:t>functions </a:t>
            </a:r>
            <a:r>
              <a:rPr lang="en-US" b="1" i="1" dirty="0" smtClean="0"/>
              <a:t>:</a:t>
            </a:r>
            <a:endParaRPr lang="en-IN" b="1" i="1" dirty="0"/>
          </a:p>
          <a:p>
            <a:r>
              <a:rPr lang="en-US" dirty="0" smtClean="0"/>
              <a:t>closure (</a:t>
            </a:r>
            <a:r>
              <a:rPr lang="en-US" dirty="0"/>
              <a:t>I )</a:t>
            </a:r>
          </a:p>
          <a:p>
            <a:r>
              <a:rPr lang="en-US" dirty="0" err="1"/>
              <a:t>goto</a:t>
            </a:r>
            <a:r>
              <a:rPr lang="en-US" dirty="0"/>
              <a:t>(I , X)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67536224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752600" y="258762"/>
            <a:ext cx="7010400" cy="838200"/>
          </a:xfrm>
        </p:spPr>
        <p:txBody>
          <a:bodyPr/>
          <a:lstStyle/>
          <a:p>
            <a:r>
              <a:rPr lang="en-US" dirty="0"/>
              <a:t>LR(1) closure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1219564"/>
            <a:ext cx="6735763" cy="45720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Given </a:t>
            </a:r>
            <a:r>
              <a:rPr lang="en-US" dirty="0"/>
              <a:t>an item [A ::= </a:t>
            </a:r>
            <a:r>
              <a:rPr lang="el-GR" dirty="0" smtClean="0"/>
              <a:t>α</a:t>
            </a:r>
            <a:r>
              <a:rPr lang="en-US" dirty="0"/>
              <a:t> </a:t>
            </a:r>
            <a:r>
              <a:rPr lang="en-US" dirty="0" smtClean="0"/>
              <a:t> B</a:t>
            </a:r>
            <a:r>
              <a:rPr lang="el-GR" dirty="0" smtClean="0"/>
              <a:t>β</a:t>
            </a:r>
            <a:r>
              <a:rPr lang="en-US" dirty="0" smtClean="0"/>
              <a:t>,a], </a:t>
            </a:r>
            <a:r>
              <a:rPr lang="en-US" dirty="0"/>
              <a:t>its closure </a:t>
            </a:r>
            <a:r>
              <a:rPr lang="en-US" dirty="0" smtClean="0"/>
              <a:t>contains the </a:t>
            </a:r>
            <a:r>
              <a:rPr lang="en-US" dirty="0"/>
              <a:t>item and any other items that can </a:t>
            </a:r>
            <a:r>
              <a:rPr lang="en-US" dirty="0" smtClean="0"/>
              <a:t>generate legal </a:t>
            </a:r>
            <a:r>
              <a:rPr lang="en-US" dirty="0"/>
              <a:t>substrings to follow </a:t>
            </a:r>
            <a:r>
              <a:rPr lang="el-GR" dirty="0" smtClean="0"/>
              <a:t>α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Thus, if the parser has viable </a:t>
            </a:r>
            <a:r>
              <a:rPr lang="en-US" dirty="0" smtClean="0"/>
              <a:t>prefix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US" dirty="0"/>
              <a:t>on its </a:t>
            </a:r>
            <a:r>
              <a:rPr lang="en-US" dirty="0" smtClean="0"/>
              <a:t>stack, the </a:t>
            </a:r>
            <a:r>
              <a:rPr lang="en-US" dirty="0"/>
              <a:t>input should reduce to </a:t>
            </a:r>
            <a:r>
              <a:rPr lang="en-US" dirty="0" smtClean="0"/>
              <a:t>B</a:t>
            </a:r>
            <a:r>
              <a:rPr lang="el-GR" dirty="0"/>
              <a:t> β </a:t>
            </a:r>
            <a:r>
              <a:rPr lang="en-US" dirty="0" smtClean="0"/>
              <a:t>(</a:t>
            </a:r>
            <a:r>
              <a:rPr lang="en-US" dirty="0"/>
              <a:t>or </a:t>
            </a:r>
            <a:r>
              <a:rPr lang="el-GR" dirty="0" smtClean="0"/>
              <a:t>γ</a:t>
            </a:r>
            <a:r>
              <a:rPr lang="en-US" dirty="0" smtClean="0"/>
              <a:t> </a:t>
            </a:r>
            <a:r>
              <a:rPr lang="en-US" dirty="0"/>
              <a:t>for some </a:t>
            </a:r>
            <a:r>
              <a:rPr lang="en-US" dirty="0" smtClean="0"/>
              <a:t>other item </a:t>
            </a:r>
            <a:r>
              <a:rPr lang="en-US" dirty="0"/>
              <a:t>[B </a:t>
            </a:r>
            <a:r>
              <a:rPr lang="en-US" dirty="0" smtClean="0"/>
              <a:t>::=  </a:t>
            </a:r>
            <a:r>
              <a:rPr lang="el-GR" dirty="0"/>
              <a:t>γ</a:t>
            </a:r>
            <a:r>
              <a:rPr lang="en-US" dirty="0" smtClean="0"/>
              <a:t> </a:t>
            </a:r>
            <a:r>
              <a:rPr lang="en-US" dirty="0"/>
              <a:t>b] in the closure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 bwMode="auto">
          <a:xfrm>
            <a:off x="4816746" y="1960295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4846048" y="4525816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compute closure(I)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function </a:t>
            </a:r>
            <a:r>
              <a:rPr lang="en-US" dirty="0"/>
              <a:t>closure(I)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 repeat</a:t>
            </a:r>
            <a:endParaRPr lang="en-US" dirty="0"/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  </a:t>
            </a:r>
            <a:r>
              <a:rPr lang="en-US" dirty="0" smtClean="0"/>
              <a:t>   </a:t>
            </a:r>
            <a:r>
              <a:rPr lang="en-US" dirty="0" err="1" smtClean="0"/>
              <a:t>new_item</a:t>
            </a:r>
            <a:r>
              <a:rPr lang="en-US" dirty="0" smtClean="0"/>
              <a:t> </a:t>
            </a:r>
            <a:r>
              <a:rPr lang="en-US" dirty="0"/>
              <a:t>←false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      for </a:t>
            </a:r>
            <a:r>
              <a:rPr lang="en-US" dirty="0"/>
              <a:t>each item </a:t>
            </a:r>
            <a:r>
              <a:rPr lang="en-US" dirty="0" smtClean="0"/>
              <a:t>[</a:t>
            </a:r>
            <a:r>
              <a:rPr lang="en-US" dirty="0"/>
              <a:t>A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l-GR" dirty="0"/>
              <a:t>α</a:t>
            </a:r>
            <a:r>
              <a:rPr lang="en-US" dirty="0"/>
              <a:t>  B</a:t>
            </a:r>
            <a:r>
              <a:rPr lang="el-GR" dirty="0"/>
              <a:t>β</a:t>
            </a:r>
            <a:r>
              <a:rPr lang="en-US" dirty="0"/>
              <a:t>,a</a:t>
            </a:r>
            <a:r>
              <a:rPr lang="en-US" dirty="0" smtClean="0"/>
              <a:t>] </a:t>
            </a:r>
            <a:r>
              <a:rPr lang="el-GR" dirty="0" smtClean="0"/>
              <a:t>ϵ</a:t>
            </a:r>
            <a:r>
              <a:rPr lang="en-US" dirty="0" smtClean="0"/>
              <a:t> I,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each </a:t>
            </a:r>
            <a:r>
              <a:rPr lang="en-US" dirty="0"/>
              <a:t>production B </a:t>
            </a:r>
            <a:r>
              <a:rPr lang="en-US" b="1" dirty="0"/>
              <a:t>::</a:t>
            </a:r>
            <a:r>
              <a:rPr lang="en-US" dirty="0"/>
              <a:t>=  </a:t>
            </a:r>
            <a:r>
              <a:rPr lang="el-GR" dirty="0"/>
              <a:t>γ</a:t>
            </a:r>
            <a:r>
              <a:rPr lang="en-US" dirty="0"/>
              <a:t> </a:t>
            </a:r>
            <a:r>
              <a:rPr lang="el-GR" dirty="0"/>
              <a:t>ϵ</a:t>
            </a:r>
            <a:r>
              <a:rPr lang="en-US" dirty="0"/>
              <a:t> </a:t>
            </a:r>
            <a:r>
              <a:rPr lang="en-US" dirty="0" smtClean="0"/>
              <a:t>G’,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and </a:t>
            </a:r>
            <a:r>
              <a:rPr lang="en-US" dirty="0"/>
              <a:t>each terminal </a:t>
            </a:r>
            <a:r>
              <a:rPr lang="en-US" dirty="0" smtClean="0"/>
              <a:t>b</a:t>
            </a:r>
            <a:r>
              <a:rPr lang="el-GR" dirty="0"/>
              <a:t> </a:t>
            </a:r>
            <a:r>
              <a:rPr lang="el-GR" dirty="0" smtClean="0"/>
              <a:t>ϵ</a:t>
            </a:r>
            <a:r>
              <a:rPr lang="en-US" dirty="0" smtClean="0"/>
              <a:t> FIRST(</a:t>
            </a:r>
            <a:r>
              <a:rPr lang="el-GR" dirty="0" smtClean="0"/>
              <a:t>β</a:t>
            </a:r>
            <a:r>
              <a:rPr lang="en-US" dirty="0" smtClean="0"/>
              <a:t>a</a:t>
            </a:r>
            <a:r>
              <a:rPr lang="en-US" dirty="0"/>
              <a:t>),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          if [</a:t>
            </a:r>
            <a:r>
              <a:rPr lang="en-US" dirty="0"/>
              <a:t>B </a:t>
            </a:r>
            <a:r>
              <a:rPr lang="en-US" b="1" dirty="0" smtClean="0"/>
              <a:t>::</a:t>
            </a:r>
            <a:r>
              <a:rPr lang="en-US" dirty="0" smtClean="0"/>
              <a:t>=  </a:t>
            </a:r>
            <a:r>
              <a:rPr lang="el-GR" dirty="0" smtClean="0"/>
              <a:t>γ</a:t>
            </a:r>
            <a:r>
              <a:rPr lang="en-US" dirty="0"/>
              <a:t>,</a:t>
            </a:r>
            <a:r>
              <a:rPr lang="en-US" dirty="0" smtClean="0"/>
              <a:t>b</a:t>
            </a:r>
            <a:r>
              <a:rPr lang="en-US" dirty="0"/>
              <a:t>] </a:t>
            </a:r>
            <a:r>
              <a:rPr lang="en-US" dirty="0" smtClean="0"/>
              <a:t>Ɇ </a:t>
            </a:r>
            <a:r>
              <a:rPr lang="en-US" dirty="0"/>
              <a:t>I then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add </a:t>
            </a:r>
            <a:r>
              <a:rPr lang="en-US" dirty="0"/>
              <a:t>[B </a:t>
            </a:r>
            <a:r>
              <a:rPr lang="en-US" b="1" dirty="0"/>
              <a:t>::</a:t>
            </a:r>
            <a:r>
              <a:rPr lang="en-US" dirty="0"/>
              <a:t>=  </a:t>
            </a:r>
            <a:r>
              <a:rPr lang="el-GR" dirty="0"/>
              <a:t>γ</a:t>
            </a:r>
            <a:r>
              <a:rPr lang="en-US" dirty="0"/>
              <a:t>,b</a:t>
            </a:r>
            <a:r>
              <a:rPr lang="en-US" dirty="0" smtClean="0"/>
              <a:t>] </a:t>
            </a:r>
            <a:r>
              <a:rPr lang="en-US" dirty="0"/>
              <a:t>to I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dirty="0" err="1" smtClean="0"/>
              <a:t>new_item</a:t>
            </a:r>
            <a:r>
              <a:rPr lang="en-US" dirty="0" smtClean="0"/>
              <a:t> </a:t>
            </a:r>
            <a:r>
              <a:rPr lang="en-US" dirty="0"/>
              <a:t>←</a:t>
            </a:r>
            <a:r>
              <a:rPr lang="en-US" dirty="0" smtClean="0"/>
              <a:t> </a:t>
            </a:r>
            <a:r>
              <a:rPr lang="en-US" dirty="0"/>
              <a:t>true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endif</a:t>
            </a:r>
            <a:endParaRPr lang="en-US" dirty="0"/>
          </a:p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    until </a:t>
            </a:r>
            <a:r>
              <a:rPr lang="en-US" dirty="0"/>
              <a:t>(</a:t>
            </a:r>
            <a:r>
              <a:rPr lang="en-US" dirty="0" err="1" smtClean="0"/>
              <a:t>new_item</a:t>
            </a:r>
            <a:r>
              <a:rPr lang="en-US" dirty="0" smtClean="0"/>
              <a:t> </a:t>
            </a:r>
            <a:r>
              <a:rPr lang="en-US" dirty="0"/>
              <a:t>= false)</a:t>
            </a:r>
          </a:p>
          <a:p>
            <a:pPr marL="0" indent="0">
              <a:spcBef>
                <a:spcPts val="40"/>
              </a:spcBef>
              <a:buNone/>
            </a:pPr>
            <a:r>
              <a:rPr lang="en-US" dirty="0" smtClean="0"/>
              <a:t>    return </a:t>
            </a:r>
            <a:r>
              <a:rPr lang="en-US" dirty="0"/>
              <a:t>I</a:t>
            </a:r>
          </a:p>
          <a:p>
            <a:pPr>
              <a:spcBef>
                <a:spcPts val="40"/>
              </a:spcBef>
              <a:buFontTx/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lowchart: Connector 3"/>
          <p:cNvSpPr/>
          <p:nvPr/>
        </p:nvSpPr>
        <p:spPr bwMode="auto">
          <a:xfrm>
            <a:off x="5207619" y="2679439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5535868" y="307801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Connector 5"/>
          <p:cNvSpPr/>
          <p:nvPr/>
        </p:nvSpPr>
        <p:spPr bwMode="auto">
          <a:xfrm>
            <a:off x="4281502" y="4162410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owchart: Connector 6"/>
          <p:cNvSpPr/>
          <p:nvPr/>
        </p:nvSpPr>
        <p:spPr bwMode="auto">
          <a:xfrm>
            <a:off x="3701207" y="379311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LR(1) </a:t>
            </a:r>
            <a:r>
              <a:rPr lang="en-US" dirty="0" err="1"/>
              <a:t>goto</a:t>
            </a:r>
            <a:endParaRPr lang="en-US" dirty="0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6858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Let I be a set of LR(1) items and X be a </a:t>
            </a:r>
            <a:r>
              <a:rPr lang="en-US" dirty="0" smtClean="0"/>
              <a:t>grammar symbol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Then, </a:t>
            </a:r>
            <a:r>
              <a:rPr lang="en-US" dirty="0" err="1" smtClean="0"/>
              <a:t>goto</a:t>
            </a:r>
            <a:r>
              <a:rPr lang="en-US" dirty="0" smtClean="0"/>
              <a:t>(I,X</a:t>
            </a:r>
            <a:r>
              <a:rPr lang="en-US" dirty="0"/>
              <a:t>) is the closure of the set of </a:t>
            </a:r>
            <a:r>
              <a:rPr lang="en-US" dirty="0" smtClean="0"/>
              <a:t>all items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[A </a:t>
            </a:r>
            <a:r>
              <a:rPr lang="en-US" b="1" dirty="0" smtClean="0"/>
              <a:t>::</a:t>
            </a:r>
            <a:r>
              <a:rPr lang="en-US" dirty="0" smtClean="0"/>
              <a:t>= </a:t>
            </a:r>
            <a:r>
              <a:rPr lang="el-GR" dirty="0" smtClean="0"/>
              <a:t>α</a:t>
            </a:r>
            <a:r>
              <a:rPr lang="en-US" dirty="0" smtClean="0"/>
              <a:t>X  </a:t>
            </a:r>
            <a:r>
              <a:rPr lang="el-GR" dirty="0" smtClean="0"/>
              <a:t>β</a:t>
            </a:r>
            <a:r>
              <a:rPr lang="en-US" dirty="0" smtClean="0"/>
              <a:t>, a] </a:t>
            </a:r>
            <a:r>
              <a:rPr lang="en-US" dirty="0"/>
              <a:t>such that [A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l-GR" dirty="0" smtClean="0"/>
              <a:t>α</a:t>
            </a:r>
            <a:r>
              <a:rPr lang="en-US" dirty="0" smtClean="0"/>
              <a:t>  X</a:t>
            </a:r>
            <a:r>
              <a:rPr lang="el-GR" dirty="0" smtClean="0"/>
              <a:t>β</a:t>
            </a:r>
            <a:r>
              <a:rPr lang="en-US" dirty="0" smtClean="0"/>
              <a:t>,a] </a:t>
            </a:r>
            <a:r>
              <a:rPr lang="el-GR" dirty="0" smtClean="0"/>
              <a:t>ϵ</a:t>
            </a:r>
            <a:r>
              <a:rPr lang="en-US" dirty="0" smtClean="0"/>
              <a:t> </a:t>
            </a:r>
            <a:r>
              <a:rPr lang="en-US" dirty="0"/>
              <a:t>I</a:t>
            </a:r>
          </a:p>
          <a:p>
            <a:pPr>
              <a:lnSpc>
                <a:spcPct val="90000"/>
              </a:lnSpc>
            </a:pPr>
            <a:r>
              <a:rPr lang="en-US" dirty="0"/>
              <a:t>If I is the set of valid items for some viable </a:t>
            </a:r>
            <a:r>
              <a:rPr lang="en-US" dirty="0" smtClean="0"/>
              <a:t>prefix </a:t>
            </a:r>
            <a:r>
              <a:rPr lang="el-GR" dirty="0" smtClean="0"/>
              <a:t>γ</a:t>
            </a:r>
            <a:r>
              <a:rPr lang="en-US" dirty="0" smtClean="0"/>
              <a:t>, then </a:t>
            </a:r>
            <a:r>
              <a:rPr lang="en-US" dirty="0" err="1" smtClean="0"/>
              <a:t>goto</a:t>
            </a:r>
            <a:r>
              <a:rPr lang="en-US" dirty="0" smtClean="0"/>
              <a:t>(I,X</a:t>
            </a:r>
            <a:r>
              <a:rPr lang="en-US" dirty="0"/>
              <a:t>) is the set of valid items for </a:t>
            </a:r>
            <a:r>
              <a:rPr lang="en-US" dirty="0" smtClean="0"/>
              <a:t>the viable prefix </a:t>
            </a:r>
            <a:r>
              <a:rPr lang="el-GR" dirty="0" smtClean="0"/>
              <a:t>γ</a:t>
            </a:r>
            <a:r>
              <a:rPr lang="en-US" dirty="0" smtClean="0"/>
              <a:t>X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goto</a:t>
            </a:r>
            <a:r>
              <a:rPr lang="en-US" dirty="0" smtClean="0"/>
              <a:t>(I,X</a:t>
            </a:r>
            <a:r>
              <a:rPr lang="en-US" dirty="0"/>
              <a:t>) represents state after recognizing X </a:t>
            </a:r>
            <a:r>
              <a:rPr lang="en-US" dirty="0" smtClean="0"/>
              <a:t>in state </a:t>
            </a:r>
            <a:r>
              <a:rPr lang="en-US" dirty="0"/>
              <a:t>I . </a:t>
            </a:r>
          </a:p>
        </p:txBody>
      </p:sp>
      <p:sp>
        <p:nvSpPr>
          <p:cNvPr id="4" name="Flowchart: Connector 3"/>
          <p:cNvSpPr/>
          <p:nvPr/>
        </p:nvSpPr>
        <p:spPr bwMode="auto">
          <a:xfrm>
            <a:off x="3748098" y="322455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6942630" y="3236278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compute </a:t>
            </a:r>
            <a:r>
              <a:rPr lang="en-US" dirty="0" err="1" smtClean="0"/>
              <a:t>goto</a:t>
            </a:r>
            <a:r>
              <a:rPr lang="en-US" dirty="0" smtClean="0"/>
              <a:t>(I,X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function </a:t>
            </a:r>
            <a:r>
              <a:rPr lang="en-US" dirty="0" err="1" smtClean="0"/>
              <a:t>goto</a:t>
            </a:r>
            <a:r>
              <a:rPr lang="en-US" dirty="0" smtClean="0"/>
              <a:t>(I,X</a:t>
            </a:r>
            <a:r>
              <a:rPr lang="en-US" dirty="0"/>
              <a:t>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    J ← set </a:t>
            </a:r>
            <a:r>
              <a:rPr lang="en-US" dirty="0"/>
              <a:t>of items [A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l-GR" dirty="0"/>
              <a:t>α</a:t>
            </a:r>
            <a:r>
              <a:rPr lang="en-US" dirty="0"/>
              <a:t>X  </a:t>
            </a:r>
            <a:r>
              <a:rPr lang="el-GR" dirty="0"/>
              <a:t>β</a:t>
            </a:r>
            <a:r>
              <a:rPr lang="en-US" dirty="0"/>
              <a:t>, a] 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    such </a:t>
            </a:r>
            <a:r>
              <a:rPr lang="en-US" dirty="0"/>
              <a:t>that [A </a:t>
            </a:r>
            <a:r>
              <a:rPr lang="en-US" b="1" dirty="0"/>
              <a:t>::</a:t>
            </a:r>
            <a:r>
              <a:rPr lang="en-US" dirty="0"/>
              <a:t>= </a:t>
            </a:r>
            <a:r>
              <a:rPr lang="el-GR" dirty="0"/>
              <a:t>α</a:t>
            </a:r>
            <a:r>
              <a:rPr lang="en-US" dirty="0"/>
              <a:t>  X</a:t>
            </a:r>
            <a:r>
              <a:rPr lang="el-GR" dirty="0"/>
              <a:t>β</a:t>
            </a:r>
            <a:r>
              <a:rPr lang="en-US" dirty="0"/>
              <a:t>,a] </a:t>
            </a:r>
            <a:r>
              <a:rPr lang="el-GR" dirty="0"/>
              <a:t>ϵ</a:t>
            </a:r>
            <a:r>
              <a:rPr lang="en-US" dirty="0"/>
              <a:t> </a:t>
            </a:r>
            <a:r>
              <a:rPr lang="en-US" dirty="0" smtClean="0"/>
              <a:t>I</a:t>
            </a:r>
          </a:p>
          <a:p>
            <a:pPr marL="0" indent="0">
              <a:buNone/>
            </a:pPr>
            <a:r>
              <a:rPr lang="en-US" dirty="0" smtClean="0"/>
              <a:t>    J’ </a:t>
            </a:r>
            <a:r>
              <a:rPr lang="en-US" dirty="0"/>
              <a:t>← </a:t>
            </a:r>
            <a:r>
              <a:rPr lang="en-US" dirty="0" smtClean="0"/>
              <a:t>closure(J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    return J’</a:t>
            </a:r>
            <a:endParaRPr lang="en-US" dirty="0"/>
          </a:p>
          <a:p>
            <a:endParaRPr lang="en-US" dirty="0"/>
          </a:p>
        </p:txBody>
      </p:sp>
      <p:sp>
        <p:nvSpPr>
          <p:cNvPr id="4" name="Flowchart: Connector 3"/>
          <p:cNvSpPr/>
          <p:nvPr/>
        </p:nvSpPr>
        <p:spPr bwMode="auto">
          <a:xfrm>
            <a:off x="5664824" y="2116724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Flowchart: Connector 4"/>
          <p:cNvSpPr/>
          <p:nvPr/>
        </p:nvSpPr>
        <p:spPr bwMode="auto">
          <a:xfrm>
            <a:off x="4996603" y="2609095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425863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Collection of sets of LR(1)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start the construction of the collection of sets </a:t>
            </a:r>
            <a:r>
              <a:rPr lang="en-US" dirty="0" smtClean="0"/>
              <a:t>of LR(1</a:t>
            </a:r>
            <a:r>
              <a:rPr lang="en-US" dirty="0"/>
              <a:t>) items with the item [</a:t>
            </a:r>
            <a:r>
              <a:rPr lang="en-US" dirty="0" smtClean="0"/>
              <a:t>S’ </a:t>
            </a:r>
            <a:r>
              <a:rPr lang="en-US" b="1" dirty="0" smtClean="0"/>
              <a:t>::</a:t>
            </a:r>
            <a:r>
              <a:rPr lang="en-US" dirty="0" smtClean="0"/>
              <a:t>=  </a:t>
            </a:r>
            <a:r>
              <a:rPr lang="en-US" dirty="0" err="1" smtClean="0"/>
              <a:t>S,eof</a:t>
            </a:r>
            <a:r>
              <a:rPr lang="en-US" dirty="0" smtClean="0"/>
              <a:t>], where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S’ is </a:t>
            </a:r>
            <a:r>
              <a:rPr lang="en-US" dirty="0"/>
              <a:t>the start symbol of the augmented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grammar G’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S </a:t>
            </a:r>
            <a:r>
              <a:rPr lang="en-US" dirty="0"/>
              <a:t>is the start symbol of G, and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eof</a:t>
            </a:r>
            <a:r>
              <a:rPr lang="en-US" dirty="0" smtClean="0"/>
              <a:t> </a:t>
            </a:r>
            <a:r>
              <a:rPr lang="en-US" dirty="0"/>
              <a:t>is the right end of string marker</a:t>
            </a:r>
          </a:p>
        </p:txBody>
      </p:sp>
      <p:sp>
        <p:nvSpPr>
          <p:cNvPr id="4" name="Flowchart: Connector 3"/>
          <p:cNvSpPr/>
          <p:nvPr/>
        </p:nvSpPr>
        <p:spPr bwMode="auto">
          <a:xfrm>
            <a:off x="7493616" y="1976047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100916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799"/>
            <a:ext cx="7010400" cy="1090613"/>
          </a:xfrm>
        </p:spPr>
        <p:txBody>
          <a:bodyPr/>
          <a:lstStyle/>
          <a:p>
            <a:r>
              <a:rPr lang="en-US" dirty="0"/>
              <a:t>To compute the collection of sets of LR(1) items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procedure </a:t>
            </a:r>
            <a:r>
              <a:rPr lang="en-US" dirty="0" smtClean="0"/>
              <a:t>items(G’)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C ← {closure( {[S’ </a:t>
            </a:r>
            <a:r>
              <a:rPr lang="en-US" b="1" dirty="0" smtClean="0"/>
              <a:t>::</a:t>
            </a:r>
            <a:r>
              <a:rPr lang="en-US" dirty="0" smtClean="0"/>
              <a:t>=  S</a:t>
            </a:r>
            <a:r>
              <a:rPr lang="en-US" dirty="0"/>
              <a:t>; </a:t>
            </a:r>
            <a:r>
              <a:rPr lang="en-US" dirty="0" err="1"/>
              <a:t>eof</a:t>
            </a:r>
            <a:r>
              <a:rPr lang="en-US" dirty="0" smtClean="0"/>
              <a:t>]} )}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repeat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new_item</a:t>
            </a:r>
            <a:r>
              <a:rPr lang="en-US" dirty="0" smtClean="0"/>
              <a:t> </a:t>
            </a:r>
            <a:r>
              <a:rPr lang="en-US" dirty="0"/>
              <a:t>←</a:t>
            </a:r>
            <a:r>
              <a:rPr lang="en-US" dirty="0" smtClean="0"/>
              <a:t> </a:t>
            </a:r>
            <a:r>
              <a:rPr lang="en-US" dirty="0"/>
              <a:t>false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for </a:t>
            </a:r>
            <a:r>
              <a:rPr lang="en-US" dirty="0"/>
              <a:t>each set of items I in C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each </a:t>
            </a:r>
            <a:r>
              <a:rPr lang="en-US" dirty="0"/>
              <a:t>grammar symbol X such that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goto</a:t>
            </a:r>
            <a:r>
              <a:rPr lang="en-US" dirty="0" smtClean="0"/>
              <a:t>(I </a:t>
            </a:r>
            <a:r>
              <a:rPr lang="en-US" b="1" dirty="0" smtClean="0"/>
              <a:t>, </a:t>
            </a:r>
            <a:r>
              <a:rPr lang="en-US" dirty="0" smtClean="0"/>
              <a:t>X</a:t>
            </a:r>
            <a:r>
              <a:rPr lang="en-US" dirty="0"/>
              <a:t>) </a:t>
            </a:r>
            <a:r>
              <a:rPr lang="el-GR" dirty="0"/>
              <a:t>≠</a:t>
            </a:r>
            <a:r>
              <a:rPr lang="en-US" dirty="0" smtClean="0"/>
              <a:t> </a:t>
            </a:r>
            <a:r>
              <a:rPr lang="el-GR" dirty="0" smtClean="0"/>
              <a:t>ϕ</a:t>
            </a:r>
            <a:r>
              <a:rPr lang="en-US" dirty="0" smtClean="0"/>
              <a:t> </a:t>
            </a:r>
            <a:r>
              <a:rPr lang="en-US" dirty="0"/>
              <a:t>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goto</a:t>
            </a:r>
            <a:r>
              <a:rPr lang="en-US" dirty="0" smtClean="0"/>
              <a:t>(I 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dirty="0"/>
              <a:t>X) </a:t>
            </a:r>
            <a:r>
              <a:rPr lang="en-US" dirty="0" smtClean="0"/>
              <a:t>Ɇ </a:t>
            </a:r>
            <a:r>
              <a:rPr lang="en-US" dirty="0"/>
              <a:t>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add </a:t>
            </a:r>
            <a:r>
              <a:rPr lang="en-US" dirty="0" err="1"/>
              <a:t>goto</a:t>
            </a:r>
            <a:r>
              <a:rPr lang="en-US" dirty="0"/>
              <a:t>(I </a:t>
            </a:r>
            <a:r>
              <a:rPr lang="en-US" b="1" dirty="0" smtClean="0"/>
              <a:t>, </a:t>
            </a:r>
            <a:r>
              <a:rPr lang="en-US" dirty="0" smtClean="0"/>
              <a:t>X</a:t>
            </a:r>
            <a:r>
              <a:rPr lang="en-US" dirty="0"/>
              <a:t>) to 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new_item</a:t>
            </a:r>
            <a:r>
              <a:rPr lang="en-US" dirty="0" smtClean="0"/>
              <a:t> ← </a:t>
            </a:r>
            <a:r>
              <a:rPr lang="en-US" dirty="0"/>
              <a:t>true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endfor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 until </a:t>
            </a:r>
            <a:r>
              <a:rPr lang="en-US" dirty="0"/>
              <a:t>(</a:t>
            </a:r>
            <a:r>
              <a:rPr lang="en-US" dirty="0" err="1" smtClean="0"/>
              <a:t>new_item</a:t>
            </a:r>
            <a:r>
              <a:rPr lang="en-US" dirty="0" smtClean="0"/>
              <a:t> </a:t>
            </a:r>
            <a:r>
              <a:rPr lang="en-US" dirty="0"/>
              <a:t>= false)</a:t>
            </a:r>
          </a:p>
        </p:txBody>
      </p:sp>
      <p:sp>
        <p:nvSpPr>
          <p:cNvPr id="4" name="Flowchart: Connector 3"/>
          <p:cNvSpPr/>
          <p:nvPr/>
        </p:nvSpPr>
        <p:spPr bwMode="auto">
          <a:xfrm>
            <a:off x="5102116" y="1958462"/>
            <a:ext cx="100361" cy="111512"/>
          </a:xfrm>
          <a:prstGeom prst="flowChartConnector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577166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01158951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68A5906-F268-4F87-9765-7B21AABD07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 presentation</Template>
  <TotalTime>682</TotalTime>
  <Words>1100</Words>
  <Application>Microsoft Office PowerPoint</Application>
  <PresentationFormat>On-screen Show (4:3)</PresentationFormat>
  <Paragraphs>213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01158951</vt:lpstr>
      <vt:lpstr>Compiler Theory – 08/10(ppt)</vt:lpstr>
      <vt:lpstr>Canonical LR(1) items</vt:lpstr>
      <vt:lpstr>Canonical LR(1) items</vt:lpstr>
      <vt:lpstr>LR(1) closure</vt:lpstr>
      <vt:lpstr>To compute closure(I)</vt:lpstr>
      <vt:lpstr>LR(1) goto</vt:lpstr>
      <vt:lpstr>To compute goto(I,X)</vt:lpstr>
      <vt:lpstr>Collection of sets of LR(1) items</vt:lpstr>
      <vt:lpstr>To compute the collection of sets of LR(1) items </vt:lpstr>
      <vt:lpstr>LR(1) table construction</vt:lpstr>
      <vt:lpstr>Example : The Grammar</vt:lpstr>
      <vt:lpstr>  Example:  ACTION and GOTO Table</vt:lpstr>
      <vt:lpstr>Example</vt:lpstr>
      <vt:lpstr>Example</vt:lpstr>
      <vt:lpstr>Example</vt:lpstr>
      <vt:lpstr>Thank You FOR YOUR ATTENTION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anindhya sankhla</dc:creator>
  <cp:lastModifiedBy>Bivas</cp:lastModifiedBy>
  <cp:revision>20</cp:revision>
  <dcterms:created xsi:type="dcterms:W3CDTF">2013-11-11T06:22:25Z</dcterms:created>
  <dcterms:modified xsi:type="dcterms:W3CDTF">2013-11-17T07:13:12Z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