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1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9469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00"/>
    <a:srgbClr val="B8C26A"/>
    <a:srgbClr val="9900FF"/>
    <a:srgbClr val="00FF00"/>
    <a:srgbClr val="66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06" autoAdjust="0"/>
  </p:normalViewPr>
  <p:slideViewPr>
    <p:cSldViewPr>
      <p:cViewPr varScale="1">
        <p:scale>
          <a:sx n="72" d="100"/>
          <a:sy n="72" d="100"/>
        </p:scale>
        <p:origin x="132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74"/>
    </p:cViewPr>
  </p:sorterViewPr>
  <p:notesViewPr>
    <p:cSldViewPr>
      <p:cViewPr varScale="1">
        <p:scale>
          <a:sx n="60" d="100"/>
          <a:sy n="60" d="100"/>
        </p:scale>
        <p:origin x="-1710" y="-72"/>
      </p:cViewPr>
      <p:guideLst>
        <p:guide orient="horz" pos="2908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defTabSz="92392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r" defTabSz="92392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defTabSz="92392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1786FB9-87E2-40BF-B5E6-41024B804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82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C6C02-B61F-4220-871D-CA3006F53CB9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CD4CADD7-0D2B-4071-918C-F293BB3F4BE5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EFE26-896C-444A-B1A4-802565986C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53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251F6-B50B-4FE2-ABFF-EDE49D5FB02D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E49154A1-7D2C-4F5F-8B41-45466AE1C2F8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45E73-59C7-4875-A5ED-1D9EDF1838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8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694D1-E83F-4091-AE27-6EED87995EAA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4F352540-1BE8-4727-B402-9B8CE238ABC6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0A327-EA01-449B-B93F-33FB30D087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9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77935-AE7D-48A9-B0A8-12BD42C898F1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D977B362-778A-4EB4-988A-B49AC1461832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90E42-3B4A-4ECA-979E-7011AFF14C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82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B4C32-6FB1-45B7-BC2F-8EC2E20AE3D0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FAB8CEA4-1163-4D79-9B79-23AE994FC1ED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F818D-4BD6-4A69-AD4C-9EC0DF44E8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6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0AB8D-3B24-4AEA-9A73-22984250EE85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D5CEC3CA-F165-440D-AFE4-18ECA012EED4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E9CA7-4828-4C14-B5D4-97BD6793E0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66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C1FDB-9DA7-4686-8856-A0C6FD335FB8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BECA4186-5E41-4A44-9C52-1F40366F76CB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B5A36-D700-452B-A788-50294687B3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2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A591B-90B4-4773-B52E-38BE5774409C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2D85847F-9B1A-477E-BE28-3B7C92406316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5A78F-E379-4453-919B-DA0312E34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2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A43B2-50A7-4148-9685-C2CF08D2B4FE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3F2D18D6-500B-496B-8422-734C8427D1F2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A0570-A752-4F35-8649-15179553DE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0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EB350FC-84A9-4169-B059-6DE23F556510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6D421470-267A-4DEA-8CDA-48C3053510DE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84E41C-1B52-4715-BB94-15E610746E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D3B4A-9B37-4D05-88F2-6B133D8803AB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FC8E8A8E-912B-42A6-8BC6-6E285A1230B0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1A2DD-A9BB-4441-8CE8-609DD2CAB2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87CD42F-957F-451D-9F98-64EB0CD851DE}" type="datetimeFigureOut">
              <a:rPr lang="en-US"/>
              <a:pPr>
                <a:defRPr/>
              </a:pPr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David Luebke				         </a:t>
            </a:r>
            <a:fld id="{28C41073-B05F-4C55-B77B-C58BDF49AE57}" type="slidenum">
              <a:rPr lang="en-US"/>
              <a:pPr>
                <a:defRPr/>
              </a:pPr>
              <a:t>‹#›</a:t>
            </a:fld>
            <a:r>
              <a:rPr lang="en-US"/>
              <a:t> 				            </a:t>
            </a:r>
            <a:fld id="{5D85B91C-0409-46C4-B5A9-320C128802E2}" type="datetime1">
              <a:rPr lang="en-US"/>
              <a:pPr>
                <a:defRPr/>
              </a:pPr>
              <a:t>11/1/2013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207F2C-A489-48D8-B6DC-AD42506C30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76" r:id="rId2"/>
    <p:sldLayoutId id="2147483782" r:id="rId3"/>
    <p:sldLayoutId id="2147483777" r:id="rId4"/>
    <p:sldLayoutId id="2147483778" r:id="rId5"/>
    <p:sldLayoutId id="2147483779" r:id="rId6"/>
    <p:sldLayoutId id="2147483783" r:id="rId7"/>
    <p:sldLayoutId id="2147483784" r:id="rId8"/>
    <p:sldLayoutId id="2147483785" r:id="rId9"/>
    <p:sldLayoutId id="2147483780" r:id="rId10"/>
    <p:sldLayoutId id="2147483786" r:id="rId11"/>
  </p:sldLayoutIdLst>
  <p:hf sldNum="0"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14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Compilers</a:t>
            </a:r>
            <a:endParaRPr lang="en-U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114800"/>
            <a:ext cx="7315200" cy="1752600"/>
          </a:xfrm>
        </p:spPr>
        <p:txBody>
          <a:bodyPr rtlCol="0"/>
          <a:lstStyle/>
          <a:p>
            <a:pPr eaLnBrk="1" fontAlgn="auto" hangingPunct="1">
              <a:defRPr/>
            </a:pPr>
            <a:endParaRPr lang="en-US" i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defRPr/>
            </a:pPr>
            <a:r>
              <a:rPr lang="en-US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ABHISHEK REDDY PAM    (11cs30002)</a:t>
            </a:r>
            <a:endParaRPr lang="en-US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defRPr/>
            </a:pPr>
            <a:r>
              <a:rPr lang="en-US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  <a:r>
              <a:rPr lang="en-US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07/10/2013</a:t>
            </a:r>
            <a:endParaRPr lang="en-US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Viable Prefix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set of prefixes of right sentential forms that can appear on the stack of a shift-reduce parser are called viable prefixes.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Right-Sentential Form 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sentential form that can be derived by a rightmost derivation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prefix of the sentential form may not be the content of the stack.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66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Consider: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S 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800" b="1" dirty="0" err="1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en-US" sz="2800" b="1" dirty="0" err="1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endParaRPr lang="en-US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A 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800" b="1" dirty="0" err="1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| </a:t>
            </a:r>
            <a:r>
              <a:rPr lang="en-US" sz="2800" b="1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endParaRPr lang="en-US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B  </a:t>
            </a:r>
            <a:r>
              <a:rPr lang="en-US" sz="2800" b="1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Rightmost Derivation of the string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abbcde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  <a:endParaRPr 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 </a:t>
            </a:r>
            <a:r>
              <a:rPr lang="en-US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aABe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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aA</a:t>
            </a:r>
            <a:r>
              <a:rPr lang="en-US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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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bcde</a:t>
            </a:r>
            <a:endParaRPr lang="en-US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(unique)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handle 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underlined for each step.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59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viable prefix 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:</a:t>
            </a:r>
            <a:b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(1) a string that equals a prefix of a right-sentential form up to (and including) its unique handle.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(2) any prefix of a string that satisfies (1)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given example :</a:t>
            </a:r>
            <a:endParaRPr 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Viable prefixes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aAd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aAbc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aAb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viable prefixes: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aAde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aAA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b="1" dirty="0" smtClean="0">
              <a:solidFill>
                <a:schemeClr val="accent2"/>
              </a:solidFill>
              <a:effectLst/>
              <a:sym typeface="Symbol" panose="05050102010706020507" pitchFamily="18" charset="2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9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Shift/Reduce Parser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504282"/>
              </p:ext>
            </p:extLst>
          </p:nvPr>
        </p:nvGraphicFramePr>
        <p:xfrm>
          <a:off x="822323" y="1846258"/>
          <a:ext cx="6340476" cy="4402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3492"/>
                <a:gridCol w="2113492"/>
                <a:gridCol w="2113492"/>
              </a:tblGrid>
              <a:tr h="366845"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abbcde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</a:t>
                      </a:r>
                      <a:endParaRPr lang="en-US" dirty="0"/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bbcde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SHIFT</a:t>
                      </a:r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ab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bcde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REDUCE</a:t>
                      </a:r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rgbClr val="0070C0"/>
                          </a:solidFill>
                        </a:rPr>
                        <a:t>A</a:t>
                      </a:r>
                      <a:endParaRPr lang="en-US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bcde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SHIFT</a:t>
                      </a:r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rgbClr val="0070C0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cde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</a:t>
                      </a:r>
                      <a:endParaRPr lang="en-US" dirty="0"/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rgbClr val="0070C0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bc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REDUCE</a:t>
                      </a:r>
                      <a:endParaRPr lang="en-US" dirty="0"/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rgbClr val="0070C0"/>
                          </a:solidFill>
                        </a:rPr>
                        <a:t>A</a:t>
                      </a:r>
                      <a:endParaRPr lang="en-US" b="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</a:t>
                      </a:r>
                      <a:endParaRPr lang="en-US" dirty="0"/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rgbClr val="0070C0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REDUCE</a:t>
                      </a:r>
                      <a:endParaRPr lang="en-US" dirty="0"/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rgbClr val="0070C0"/>
                          </a:solidFill>
                        </a:rPr>
                        <a:t>AB</a:t>
                      </a:r>
                      <a:endParaRPr lang="en-US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</a:t>
                      </a:r>
                      <a:endParaRPr lang="en-US" dirty="0"/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800" b="0" dirty="0" err="1" smtClean="0">
                          <a:solidFill>
                            <a:srgbClr val="0070C0"/>
                          </a:solidFill>
                        </a:rPr>
                        <a:t>AB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REDUCE</a:t>
                      </a:r>
                      <a:endParaRPr lang="en-US" dirty="0"/>
                    </a:p>
                  </a:txBody>
                  <a:tcPr/>
                </a:tc>
              </a:tr>
              <a:tr h="366845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ACCEPT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120639" y="5257800"/>
            <a:ext cx="205069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strings in </a:t>
            </a:r>
          </a:p>
          <a:p>
            <a:r>
              <a:rPr lang="en-US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stack </a:t>
            </a:r>
          </a:p>
          <a:p>
            <a:r>
              <a:rPr lang="en-US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viable prefixes</a:t>
            </a:r>
          </a:p>
        </p:txBody>
      </p:sp>
    </p:spTree>
    <p:extLst>
      <p:ext uri="{BB962C8B-B14F-4D97-AF65-F5344CB8AC3E}">
        <p14:creationId xmlns:p14="http://schemas.microsoft.com/office/powerpoint/2010/main" val="109543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to shift/reduce 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on top of the stack something appears to be a handle (i.e., matches the RHS of a production).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But: maybe we have not shifted enough elements to identify the handle</a:t>
            </a:r>
            <a:r>
              <a:rPr lang="en-US" dirty="0" smtClean="0"/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 the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of Shift and Reduce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preserves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property that the stack IS a viable prefix.</a:t>
            </a:r>
          </a:p>
          <a:p>
            <a:pPr>
              <a:lnSpc>
                <a:spcPct val="79000"/>
              </a:lnSpc>
              <a:buFont typeface="Wingdings" panose="05000000000000000000" pitchFamily="2" charset="2"/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: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$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		</a:t>
            </a:r>
            <a:r>
              <a:rPr lang="en-US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 or Reduce?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shift we obtain 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b="1" dirty="0" smtClean="0">
                <a:solidFill>
                  <a:schemeClr val="accent2"/>
                </a:solidFill>
                <a:effectLst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stack (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valid item for the viable prefix 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Recall that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handle.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Instead if we reduce we obtain </a:t>
            </a:r>
            <a:r>
              <a:rPr lang="en-US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stack.</a:t>
            </a:r>
          </a:p>
          <a:p>
            <a:pPr>
              <a:lnSpc>
                <a:spcPct val="79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(this is NOT a viable prefix!!!)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374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 Items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{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}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valid LR(1)-item for a viable prefix 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γα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 there exists a right-most derivation.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</a:t>
            </a: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Ay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γαβ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Such that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is the first symbol of y (or)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y = 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ε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and a = $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1334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DFA accepting viable prefixes. Its states are sets of LR(1)-items (that are valid for the corresponding viable prefixes)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anonical LR Parser(LR(1</a:t>
            </a: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Parser) , States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encoding of valid items and viable prefixes are discussed in the next lecture.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6768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30934</TotalTime>
  <Words>308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 Light</vt:lpstr>
      <vt:lpstr>Calibri</vt:lpstr>
      <vt:lpstr>Times New Roman</vt:lpstr>
      <vt:lpstr>Wingdings</vt:lpstr>
      <vt:lpstr>Retrospect</vt:lpstr>
      <vt:lpstr>Compilers</vt:lpstr>
      <vt:lpstr>Viable Prefix</vt:lpstr>
      <vt:lpstr>Example</vt:lpstr>
      <vt:lpstr>Continuation…</vt:lpstr>
      <vt:lpstr>Shift/Reduce Parser</vt:lpstr>
      <vt:lpstr>When to shift/reduce ?</vt:lpstr>
      <vt:lpstr>Valid Items</vt:lpstr>
      <vt:lpstr>THE END</vt:lpstr>
    </vt:vector>
  </TitlesOfParts>
  <Company>University of Virginia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332: Algorithms</dc:title>
  <dc:creator>David Luebke</dc:creator>
  <cp:lastModifiedBy>Abhishek Reddy</cp:lastModifiedBy>
  <cp:revision>193</cp:revision>
  <cp:lastPrinted>1998-11-03T18:33:01Z</cp:lastPrinted>
  <dcterms:created xsi:type="dcterms:W3CDTF">1998-11-02T19:17:54Z</dcterms:created>
  <dcterms:modified xsi:type="dcterms:W3CDTF">2013-11-01T09:38:18Z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F:\public_html\cs332</vt:lpwstr>
  </property>
</Properties>
</file>