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1" r:id="rId2"/>
    <p:sldId id="256" r:id="rId3"/>
    <p:sldId id="259" r:id="rId4"/>
    <p:sldId id="260" r:id="rId5"/>
    <p:sldId id="258" r:id="rId6"/>
    <p:sldId id="261" r:id="rId7"/>
    <p:sldId id="257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AFD-7C07-4D13-96F1-1F068BC8823D}" type="datetimeFigureOut">
              <a:rPr lang="en-US" smtClean="0"/>
              <a:t>10/8/2013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481F6F-0382-42FC-9749-1FB14CCD754D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AFD-7C07-4D13-96F1-1F068BC8823D}" type="datetimeFigureOut">
              <a:rPr lang="en-US" smtClean="0"/>
              <a:t>10/8/2013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81F6F-0382-42FC-9749-1FB14CCD754D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3481F6F-0382-42FC-9749-1FB14CCD754D}" type="slidenum">
              <a:rPr lang="en-IN" smtClean="0"/>
              <a:t>‹#›</a:t>
            </a:fld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AFD-7C07-4D13-96F1-1F068BC8823D}" type="datetimeFigureOut">
              <a:rPr lang="en-US" smtClean="0"/>
              <a:t>10/8/2013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AFD-7C07-4D13-96F1-1F068BC8823D}" type="datetimeFigureOut">
              <a:rPr lang="en-US" smtClean="0"/>
              <a:t>10/8/2013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3481F6F-0382-42FC-9749-1FB14CCD754D}" type="slidenum">
              <a:rPr lang="en-IN" smtClean="0"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AFD-7C07-4D13-96F1-1F068BC8823D}" type="datetimeFigureOut">
              <a:rPr lang="en-US" smtClean="0"/>
              <a:t>10/8/2013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481F6F-0382-42FC-9749-1FB14CCD754D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2231AFD-7C07-4D13-96F1-1F068BC8823D}" type="datetimeFigureOut">
              <a:rPr lang="en-US" smtClean="0"/>
              <a:t>10/8/2013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81F6F-0382-42FC-9749-1FB14CCD754D}" type="slidenum">
              <a:rPr lang="en-IN" smtClean="0"/>
              <a:t>‹#›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AFD-7C07-4D13-96F1-1F068BC8823D}" type="datetimeFigureOut">
              <a:rPr lang="en-US" smtClean="0"/>
              <a:t>10/8/2013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IN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3481F6F-0382-42FC-9749-1FB14CCD754D}" type="slidenum">
              <a:rPr lang="en-IN" smtClean="0"/>
              <a:t>‹#›</a:t>
            </a:fld>
            <a:endParaRPr lang="en-IN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AFD-7C07-4D13-96F1-1F068BC8823D}" type="datetimeFigureOut">
              <a:rPr lang="en-US" smtClean="0"/>
              <a:t>10/8/2013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3481F6F-0382-42FC-9749-1FB14CCD754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AFD-7C07-4D13-96F1-1F068BC8823D}" type="datetimeFigureOut">
              <a:rPr lang="en-US" smtClean="0"/>
              <a:t>10/8/2013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481F6F-0382-42FC-9749-1FB14CCD754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481F6F-0382-42FC-9749-1FB14CCD754D}" type="slidenum">
              <a:rPr lang="en-IN" smtClean="0"/>
              <a:t>‹#›</a:t>
            </a:fld>
            <a:endParaRPr lang="en-IN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AFD-7C07-4D13-96F1-1F068BC8823D}" type="datetimeFigureOut">
              <a:rPr lang="en-US" smtClean="0"/>
              <a:t>10/8/2013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3481F6F-0382-42FC-9749-1FB14CCD754D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2231AFD-7C07-4D13-96F1-1F068BC8823D}" type="datetimeFigureOut">
              <a:rPr lang="en-US" smtClean="0"/>
              <a:t>10/8/2013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2231AFD-7C07-4D13-96F1-1F068BC8823D}" type="datetimeFigureOut">
              <a:rPr lang="en-US" smtClean="0"/>
              <a:t>10/8/2013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481F6F-0382-42FC-9749-1FB14CCD754D}" type="slidenum">
              <a:rPr lang="en-IN" smtClean="0"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COMPILERS</a:t>
            </a:r>
          </a:p>
          <a:p>
            <a:r>
              <a:rPr lang="en-IN" dirty="0" smtClean="0"/>
              <a:t>4</a:t>
            </a:r>
            <a:r>
              <a:rPr lang="en-IN" baseline="30000" dirty="0" smtClean="0"/>
              <a:t>th</a:t>
            </a:r>
            <a:r>
              <a:rPr lang="en-IN" dirty="0" smtClean="0"/>
              <a:t> </a:t>
            </a:r>
            <a:r>
              <a:rPr lang="en-IN" dirty="0" smtClean="0"/>
              <a:t>September 2013</a:t>
            </a:r>
          </a:p>
          <a:p>
            <a:r>
              <a:rPr lang="en-IN" dirty="0" smtClean="0"/>
              <a:t>Wednesday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4348" y="857232"/>
            <a:ext cx="7772400" cy="134304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11CS10045</a:t>
            </a:r>
            <a:br>
              <a:rPr lang="en-IN" dirty="0" smtClean="0"/>
            </a:br>
            <a:r>
              <a:rPr lang="en-IN" dirty="0" smtClean="0"/>
              <a:t>SRAJAN </a:t>
            </a:r>
            <a:r>
              <a:rPr lang="en-IN" dirty="0" smtClean="0"/>
              <a:t>GARG</a:t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4348" y="21429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id</a:t>
            </a:r>
            <a:endParaRPr lang="en-IN" sz="2800" dirty="0"/>
          </a:p>
        </p:txBody>
      </p:sp>
      <p:sp>
        <p:nvSpPr>
          <p:cNvPr id="3" name="Oval 2"/>
          <p:cNvSpPr/>
          <p:nvPr/>
        </p:nvSpPr>
        <p:spPr>
          <a:xfrm>
            <a:off x="6357950" y="5072074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$</a:t>
            </a:r>
            <a:endParaRPr lang="en-IN" sz="2800" dirty="0"/>
          </a:p>
        </p:txBody>
      </p:sp>
      <p:sp>
        <p:nvSpPr>
          <p:cNvPr id="4" name="Oval 3"/>
          <p:cNvSpPr/>
          <p:nvPr/>
        </p:nvSpPr>
        <p:spPr>
          <a:xfrm>
            <a:off x="714348" y="1857364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* </a:t>
            </a:r>
            <a:r>
              <a:rPr lang="en-IN" sz="2800" i="1" dirty="0" smtClean="0"/>
              <a:t>= 4</a:t>
            </a:r>
            <a:endParaRPr lang="en-IN" sz="2800" dirty="0"/>
          </a:p>
        </p:txBody>
      </p:sp>
      <p:sp>
        <p:nvSpPr>
          <p:cNvPr id="5" name="Oval 4"/>
          <p:cNvSpPr/>
          <p:nvPr/>
        </p:nvSpPr>
        <p:spPr>
          <a:xfrm>
            <a:off x="714348" y="342900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+</a:t>
            </a:r>
            <a:endParaRPr lang="en-IN" sz="2800" dirty="0"/>
          </a:p>
        </p:txBody>
      </p:sp>
      <p:sp>
        <p:nvSpPr>
          <p:cNvPr id="6" name="Oval 5"/>
          <p:cNvSpPr/>
          <p:nvPr/>
        </p:nvSpPr>
        <p:spPr>
          <a:xfrm>
            <a:off x="714348" y="5143512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$</a:t>
            </a:r>
            <a:endParaRPr lang="en-IN" sz="2800" dirty="0"/>
          </a:p>
        </p:txBody>
      </p:sp>
      <p:sp>
        <p:nvSpPr>
          <p:cNvPr id="7" name="Oval 6"/>
          <p:cNvSpPr/>
          <p:nvPr/>
        </p:nvSpPr>
        <p:spPr>
          <a:xfrm>
            <a:off x="6357950" y="342900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+</a:t>
            </a:r>
            <a:endParaRPr lang="en-IN" sz="2800" dirty="0"/>
          </a:p>
        </p:txBody>
      </p:sp>
      <p:sp>
        <p:nvSpPr>
          <p:cNvPr id="8" name="Oval 7"/>
          <p:cNvSpPr/>
          <p:nvPr/>
        </p:nvSpPr>
        <p:spPr>
          <a:xfrm>
            <a:off x="6357950" y="1785926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*</a:t>
            </a:r>
            <a:endParaRPr lang="en-IN" sz="2800" dirty="0"/>
          </a:p>
        </p:txBody>
      </p:sp>
      <p:sp>
        <p:nvSpPr>
          <p:cNvPr id="9" name="Oval 8"/>
          <p:cNvSpPr/>
          <p:nvPr/>
        </p:nvSpPr>
        <p:spPr>
          <a:xfrm>
            <a:off x="6286512" y="285728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id</a:t>
            </a:r>
            <a:endParaRPr lang="en-IN" sz="2800" dirty="0"/>
          </a:p>
        </p:txBody>
      </p:sp>
      <p:cxnSp>
        <p:nvCxnSpPr>
          <p:cNvPr id="27" name="Straight Arrow Connector 26"/>
          <p:cNvCxnSpPr>
            <a:stCxn id="8" idx="2"/>
            <a:endCxn id="5" idx="6"/>
          </p:cNvCxnSpPr>
          <p:nvPr/>
        </p:nvCxnSpPr>
        <p:spPr>
          <a:xfrm rot="10800000" flipV="1">
            <a:off x="2857488" y="2393149"/>
            <a:ext cx="3500462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" idx="6"/>
            <a:endCxn id="7" idx="2"/>
          </p:cNvCxnSpPr>
          <p:nvPr/>
        </p:nvCxnSpPr>
        <p:spPr>
          <a:xfrm>
            <a:off x="2857488" y="4036223"/>
            <a:ext cx="3500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2"/>
            <a:endCxn id="6" idx="6"/>
          </p:cNvCxnSpPr>
          <p:nvPr/>
        </p:nvCxnSpPr>
        <p:spPr>
          <a:xfrm rot="10800000" flipV="1">
            <a:off x="2857488" y="4036223"/>
            <a:ext cx="3500462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6"/>
            <a:endCxn id="8" idx="2"/>
          </p:cNvCxnSpPr>
          <p:nvPr/>
        </p:nvCxnSpPr>
        <p:spPr>
          <a:xfrm flipV="1">
            <a:off x="2857488" y="2393149"/>
            <a:ext cx="350046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4348" y="21429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id</a:t>
            </a:r>
            <a:endParaRPr lang="en-IN" sz="2800" dirty="0"/>
          </a:p>
        </p:txBody>
      </p:sp>
      <p:sp>
        <p:nvSpPr>
          <p:cNvPr id="3" name="Oval 2"/>
          <p:cNvSpPr/>
          <p:nvPr/>
        </p:nvSpPr>
        <p:spPr>
          <a:xfrm>
            <a:off x="6357950" y="5072074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$</a:t>
            </a:r>
            <a:endParaRPr lang="en-IN" sz="2800" dirty="0"/>
          </a:p>
        </p:txBody>
      </p:sp>
      <p:sp>
        <p:nvSpPr>
          <p:cNvPr id="4" name="Oval 3"/>
          <p:cNvSpPr/>
          <p:nvPr/>
        </p:nvSpPr>
        <p:spPr>
          <a:xfrm>
            <a:off x="714348" y="1857364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*</a:t>
            </a:r>
            <a:endParaRPr lang="en-IN" sz="2800" dirty="0"/>
          </a:p>
        </p:txBody>
      </p:sp>
      <p:sp>
        <p:nvSpPr>
          <p:cNvPr id="5" name="Oval 4"/>
          <p:cNvSpPr/>
          <p:nvPr/>
        </p:nvSpPr>
        <p:spPr>
          <a:xfrm>
            <a:off x="714348" y="342900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+</a:t>
            </a:r>
            <a:r>
              <a:rPr lang="en-IN" sz="2800" i="1" dirty="0" smtClean="0"/>
              <a:t> = 2</a:t>
            </a:r>
            <a:endParaRPr lang="en-IN" sz="2800" dirty="0"/>
          </a:p>
        </p:txBody>
      </p:sp>
      <p:sp>
        <p:nvSpPr>
          <p:cNvPr id="6" name="Oval 5"/>
          <p:cNvSpPr/>
          <p:nvPr/>
        </p:nvSpPr>
        <p:spPr>
          <a:xfrm>
            <a:off x="714348" y="5143512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$</a:t>
            </a:r>
            <a:endParaRPr lang="en-IN" sz="2800" dirty="0"/>
          </a:p>
        </p:txBody>
      </p:sp>
      <p:sp>
        <p:nvSpPr>
          <p:cNvPr id="7" name="Oval 6"/>
          <p:cNvSpPr/>
          <p:nvPr/>
        </p:nvSpPr>
        <p:spPr>
          <a:xfrm>
            <a:off x="6357950" y="342900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+</a:t>
            </a:r>
            <a:endParaRPr lang="en-IN" sz="2800" dirty="0"/>
          </a:p>
        </p:txBody>
      </p:sp>
      <p:sp>
        <p:nvSpPr>
          <p:cNvPr id="8" name="Oval 7"/>
          <p:cNvSpPr/>
          <p:nvPr/>
        </p:nvSpPr>
        <p:spPr>
          <a:xfrm>
            <a:off x="6357950" y="1785926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*</a:t>
            </a:r>
            <a:endParaRPr lang="en-IN" sz="2800" dirty="0"/>
          </a:p>
        </p:txBody>
      </p:sp>
      <p:sp>
        <p:nvSpPr>
          <p:cNvPr id="9" name="Oval 8"/>
          <p:cNvSpPr/>
          <p:nvPr/>
        </p:nvSpPr>
        <p:spPr>
          <a:xfrm>
            <a:off x="6286512" y="285728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id</a:t>
            </a:r>
            <a:endParaRPr lang="en-IN" sz="2800" dirty="0"/>
          </a:p>
        </p:txBody>
      </p:sp>
      <p:cxnSp>
        <p:nvCxnSpPr>
          <p:cNvPr id="29" name="Straight Arrow Connector 28"/>
          <p:cNvCxnSpPr>
            <a:stCxn id="5" idx="6"/>
            <a:endCxn id="7" idx="2"/>
          </p:cNvCxnSpPr>
          <p:nvPr/>
        </p:nvCxnSpPr>
        <p:spPr>
          <a:xfrm>
            <a:off x="2857488" y="4036223"/>
            <a:ext cx="3500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2"/>
            <a:endCxn id="6" idx="6"/>
          </p:cNvCxnSpPr>
          <p:nvPr/>
        </p:nvCxnSpPr>
        <p:spPr>
          <a:xfrm rot="10800000" flipV="1">
            <a:off x="2857488" y="4036223"/>
            <a:ext cx="3500462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Similarly by observing longest path from each node...</a:t>
            </a:r>
          </a:p>
          <a:p>
            <a:r>
              <a:rPr lang="en-IN" sz="2400" dirty="0" smtClean="0"/>
              <a:t>PRECEDENCE FUNCTION TABLE is hence given as..</a:t>
            </a:r>
            <a:endParaRPr lang="en-IN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143240" y="1571612"/>
          <a:ext cx="5643600" cy="3571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20"/>
                <a:gridCol w="1128720"/>
                <a:gridCol w="1128720"/>
                <a:gridCol w="1128720"/>
                <a:gridCol w="1128720"/>
              </a:tblGrid>
              <a:tr h="1190633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id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   *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   +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    $</a:t>
                      </a:r>
                      <a:endParaRPr lang="en-IN" sz="2800" dirty="0"/>
                    </a:p>
                  </a:txBody>
                  <a:tcPr/>
                </a:tc>
              </a:tr>
              <a:tr h="1190633">
                <a:tc>
                  <a:txBody>
                    <a:bodyPr/>
                    <a:lstStyle/>
                    <a:p>
                      <a:r>
                        <a:rPr lang="en-IN" dirty="0" smtClean="0"/>
                        <a:t>     </a:t>
                      </a:r>
                      <a:r>
                        <a:rPr lang="en-IN" sz="5400" dirty="0" smtClean="0"/>
                        <a:t>f</a:t>
                      </a:r>
                      <a:endParaRPr lang="en-I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dirty="0" smtClean="0"/>
                        <a:t>4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dirty="0" smtClean="0"/>
                        <a:t>4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dirty="0" smtClean="0"/>
                        <a:t>2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dirty="0" smtClean="0"/>
                        <a:t>0</a:t>
                      </a:r>
                      <a:endParaRPr lang="en-IN" sz="3200" dirty="0"/>
                    </a:p>
                  </a:txBody>
                  <a:tcPr/>
                </a:tc>
              </a:tr>
              <a:tr h="1190633">
                <a:tc>
                  <a:txBody>
                    <a:bodyPr/>
                    <a:lstStyle/>
                    <a:p>
                      <a:r>
                        <a:rPr lang="en-IN" baseline="0" dirty="0" smtClean="0"/>
                        <a:t>    </a:t>
                      </a:r>
                      <a:r>
                        <a:rPr lang="en-IN" sz="5400" baseline="0" dirty="0" smtClean="0"/>
                        <a:t>g</a:t>
                      </a:r>
                      <a:endParaRPr lang="en-I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dirty="0" smtClean="0"/>
                        <a:t>5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dirty="0" smtClean="0"/>
                        <a:t>3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dirty="0" smtClean="0"/>
                        <a:t>1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dirty="0" smtClean="0"/>
                        <a:t>0</a:t>
                      </a:r>
                      <a:endParaRPr lang="en-IN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LR PARSER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2143108" y="3214686"/>
            <a:ext cx="5429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400" dirty="0" smtClean="0"/>
              <a:t>An LR parser makes </a:t>
            </a:r>
            <a:r>
              <a:rPr lang="en-IN" sz="2400" b="1" u="sng" dirty="0" smtClean="0"/>
              <a:t>shift-reduce</a:t>
            </a:r>
            <a:r>
              <a:rPr lang="en-IN" sz="2400" dirty="0" smtClean="0"/>
              <a:t> decisions by maintaining STATES to keep track of where we are in parse.</a:t>
            </a:r>
          </a:p>
          <a:p>
            <a:endParaRPr lang="en-IN" sz="2400" dirty="0" smtClean="0"/>
          </a:p>
          <a:p>
            <a:endParaRPr lang="en-I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The basic principle is an automata whose transitions are driven by a terminal or a non-terminal.</a:t>
            </a:r>
          </a:p>
          <a:p>
            <a:r>
              <a:rPr lang="en-IN" dirty="0" smtClean="0"/>
              <a:t>Each state in the automata is a set of “ITEMS’.</a:t>
            </a:r>
          </a:p>
          <a:p>
            <a:r>
              <a:rPr lang="en-IN" dirty="0" smtClean="0"/>
              <a:t>Key components are input string, a stack, a driver program, output  and a parsing table that has two parts(ACTION &amp; GOTO).</a:t>
            </a:r>
          </a:p>
          <a:p>
            <a:r>
              <a:rPr lang="en-IN" dirty="0" smtClean="0"/>
              <a:t>If there is a transition in the FSM on current </a:t>
            </a:r>
            <a:r>
              <a:rPr lang="en-IN" dirty="0" err="1" smtClean="0"/>
              <a:t>i</a:t>
            </a:r>
            <a:r>
              <a:rPr lang="en-IN" dirty="0" smtClean="0"/>
              <a:t>/p symbol ACTION : SHIFT</a:t>
            </a:r>
          </a:p>
          <a:p>
            <a:r>
              <a:rPr lang="en-IN" dirty="0" smtClean="0"/>
              <a:t>Else ACTION : REDUCE ; Back-Track to previous state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ITEMS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Each state in FSM is a set of ITEMS.</a:t>
            </a:r>
          </a:p>
          <a:p>
            <a:r>
              <a:rPr lang="en-IN" dirty="0" smtClean="0"/>
              <a:t>For any Grammar G, an ITEM is a production of G with a dot at some position of body.</a:t>
            </a:r>
          </a:p>
          <a:p>
            <a:r>
              <a:rPr lang="en-IN" dirty="0" smtClean="0"/>
              <a:t>The production A </a:t>
            </a:r>
            <a:r>
              <a:rPr lang="en-IN" dirty="0" smtClean="0">
                <a:sym typeface="Wingdings" pitchFamily="2" charset="2"/>
              </a:rPr>
              <a:t> XYZ yields four Items : </a:t>
            </a:r>
            <a:br>
              <a:rPr lang="en-IN" dirty="0" smtClean="0">
                <a:sym typeface="Wingdings" pitchFamily="2" charset="2"/>
              </a:rPr>
            </a:br>
            <a:r>
              <a:rPr lang="en-IN" dirty="0" smtClean="0">
                <a:sym typeface="Wingdings" pitchFamily="2" charset="2"/>
              </a:rPr>
              <a:t> 		</a:t>
            </a:r>
            <a:br>
              <a:rPr lang="en-IN" dirty="0" smtClean="0">
                <a:sym typeface="Wingdings" pitchFamily="2" charset="2"/>
              </a:rPr>
            </a:br>
            <a:r>
              <a:rPr lang="en-IN" dirty="0" smtClean="0">
                <a:sym typeface="Wingdings" pitchFamily="2" charset="2"/>
              </a:rPr>
              <a:t>		 </a:t>
            </a:r>
            <a:r>
              <a:rPr lang="en-IN" dirty="0" smtClean="0"/>
              <a:t>A </a:t>
            </a:r>
            <a:r>
              <a:rPr lang="en-IN" dirty="0" smtClean="0">
                <a:sym typeface="Wingdings" pitchFamily="2" charset="2"/>
              </a:rPr>
              <a:t></a:t>
            </a:r>
            <a:r>
              <a:rPr lang="en-IN" dirty="0" smtClean="0">
                <a:sym typeface="Wingdings" pitchFamily="2" charset="2"/>
              </a:rPr>
              <a:t>.XYZ </a:t>
            </a:r>
            <a:br>
              <a:rPr lang="en-IN" dirty="0" smtClean="0">
                <a:sym typeface="Wingdings" pitchFamily="2" charset="2"/>
              </a:rPr>
            </a:br>
            <a:r>
              <a:rPr lang="en-IN" dirty="0" smtClean="0">
                <a:sym typeface="Wingdings" pitchFamily="2" charset="2"/>
              </a:rPr>
              <a:t>		</a:t>
            </a:r>
            <a:r>
              <a:rPr lang="en-IN" dirty="0" smtClean="0"/>
              <a:t> </a:t>
            </a:r>
            <a:r>
              <a:rPr lang="en-IN" dirty="0" smtClean="0"/>
              <a:t>A </a:t>
            </a:r>
            <a:r>
              <a:rPr lang="en-IN" dirty="0" smtClean="0">
                <a:sym typeface="Wingdings" pitchFamily="2" charset="2"/>
              </a:rPr>
              <a:t> </a:t>
            </a:r>
            <a:r>
              <a:rPr lang="en-IN" dirty="0" smtClean="0">
                <a:sym typeface="Wingdings" pitchFamily="2" charset="2"/>
              </a:rPr>
              <a:t>X.YZ </a:t>
            </a:r>
            <a:br>
              <a:rPr lang="en-IN" dirty="0" smtClean="0">
                <a:sym typeface="Wingdings" pitchFamily="2" charset="2"/>
              </a:rPr>
            </a:br>
            <a:r>
              <a:rPr lang="en-IN" dirty="0" smtClean="0">
                <a:sym typeface="Wingdings" pitchFamily="2" charset="2"/>
              </a:rPr>
              <a:t>		</a:t>
            </a:r>
            <a:r>
              <a:rPr lang="en-IN" dirty="0" smtClean="0"/>
              <a:t> </a:t>
            </a:r>
            <a:r>
              <a:rPr lang="en-IN" dirty="0" smtClean="0"/>
              <a:t>A </a:t>
            </a:r>
            <a:r>
              <a:rPr lang="en-IN" dirty="0" smtClean="0">
                <a:sym typeface="Wingdings" pitchFamily="2" charset="2"/>
              </a:rPr>
              <a:t> </a:t>
            </a:r>
            <a:r>
              <a:rPr lang="en-IN" dirty="0" smtClean="0">
                <a:sym typeface="Wingdings" pitchFamily="2" charset="2"/>
              </a:rPr>
              <a:t>XY.Z </a:t>
            </a:r>
            <a:br>
              <a:rPr lang="en-IN" dirty="0" smtClean="0">
                <a:sym typeface="Wingdings" pitchFamily="2" charset="2"/>
              </a:rPr>
            </a:br>
            <a:r>
              <a:rPr lang="en-IN" dirty="0" smtClean="0">
                <a:sym typeface="Wingdings" pitchFamily="2" charset="2"/>
              </a:rPr>
              <a:t>		</a:t>
            </a:r>
            <a:r>
              <a:rPr lang="en-IN" dirty="0" smtClean="0"/>
              <a:t> </a:t>
            </a:r>
            <a:r>
              <a:rPr lang="en-IN" dirty="0" smtClean="0"/>
              <a:t>A </a:t>
            </a:r>
            <a:r>
              <a:rPr lang="en-IN" dirty="0" smtClean="0">
                <a:sym typeface="Wingdings" pitchFamily="2" charset="2"/>
              </a:rPr>
              <a:t> </a:t>
            </a:r>
            <a:r>
              <a:rPr lang="en-IN" dirty="0" smtClean="0">
                <a:sym typeface="Wingdings" pitchFamily="2" charset="2"/>
              </a:rPr>
              <a:t>XYZ.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ITEMS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The dot ( . ) in the Items signifies the amount of input string that has matched to string corresponding to the symbols on left of the dot.</a:t>
            </a:r>
            <a:br>
              <a:rPr lang="en-IN" dirty="0" smtClean="0"/>
            </a:br>
            <a:r>
              <a:rPr lang="en-IN" dirty="0" smtClean="0"/>
              <a:t>i/p :X</a:t>
            </a:r>
            <a:r>
              <a:rPr lang="en-IN" baseline="-25000" dirty="0" smtClean="0"/>
              <a:t>1</a:t>
            </a:r>
            <a:r>
              <a:rPr lang="en-IN" dirty="0" smtClean="0"/>
              <a:t> </a:t>
            </a:r>
            <a:r>
              <a:rPr lang="en-IN" dirty="0" smtClean="0"/>
              <a:t>X</a:t>
            </a:r>
            <a:r>
              <a:rPr lang="en-IN" baseline="-25000" dirty="0" smtClean="0"/>
              <a:t>2</a:t>
            </a:r>
            <a:r>
              <a:rPr lang="en-IN" dirty="0" smtClean="0"/>
              <a:t>X</a:t>
            </a:r>
            <a:r>
              <a:rPr lang="en-IN" baseline="-25000" dirty="0" smtClean="0"/>
              <a:t>3</a:t>
            </a:r>
            <a:r>
              <a:rPr lang="en-IN" dirty="0" smtClean="0"/>
              <a:t>X</a:t>
            </a:r>
            <a:r>
              <a:rPr lang="en-IN" baseline="-25000" dirty="0" smtClean="0"/>
              <a:t>4</a:t>
            </a:r>
            <a:r>
              <a:rPr lang="en-IN" dirty="0" smtClean="0"/>
              <a:t> </a:t>
            </a:r>
            <a:r>
              <a:rPr lang="en-IN" dirty="0" smtClean="0"/>
              <a:t>X</a:t>
            </a:r>
            <a:r>
              <a:rPr lang="en-IN" baseline="-25000" dirty="0" smtClean="0"/>
              <a:t>5</a:t>
            </a:r>
            <a:r>
              <a:rPr lang="en-IN" dirty="0" smtClean="0"/>
              <a:t>  ;	u  =  X</a:t>
            </a:r>
            <a:r>
              <a:rPr lang="en-IN" baseline="-25000" dirty="0" smtClean="0"/>
              <a:t>1</a:t>
            </a:r>
            <a:r>
              <a:rPr lang="en-IN" dirty="0" smtClean="0"/>
              <a:t> </a:t>
            </a:r>
            <a:r>
              <a:rPr lang="en-IN" dirty="0" smtClean="0"/>
              <a:t>X</a:t>
            </a:r>
            <a:r>
              <a:rPr lang="en-IN" baseline="-25000" dirty="0" smtClean="0"/>
              <a:t>2</a:t>
            </a:r>
            <a:r>
              <a:rPr lang="en-IN" dirty="0" smtClean="0"/>
              <a:t> \</a:t>
            </a:r>
          </a:p>
          <a:p>
            <a:endParaRPr lang="en-IN" dirty="0" smtClean="0"/>
          </a:p>
          <a:p>
            <a:r>
              <a:rPr lang="en-IN" dirty="0" smtClean="0"/>
              <a:t>In A </a:t>
            </a:r>
            <a:r>
              <a:rPr lang="en-IN" dirty="0" smtClean="0">
                <a:sym typeface="Wingdings" pitchFamily="2" charset="2"/>
              </a:rPr>
              <a:t>X.YZ, dot signifies u has matched X,</a:t>
            </a:r>
            <a:r>
              <a:rPr lang="en-IN" dirty="0" smtClean="0">
                <a:sym typeface="Wingdings" pitchFamily="2" charset="2"/>
              </a:rPr>
              <a:t/>
            </a:r>
            <a:br>
              <a:rPr lang="en-IN" dirty="0" smtClean="0">
                <a:sym typeface="Wingdings" pitchFamily="2" charset="2"/>
              </a:rPr>
            </a:br>
            <a:r>
              <a:rPr lang="en-IN" dirty="0" smtClean="0">
                <a:sym typeface="Wingdings" pitchFamily="2" charset="2"/>
              </a:rPr>
              <a:t>   </a:t>
            </a:r>
            <a:r>
              <a:rPr lang="en-IN" dirty="0" smtClean="0"/>
              <a:t> </a:t>
            </a:r>
            <a:r>
              <a:rPr lang="en-IN" dirty="0" smtClean="0"/>
              <a:t>A </a:t>
            </a:r>
            <a:r>
              <a:rPr lang="en-IN" dirty="0" smtClean="0">
                <a:sym typeface="Wingdings" pitchFamily="2" charset="2"/>
              </a:rPr>
              <a:t></a:t>
            </a:r>
            <a:r>
              <a:rPr lang="en-IN" dirty="0" smtClean="0">
                <a:sym typeface="Wingdings" pitchFamily="2" charset="2"/>
              </a:rPr>
              <a:t>XY.Z , XY is matched,</a:t>
            </a:r>
            <a:br>
              <a:rPr lang="en-IN" dirty="0" smtClean="0">
                <a:sym typeface="Wingdings" pitchFamily="2" charset="2"/>
              </a:rPr>
            </a:br>
            <a:r>
              <a:rPr lang="en-IN" dirty="0" smtClean="0">
                <a:sym typeface="Wingdings" pitchFamily="2" charset="2"/>
              </a:rPr>
              <a:t>   </a:t>
            </a:r>
            <a:r>
              <a:rPr lang="en-IN" dirty="0" smtClean="0"/>
              <a:t> </a:t>
            </a:r>
            <a:r>
              <a:rPr lang="en-IN" dirty="0" smtClean="0"/>
              <a:t>A </a:t>
            </a:r>
            <a:r>
              <a:rPr lang="en-IN" dirty="0" smtClean="0">
                <a:sym typeface="Wingdings" pitchFamily="2" charset="2"/>
              </a:rPr>
              <a:t></a:t>
            </a:r>
            <a:r>
              <a:rPr lang="en-IN" dirty="0" smtClean="0">
                <a:sym typeface="Wingdings" pitchFamily="2" charset="2"/>
              </a:rPr>
              <a:t>XYZ.  -&gt;  entire input is matched -&gt; REDUCE!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243020"/>
          </a:xfrm>
        </p:spPr>
        <p:txBody>
          <a:bodyPr>
            <a:normAutofit fontScale="90000"/>
          </a:bodyPr>
          <a:lstStyle/>
          <a:p>
            <a:r>
              <a:rPr lang="en-IN" u="sng" dirty="0" smtClean="0"/>
              <a:t>ENCODING THE PRECEDENCE TABLE</a:t>
            </a:r>
            <a:endParaRPr lang="en-IN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714620"/>
            <a:ext cx="82868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/>
              <a:t>Grammars that have  the property that no production on the right side has an</a:t>
            </a:r>
            <a:r>
              <a:rPr lang="en-IN" sz="2000" b="1" dirty="0"/>
              <a:t> </a:t>
            </a:r>
            <a:r>
              <a:rPr lang="en-IN" sz="2000" dirty="0"/>
              <a:t>ε or </a:t>
            </a:r>
            <a:r>
              <a:rPr lang="en-IN" sz="2000" dirty="0" smtClean="0"/>
              <a:t> two </a:t>
            </a:r>
            <a:r>
              <a:rPr lang="en-IN" sz="2000" dirty="0"/>
              <a:t>adjacent </a:t>
            </a:r>
            <a:r>
              <a:rPr lang="en-IN" sz="2000" dirty="0" smtClean="0"/>
              <a:t>non-terminals are called Operator Grammars.</a:t>
            </a:r>
          </a:p>
          <a:p>
            <a:pPr marL="342900" indent="-342900">
              <a:buFont typeface="Arial" pitchFamily="34" charset="0"/>
              <a:buChar char="•"/>
            </a:pPr>
            <a:endParaRPr lang="en-IN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/>
              <a:t>In operator –precedence parsing three disjoint precedence relations between certain pairs of terminals has been defined.</a:t>
            </a:r>
          </a:p>
          <a:p>
            <a:pPr marL="342900" indent="-342900"/>
            <a:endParaRPr lang="en-IN" sz="2000" dirty="0"/>
          </a:p>
          <a:p>
            <a:pPr marL="342900" indent="-342900"/>
            <a:r>
              <a:rPr lang="en-IN" sz="2000" dirty="0" smtClean="0"/>
              <a:t>			They are  : </a:t>
            </a:r>
          </a:p>
          <a:p>
            <a:pPr marL="3086100" lvl="6" indent="-342900">
              <a:buFont typeface="+mj-lt"/>
              <a:buAutoNum type="arabicPeriod"/>
            </a:pPr>
            <a:r>
              <a:rPr lang="en-IN" sz="2000" dirty="0" smtClean="0"/>
              <a:t>&lt; ·</a:t>
            </a:r>
          </a:p>
          <a:p>
            <a:pPr marL="3086100" lvl="6" indent="-342900">
              <a:buFont typeface="+mj-lt"/>
              <a:buAutoNum type="arabicPeriod"/>
            </a:pPr>
            <a:r>
              <a:rPr lang="he-IL" sz="2000" dirty="0" smtClean="0"/>
              <a:t>ֹ</a:t>
            </a:r>
            <a:r>
              <a:rPr lang="en-IN" sz="2000" dirty="0" smtClean="0"/>
              <a:t>═</a:t>
            </a:r>
          </a:p>
          <a:p>
            <a:pPr marL="3086100" lvl="6" indent="-342900">
              <a:buFont typeface="+mj-lt"/>
              <a:buAutoNum type="arabicPeriod"/>
            </a:pPr>
            <a:r>
              <a:rPr lang="en-IN" sz="2000" dirty="0" smtClean="0"/>
              <a:t> ·</a:t>
            </a:r>
            <a:r>
              <a:rPr lang="en-IN" sz="2000" dirty="0" smtClean="0"/>
              <a:t>&gt;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PRECEDENCE FUNCTIONS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Create symbols f</a:t>
            </a:r>
            <a:r>
              <a:rPr lang="en-IN" baseline="-25000" dirty="0" smtClean="0"/>
              <a:t>a</a:t>
            </a:r>
            <a:r>
              <a:rPr lang="en-IN" dirty="0" smtClean="0"/>
              <a:t> and g</a:t>
            </a:r>
            <a:r>
              <a:rPr lang="en-IN" baseline="-25000" dirty="0" smtClean="0"/>
              <a:t>a</a:t>
            </a:r>
            <a:r>
              <a:rPr lang="en-IN" dirty="0" smtClean="0"/>
              <a:t> for </a:t>
            </a:r>
            <a:r>
              <a:rPr lang="en-IN" dirty="0" smtClean="0"/>
              <a:t>each </a:t>
            </a:r>
            <a:r>
              <a:rPr lang="en-IN" i="1" dirty="0" smtClean="0"/>
              <a:t>a</a:t>
            </a:r>
            <a:r>
              <a:rPr lang="el-GR" dirty="0" smtClean="0"/>
              <a:t> ε</a:t>
            </a:r>
            <a:r>
              <a:rPr lang="en-IN" dirty="0" smtClean="0"/>
              <a:t> T  that is a </a:t>
            </a:r>
            <a:r>
              <a:rPr lang="en-IN" i="1" dirty="0" smtClean="0"/>
              <a:t>terminal</a:t>
            </a:r>
            <a:r>
              <a:rPr lang="en-IN" dirty="0" smtClean="0"/>
              <a:t> or </a:t>
            </a:r>
            <a:r>
              <a:rPr lang="en-IN" i="1" dirty="0" smtClean="0"/>
              <a:t>$.</a:t>
            </a:r>
          </a:p>
          <a:p>
            <a:r>
              <a:rPr lang="en-IN" dirty="0" smtClean="0"/>
              <a:t>Partition the created symbols into as many groups as possible, in such a way that if </a:t>
            </a:r>
            <a:r>
              <a:rPr lang="en-IN" sz="2800" dirty="0" smtClean="0"/>
              <a:t>a</a:t>
            </a:r>
            <a:r>
              <a:rPr lang="en-IN" dirty="0" smtClean="0"/>
              <a:t> </a:t>
            </a:r>
            <a:r>
              <a:rPr lang="en-IN" sz="2800" baseline="-25000" dirty="0" smtClean="0"/>
              <a:t> </a:t>
            </a:r>
            <a:r>
              <a:rPr lang="he-IL" sz="4400" baseline="-25000" dirty="0" smtClean="0"/>
              <a:t>ֹ</a:t>
            </a:r>
            <a:r>
              <a:rPr lang="en-IN" sz="4400" baseline="-25000" dirty="0" smtClean="0"/>
              <a:t>═ </a:t>
            </a:r>
            <a:r>
              <a:rPr lang="en-IN" dirty="0" smtClean="0"/>
              <a:t> </a:t>
            </a:r>
            <a:r>
              <a:rPr lang="en-IN" sz="2400" dirty="0" smtClean="0"/>
              <a:t>b</a:t>
            </a:r>
            <a:r>
              <a:rPr lang="en-IN" dirty="0" smtClean="0"/>
              <a:t>, then</a:t>
            </a:r>
            <a:r>
              <a:rPr lang="en-IN" dirty="0" smtClean="0"/>
              <a:t> </a:t>
            </a:r>
            <a:r>
              <a:rPr lang="en-IN" i="1" dirty="0" smtClean="0"/>
              <a:t>f</a:t>
            </a:r>
            <a:r>
              <a:rPr lang="en-IN" baseline="-25000" dirty="0" smtClean="0"/>
              <a:t>a</a:t>
            </a:r>
            <a:r>
              <a:rPr lang="en-IN" dirty="0" smtClean="0"/>
              <a:t> and </a:t>
            </a:r>
            <a:r>
              <a:rPr lang="en-IN" i="1" dirty="0" smtClean="0"/>
              <a:t>g</a:t>
            </a:r>
            <a:r>
              <a:rPr lang="en-IN" baseline="-25000" dirty="0" smtClean="0"/>
              <a:t>b</a:t>
            </a:r>
            <a:r>
              <a:rPr lang="en-IN" dirty="0" smtClean="0"/>
              <a:t> are in the same group</a:t>
            </a:r>
            <a:r>
              <a:rPr lang="en-IN" b="1" dirty="0" smtClean="0"/>
              <a:t>.</a:t>
            </a:r>
          </a:p>
          <a:p>
            <a:endParaRPr lang="en-IN" dirty="0"/>
          </a:p>
        </p:txBody>
      </p:sp>
      <p:sp>
        <p:nvSpPr>
          <p:cNvPr id="4" name="Oval 3"/>
          <p:cNvSpPr/>
          <p:nvPr/>
        </p:nvSpPr>
        <p:spPr>
          <a:xfrm>
            <a:off x="3500430" y="4214818"/>
            <a:ext cx="1571636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3857620" y="457200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 smtClean="0"/>
              <a:t>    f</a:t>
            </a:r>
            <a:r>
              <a:rPr lang="en-IN" baseline="-25000" dirty="0" smtClean="0"/>
              <a:t>a</a:t>
            </a:r>
          </a:p>
          <a:p>
            <a:r>
              <a:rPr lang="en-IN" dirty="0" smtClean="0"/>
              <a:t>    </a:t>
            </a:r>
            <a:r>
              <a:rPr lang="en-IN" i="1" dirty="0" smtClean="0"/>
              <a:t>g</a:t>
            </a:r>
            <a:r>
              <a:rPr lang="en-IN" baseline="-25000" dirty="0" smtClean="0"/>
              <a:t>b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PRECEDENCE FUNCTIONS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Create a directed graph whose nodes are the groups found in </a:t>
            </a:r>
            <a:r>
              <a:rPr lang="en-IN" dirty="0" smtClean="0"/>
              <a:t>previous step. </a:t>
            </a:r>
            <a:r>
              <a:rPr lang="en-IN" dirty="0" smtClean="0"/>
              <a:t>For any a and b, if a &lt;</a:t>
            </a:r>
            <a:r>
              <a:rPr lang="en-IN" baseline="30000" dirty="0" smtClean="0"/>
              <a:t>.</a:t>
            </a:r>
            <a:r>
              <a:rPr lang="en-IN" dirty="0" smtClean="0"/>
              <a:t> b, place an edge from the group of </a:t>
            </a:r>
            <a:r>
              <a:rPr lang="en-IN" i="1" dirty="0" smtClean="0"/>
              <a:t>g</a:t>
            </a:r>
            <a:r>
              <a:rPr lang="en-IN" baseline="-25000" dirty="0" smtClean="0"/>
              <a:t>b</a:t>
            </a:r>
            <a:r>
              <a:rPr lang="en-IN" dirty="0" smtClean="0"/>
              <a:t> to the group of </a:t>
            </a:r>
            <a:r>
              <a:rPr lang="en-IN" i="1" dirty="0" smtClean="0"/>
              <a:t>f</a:t>
            </a:r>
            <a:r>
              <a:rPr lang="en-IN" baseline="-25000" dirty="0" smtClean="0"/>
              <a:t>a</a:t>
            </a:r>
            <a:r>
              <a:rPr lang="en-IN" dirty="0" smtClean="0"/>
              <a:t>. If a </a:t>
            </a:r>
            <a:r>
              <a:rPr lang="en-IN" baseline="30000" dirty="0" smtClean="0"/>
              <a:t>.</a:t>
            </a:r>
            <a:r>
              <a:rPr lang="en-IN" dirty="0" smtClean="0"/>
              <a:t>&gt; b, place an edge from the group of </a:t>
            </a:r>
            <a:r>
              <a:rPr lang="en-IN" i="1" dirty="0" smtClean="0"/>
              <a:t>f</a:t>
            </a:r>
            <a:r>
              <a:rPr lang="en-IN" baseline="-25000" dirty="0" smtClean="0"/>
              <a:t>a</a:t>
            </a:r>
            <a:r>
              <a:rPr lang="en-IN" dirty="0" smtClean="0"/>
              <a:t> to that of </a:t>
            </a:r>
            <a:r>
              <a:rPr lang="en-IN" i="1" dirty="0" smtClean="0"/>
              <a:t>g</a:t>
            </a:r>
            <a:r>
              <a:rPr lang="en-IN" baseline="-25000" dirty="0" smtClean="0"/>
              <a:t>b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  <p:sp>
        <p:nvSpPr>
          <p:cNvPr id="4" name="Oval 3"/>
          <p:cNvSpPr/>
          <p:nvPr/>
        </p:nvSpPr>
        <p:spPr>
          <a:xfrm>
            <a:off x="571472" y="4286256"/>
            <a:ext cx="1000132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i="1" dirty="0" smtClean="0"/>
              <a:t>f</a:t>
            </a:r>
            <a:r>
              <a:rPr lang="en-IN" baseline="-25000" dirty="0" smtClean="0"/>
              <a:t>a</a:t>
            </a:r>
            <a:endParaRPr lang="en-IN" dirty="0"/>
          </a:p>
        </p:txBody>
      </p:sp>
      <p:sp>
        <p:nvSpPr>
          <p:cNvPr id="5" name="Oval 4"/>
          <p:cNvSpPr/>
          <p:nvPr/>
        </p:nvSpPr>
        <p:spPr>
          <a:xfrm>
            <a:off x="2643174" y="4286256"/>
            <a:ext cx="1000132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i="1" dirty="0" smtClean="0"/>
              <a:t>g</a:t>
            </a:r>
            <a:r>
              <a:rPr lang="en-IN" baseline="-25000" dirty="0" smtClean="0"/>
              <a:t>b</a:t>
            </a:r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5214942" y="4214818"/>
            <a:ext cx="1000132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i="1" dirty="0" smtClean="0"/>
              <a:t>f</a:t>
            </a:r>
            <a:r>
              <a:rPr lang="en-IN" baseline="-25000" dirty="0" smtClean="0"/>
              <a:t>a</a:t>
            </a:r>
            <a:endParaRPr lang="en-IN" dirty="0"/>
          </a:p>
        </p:txBody>
      </p:sp>
      <p:sp>
        <p:nvSpPr>
          <p:cNvPr id="7" name="Oval 6"/>
          <p:cNvSpPr/>
          <p:nvPr/>
        </p:nvSpPr>
        <p:spPr>
          <a:xfrm>
            <a:off x="7358082" y="4214818"/>
            <a:ext cx="1000132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i="1" dirty="0" smtClean="0"/>
              <a:t>g</a:t>
            </a:r>
            <a:r>
              <a:rPr lang="en-IN" baseline="-25000" dirty="0" smtClean="0"/>
              <a:t>b</a:t>
            </a:r>
            <a:endParaRPr lang="en-IN" dirty="0"/>
          </a:p>
        </p:txBody>
      </p:sp>
      <p:cxnSp>
        <p:nvCxnSpPr>
          <p:cNvPr id="10" name="Straight Arrow Connector 9"/>
          <p:cNvCxnSpPr>
            <a:stCxn id="4" idx="6"/>
            <a:endCxn id="5" idx="2"/>
          </p:cNvCxnSpPr>
          <p:nvPr/>
        </p:nvCxnSpPr>
        <p:spPr>
          <a:xfrm>
            <a:off x="1571604" y="4750603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2"/>
            <a:endCxn id="6" idx="6"/>
          </p:cNvCxnSpPr>
          <p:nvPr/>
        </p:nvCxnSpPr>
        <p:spPr>
          <a:xfrm rot="10800000">
            <a:off x="6215074" y="4679165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43042" y="550070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 </a:t>
            </a:r>
            <a:r>
              <a:rPr lang="en-IN" baseline="30000" dirty="0" smtClean="0"/>
              <a:t>.</a:t>
            </a:r>
            <a:r>
              <a:rPr lang="en-IN" dirty="0" smtClean="0"/>
              <a:t>&gt;b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6429388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 &lt;</a:t>
            </a:r>
            <a:r>
              <a:rPr lang="en-IN" baseline="30000" dirty="0" smtClean="0"/>
              <a:t>.</a:t>
            </a:r>
            <a:r>
              <a:rPr lang="en-IN" dirty="0" smtClean="0"/>
              <a:t> b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PRECEDENCE FUNCTIONS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For all the terminals a </a:t>
            </a:r>
            <a:r>
              <a:rPr lang="el-GR" dirty="0" smtClean="0"/>
              <a:t>ε</a:t>
            </a:r>
            <a:r>
              <a:rPr lang="en-IN" dirty="0" smtClean="0"/>
              <a:t> T in a given Grammar,</a:t>
            </a:r>
            <a:br>
              <a:rPr lang="en-IN" dirty="0" smtClean="0"/>
            </a:br>
            <a:r>
              <a:rPr lang="en-IN" dirty="0" smtClean="0"/>
              <a:t>make two functions f</a:t>
            </a:r>
            <a:r>
              <a:rPr lang="en-IN" baseline="-25000" dirty="0" smtClean="0"/>
              <a:t>a</a:t>
            </a:r>
            <a:r>
              <a:rPr lang="en-IN" dirty="0" smtClean="0"/>
              <a:t> &amp; g</a:t>
            </a:r>
            <a:r>
              <a:rPr lang="en-IN" baseline="-25000" dirty="0" smtClean="0"/>
              <a:t>a</a:t>
            </a:r>
            <a:r>
              <a:rPr lang="en-IN" dirty="0" smtClean="0"/>
              <a:t>. </a:t>
            </a:r>
          </a:p>
          <a:p>
            <a:r>
              <a:rPr lang="en-IN" dirty="0" smtClean="0"/>
              <a:t>Let a , b </a:t>
            </a:r>
            <a:r>
              <a:rPr lang="el-GR" dirty="0" smtClean="0"/>
              <a:t>ε</a:t>
            </a:r>
            <a:r>
              <a:rPr lang="en-IN" dirty="0" smtClean="0"/>
              <a:t> T , then if..</a:t>
            </a:r>
          </a:p>
          <a:p>
            <a:pPr marL="274320" lvl="6" indent="-274320">
              <a:buClr>
                <a:schemeClr val="accent1"/>
              </a:buClr>
              <a:buSzPct val="85000"/>
              <a:buNone/>
            </a:pPr>
            <a:r>
              <a:rPr lang="en-IN" sz="3200" baseline="-25000" dirty="0" smtClean="0"/>
              <a:t>  		               </a:t>
            </a:r>
            <a:r>
              <a:rPr lang="en-IN" sz="4400" baseline="-25000" dirty="0" smtClean="0"/>
              <a:t>a  </a:t>
            </a:r>
            <a:r>
              <a:rPr lang="he-IL" sz="4400" baseline="-25000" dirty="0" smtClean="0"/>
              <a:t>ֹ</a:t>
            </a:r>
            <a:r>
              <a:rPr lang="en-IN" sz="4400" baseline="-25000" dirty="0" smtClean="0"/>
              <a:t>═  b </a:t>
            </a:r>
            <a:r>
              <a:rPr lang="en-IN" sz="2800" dirty="0" smtClean="0"/>
              <a:t>→ f(a) = g</a:t>
            </a:r>
            <a:r>
              <a:rPr lang="en-IN" sz="2800" dirty="0" smtClean="0"/>
              <a:t>(b)</a:t>
            </a:r>
            <a:endParaRPr lang="en-IN" sz="2800" baseline="-25000" dirty="0" smtClean="0"/>
          </a:p>
          <a:p>
            <a:pPr>
              <a:buNone/>
            </a:pPr>
            <a:r>
              <a:rPr lang="en-IN" dirty="0" smtClean="0"/>
              <a:t>			</a:t>
            </a:r>
            <a:r>
              <a:rPr lang="en-IN" dirty="0" smtClean="0"/>
              <a:t> </a:t>
            </a:r>
            <a:r>
              <a:rPr lang="en-IN" dirty="0" smtClean="0"/>
              <a:t> a </a:t>
            </a:r>
            <a:r>
              <a:rPr lang="en-IN" dirty="0" smtClean="0"/>
              <a:t>·&gt; b   </a:t>
            </a:r>
            <a:r>
              <a:rPr lang="en-IN" dirty="0" smtClean="0"/>
              <a:t>→ f(a) &gt; g</a:t>
            </a:r>
            <a:r>
              <a:rPr lang="en-IN" sz="2400" dirty="0" smtClean="0"/>
              <a:t>(b)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       	  a </a:t>
            </a:r>
            <a:r>
              <a:rPr lang="en-IN" dirty="0" smtClean="0"/>
              <a:t>&lt;· b   </a:t>
            </a:r>
            <a:r>
              <a:rPr lang="en-IN" dirty="0" smtClean="0"/>
              <a:t>→ f</a:t>
            </a:r>
            <a:r>
              <a:rPr lang="en-IN" sz="2400" dirty="0" smtClean="0"/>
              <a:t>(a)</a:t>
            </a:r>
            <a:r>
              <a:rPr lang="en-IN" dirty="0" smtClean="0"/>
              <a:t> &lt; g</a:t>
            </a:r>
            <a:r>
              <a:rPr lang="en-IN" sz="2400" dirty="0" smtClean="0"/>
              <a:t>(b)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pPr>
              <a:buNone/>
            </a:pPr>
            <a:r>
              <a:rPr lang="en-IN" dirty="0" smtClean="0"/>
              <a:t>                These two functions encode the table to map terminal symbols to integers.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28736"/>
            <a:ext cx="8503920" cy="4670312"/>
          </a:xfrm>
        </p:spPr>
        <p:txBody>
          <a:bodyPr/>
          <a:lstStyle/>
          <a:p>
            <a:r>
              <a:rPr lang="en-IN" dirty="0" smtClean="0"/>
              <a:t>If the graph </a:t>
            </a:r>
            <a:r>
              <a:rPr lang="en-IN" dirty="0" smtClean="0"/>
              <a:t>constructed </a:t>
            </a:r>
            <a:r>
              <a:rPr lang="en-IN" dirty="0" smtClean="0"/>
              <a:t>has a cycle, then no precedence functions </a:t>
            </a:r>
            <a:r>
              <a:rPr lang="en-IN" dirty="0" smtClean="0"/>
              <a:t>exist.</a:t>
            </a:r>
          </a:p>
          <a:p>
            <a:pPr>
              <a:buNone/>
            </a:pPr>
            <a:r>
              <a:rPr lang="en-IN" dirty="0" smtClean="0"/>
              <a:t>	since , a</a:t>
            </a:r>
            <a:r>
              <a:rPr lang="en-IN" dirty="0" smtClean="0"/>
              <a:t> </a:t>
            </a:r>
            <a:r>
              <a:rPr lang="en-IN" baseline="30000" dirty="0" smtClean="0"/>
              <a:t>.</a:t>
            </a:r>
            <a:r>
              <a:rPr lang="en-IN" dirty="0" smtClean="0"/>
              <a:t>&gt;</a:t>
            </a:r>
            <a:r>
              <a:rPr lang="en-IN" dirty="0" smtClean="0"/>
              <a:t>b;</a:t>
            </a:r>
            <a:r>
              <a:rPr lang="en-IN" dirty="0" smtClean="0"/>
              <a:t> </a:t>
            </a:r>
            <a:r>
              <a:rPr lang="en-IN" dirty="0" smtClean="0"/>
              <a:t>       b</a:t>
            </a:r>
            <a:r>
              <a:rPr lang="en-IN" dirty="0" smtClean="0"/>
              <a:t> </a:t>
            </a:r>
            <a:r>
              <a:rPr lang="en-IN" baseline="30000" dirty="0" smtClean="0"/>
              <a:t>.</a:t>
            </a:r>
            <a:r>
              <a:rPr lang="en-IN" dirty="0" smtClean="0"/>
              <a:t>&gt; c;     c</a:t>
            </a:r>
            <a:r>
              <a:rPr lang="en-IN" dirty="0" smtClean="0"/>
              <a:t> </a:t>
            </a:r>
            <a:r>
              <a:rPr lang="en-IN" baseline="30000" dirty="0" smtClean="0"/>
              <a:t>.</a:t>
            </a:r>
            <a:r>
              <a:rPr lang="en-IN" dirty="0" smtClean="0"/>
              <a:t>&gt; a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>
                <a:sym typeface="Wingdings" pitchFamily="2" charset="2"/>
              </a:rPr>
              <a:t>NO PRECEDENCE!</a:t>
            </a:r>
            <a:endParaRPr lang="en-IN" dirty="0" smtClean="0"/>
          </a:p>
          <a:p>
            <a:r>
              <a:rPr lang="en-IN" dirty="0" smtClean="0"/>
              <a:t>If </a:t>
            </a:r>
            <a:r>
              <a:rPr lang="en-IN" dirty="0" smtClean="0"/>
              <a:t>there are no cycles, </a:t>
            </a:r>
            <a:r>
              <a:rPr lang="en-IN" dirty="0" smtClean="0"/>
              <a:t>value of </a:t>
            </a:r>
            <a:r>
              <a:rPr lang="en-IN" dirty="0" smtClean="0"/>
              <a:t> </a:t>
            </a:r>
            <a:r>
              <a:rPr lang="en-IN" i="1" dirty="0" smtClean="0"/>
              <a:t>f</a:t>
            </a:r>
            <a:r>
              <a:rPr lang="en-IN" dirty="0" smtClean="0"/>
              <a:t>(</a:t>
            </a:r>
            <a:r>
              <a:rPr lang="en-IN" i="1" dirty="0" smtClean="0"/>
              <a:t>a</a:t>
            </a:r>
            <a:r>
              <a:rPr lang="en-IN" dirty="0" smtClean="0"/>
              <a:t>) </a:t>
            </a:r>
            <a:r>
              <a:rPr lang="en-IN" dirty="0" smtClean="0"/>
              <a:t>is </a:t>
            </a:r>
            <a:r>
              <a:rPr lang="en-IN" dirty="0" smtClean="0"/>
              <a:t>the length of the longest path beginning at the group of </a:t>
            </a:r>
            <a:r>
              <a:rPr lang="en-IN" i="1" dirty="0" smtClean="0"/>
              <a:t>f</a:t>
            </a:r>
            <a:r>
              <a:rPr lang="en-IN" baseline="-25000" dirty="0" smtClean="0"/>
              <a:t>a</a:t>
            </a:r>
            <a:r>
              <a:rPr lang="en-IN" dirty="0" smtClean="0"/>
              <a:t> </a:t>
            </a:r>
            <a:r>
              <a:rPr lang="en-IN" dirty="0" smtClean="0"/>
              <a:t>and value of</a:t>
            </a:r>
            <a:r>
              <a:rPr lang="en-IN" dirty="0" smtClean="0"/>
              <a:t> </a:t>
            </a:r>
            <a:r>
              <a:rPr lang="en-IN" i="1" dirty="0" smtClean="0"/>
              <a:t>g</a:t>
            </a:r>
            <a:r>
              <a:rPr lang="en-IN" dirty="0" smtClean="0"/>
              <a:t>(</a:t>
            </a:r>
            <a:r>
              <a:rPr lang="en-IN" i="1" dirty="0" smtClean="0"/>
              <a:t>b</a:t>
            </a:r>
            <a:r>
              <a:rPr lang="en-IN" dirty="0" smtClean="0"/>
              <a:t>) </a:t>
            </a:r>
            <a:r>
              <a:rPr lang="en-IN" dirty="0" smtClean="0"/>
              <a:t>is the </a:t>
            </a:r>
            <a:r>
              <a:rPr lang="en-IN" dirty="0" smtClean="0"/>
              <a:t>length of the longest path from the group of </a:t>
            </a:r>
            <a:r>
              <a:rPr lang="en-IN" i="1" dirty="0" smtClean="0"/>
              <a:t>g</a:t>
            </a:r>
            <a:r>
              <a:rPr lang="en-IN" baseline="-25000" dirty="0" smtClean="0"/>
              <a:t>b</a:t>
            </a:r>
            <a:r>
              <a:rPr lang="en-IN" dirty="0" smtClean="0"/>
              <a:t>.</a:t>
            </a:r>
          </a:p>
          <a:p>
            <a:r>
              <a:rPr lang="en-IN" dirty="0" smtClean="0"/>
              <a:t>Precedence value for a given terminal is given by maximum value of its corresponding function.</a:t>
            </a:r>
          </a:p>
          <a:p>
            <a:endParaRPr lang="en-IN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IN" dirty="0" smtClean="0"/>
              <a:t>   &gt;&gt;NOTE &lt;&lt;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PRECEDENCE TABLE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57158" y="2500306"/>
          <a:ext cx="850424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/>
                <a:gridCol w="1700848"/>
                <a:gridCol w="1700848"/>
                <a:gridCol w="1700848"/>
                <a:gridCol w="1700848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*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+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$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 ·&gt;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 ·&gt;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 ·&gt;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*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&lt; ·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 ·&gt;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 ·&gt;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 ·&gt;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+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&lt; ·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&lt; ·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 ·&gt;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 ·&gt;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$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&lt; ·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&lt; ·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&lt; 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43108" y="1714488"/>
            <a:ext cx="4753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Consider the Grammar : E + E | E * E | E | id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4348" y="21429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id</a:t>
            </a:r>
            <a:r>
              <a:rPr lang="en-IN" sz="2800" i="1" dirty="0" smtClean="0"/>
              <a:t>=4</a:t>
            </a:r>
            <a:endParaRPr lang="en-IN" sz="2800" dirty="0"/>
          </a:p>
        </p:txBody>
      </p:sp>
      <p:sp>
        <p:nvSpPr>
          <p:cNvPr id="3" name="Oval 2"/>
          <p:cNvSpPr/>
          <p:nvPr/>
        </p:nvSpPr>
        <p:spPr>
          <a:xfrm>
            <a:off x="6357950" y="5072074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$</a:t>
            </a:r>
            <a:endParaRPr lang="en-IN" sz="2800" dirty="0"/>
          </a:p>
        </p:txBody>
      </p:sp>
      <p:sp>
        <p:nvSpPr>
          <p:cNvPr id="4" name="Oval 3"/>
          <p:cNvSpPr/>
          <p:nvPr/>
        </p:nvSpPr>
        <p:spPr>
          <a:xfrm>
            <a:off x="714348" y="1857364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*</a:t>
            </a:r>
            <a:endParaRPr lang="en-IN" sz="2800" dirty="0"/>
          </a:p>
        </p:txBody>
      </p:sp>
      <p:sp>
        <p:nvSpPr>
          <p:cNvPr id="5" name="Oval 4"/>
          <p:cNvSpPr/>
          <p:nvPr/>
        </p:nvSpPr>
        <p:spPr>
          <a:xfrm>
            <a:off x="714348" y="342900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+</a:t>
            </a:r>
            <a:endParaRPr lang="en-IN" sz="2800" dirty="0"/>
          </a:p>
        </p:txBody>
      </p:sp>
      <p:sp>
        <p:nvSpPr>
          <p:cNvPr id="6" name="Oval 5"/>
          <p:cNvSpPr/>
          <p:nvPr/>
        </p:nvSpPr>
        <p:spPr>
          <a:xfrm>
            <a:off x="714348" y="5143512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$</a:t>
            </a:r>
            <a:endParaRPr lang="en-IN" sz="2800" dirty="0"/>
          </a:p>
        </p:txBody>
      </p:sp>
      <p:sp>
        <p:nvSpPr>
          <p:cNvPr id="7" name="Oval 6"/>
          <p:cNvSpPr/>
          <p:nvPr/>
        </p:nvSpPr>
        <p:spPr>
          <a:xfrm>
            <a:off x="6357950" y="342900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+</a:t>
            </a:r>
            <a:endParaRPr lang="en-IN" sz="2800" dirty="0"/>
          </a:p>
        </p:txBody>
      </p:sp>
      <p:sp>
        <p:nvSpPr>
          <p:cNvPr id="8" name="Oval 7"/>
          <p:cNvSpPr/>
          <p:nvPr/>
        </p:nvSpPr>
        <p:spPr>
          <a:xfrm>
            <a:off x="6357950" y="1785926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*</a:t>
            </a:r>
            <a:endParaRPr lang="en-IN" sz="2800" dirty="0"/>
          </a:p>
        </p:txBody>
      </p:sp>
      <p:sp>
        <p:nvSpPr>
          <p:cNvPr id="9" name="Oval 8"/>
          <p:cNvSpPr/>
          <p:nvPr/>
        </p:nvSpPr>
        <p:spPr>
          <a:xfrm>
            <a:off x="6286512" y="285728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id</a:t>
            </a:r>
            <a:endParaRPr lang="en-IN" sz="2800" dirty="0"/>
          </a:p>
        </p:txBody>
      </p:sp>
      <p:cxnSp>
        <p:nvCxnSpPr>
          <p:cNvPr id="11" name="Straight Arrow Connector 10"/>
          <p:cNvCxnSpPr>
            <a:stCxn id="2" idx="6"/>
            <a:endCxn id="8" idx="2"/>
          </p:cNvCxnSpPr>
          <p:nvPr/>
        </p:nvCxnSpPr>
        <p:spPr>
          <a:xfrm>
            <a:off x="2857488" y="821513"/>
            <a:ext cx="3500462" cy="1571636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2"/>
            <a:endCxn id="5" idx="6"/>
          </p:cNvCxnSpPr>
          <p:nvPr/>
        </p:nvCxnSpPr>
        <p:spPr>
          <a:xfrm rot="10800000" flipV="1">
            <a:off x="2857488" y="2393149"/>
            <a:ext cx="3500462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" idx="6"/>
            <a:endCxn id="7" idx="2"/>
          </p:cNvCxnSpPr>
          <p:nvPr/>
        </p:nvCxnSpPr>
        <p:spPr>
          <a:xfrm>
            <a:off x="2857488" y="4036223"/>
            <a:ext cx="3500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2"/>
            <a:endCxn id="6" idx="6"/>
          </p:cNvCxnSpPr>
          <p:nvPr/>
        </p:nvCxnSpPr>
        <p:spPr>
          <a:xfrm rot="10800000" flipV="1">
            <a:off x="2857488" y="4036223"/>
            <a:ext cx="3500462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4348" y="21429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id</a:t>
            </a:r>
            <a:endParaRPr lang="en-IN" sz="2800" dirty="0"/>
          </a:p>
        </p:txBody>
      </p:sp>
      <p:sp>
        <p:nvSpPr>
          <p:cNvPr id="3" name="Oval 2"/>
          <p:cNvSpPr/>
          <p:nvPr/>
        </p:nvSpPr>
        <p:spPr>
          <a:xfrm>
            <a:off x="6357950" y="5072074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$</a:t>
            </a:r>
            <a:endParaRPr lang="en-IN" sz="2800" dirty="0"/>
          </a:p>
        </p:txBody>
      </p:sp>
      <p:sp>
        <p:nvSpPr>
          <p:cNvPr id="4" name="Oval 3"/>
          <p:cNvSpPr/>
          <p:nvPr/>
        </p:nvSpPr>
        <p:spPr>
          <a:xfrm>
            <a:off x="714348" y="1857364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*</a:t>
            </a:r>
            <a:endParaRPr lang="en-IN" sz="2800" dirty="0"/>
          </a:p>
        </p:txBody>
      </p:sp>
      <p:sp>
        <p:nvSpPr>
          <p:cNvPr id="5" name="Oval 4"/>
          <p:cNvSpPr/>
          <p:nvPr/>
        </p:nvSpPr>
        <p:spPr>
          <a:xfrm>
            <a:off x="714348" y="342900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+</a:t>
            </a:r>
            <a:endParaRPr lang="en-IN" sz="2800" dirty="0"/>
          </a:p>
        </p:txBody>
      </p:sp>
      <p:sp>
        <p:nvSpPr>
          <p:cNvPr id="6" name="Oval 5"/>
          <p:cNvSpPr/>
          <p:nvPr/>
        </p:nvSpPr>
        <p:spPr>
          <a:xfrm>
            <a:off x="714348" y="5143512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f</a:t>
            </a:r>
            <a:r>
              <a:rPr lang="en-IN" sz="2800" i="1" baseline="-25000" dirty="0" smtClean="0"/>
              <a:t>$</a:t>
            </a:r>
            <a:endParaRPr lang="en-IN" sz="2800" dirty="0"/>
          </a:p>
        </p:txBody>
      </p:sp>
      <p:sp>
        <p:nvSpPr>
          <p:cNvPr id="7" name="Oval 6"/>
          <p:cNvSpPr/>
          <p:nvPr/>
        </p:nvSpPr>
        <p:spPr>
          <a:xfrm>
            <a:off x="6357950" y="342900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+</a:t>
            </a:r>
            <a:endParaRPr lang="en-IN" sz="2800" dirty="0"/>
          </a:p>
        </p:txBody>
      </p:sp>
      <p:sp>
        <p:nvSpPr>
          <p:cNvPr id="8" name="Oval 7"/>
          <p:cNvSpPr/>
          <p:nvPr/>
        </p:nvSpPr>
        <p:spPr>
          <a:xfrm>
            <a:off x="6357950" y="1785926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*</a:t>
            </a:r>
            <a:endParaRPr lang="en-IN" sz="2800" dirty="0"/>
          </a:p>
        </p:txBody>
      </p:sp>
      <p:sp>
        <p:nvSpPr>
          <p:cNvPr id="9" name="Oval 8"/>
          <p:cNvSpPr/>
          <p:nvPr/>
        </p:nvSpPr>
        <p:spPr>
          <a:xfrm>
            <a:off x="6286512" y="285728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i="1" dirty="0" smtClean="0"/>
              <a:t>g</a:t>
            </a:r>
            <a:r>
              <a:rPr lang="en-IN" sz="2800" i="1" baseline="-25000" dirty="0" smtClean="0"/>
              <a:t>id </a:t>
            </a:r>
            <a:r>
              <a:rPr lang="en-IN" sz="2800" i="1" dirty="0" smtClean="0"/>
              <a:t>=5</a:t>
            </a:r>
            <a:endParaRPr lang="en-IN" sz="2800" dirty="0"/>
          </a:p>
        </p:txBody>
      </p:sp>
      <p:cxnSp>
        <p:nvCxnSpPr>
          <p:cNvPr id="11" name="Straight Arrow Connector 10"/>
          <p:cNvCxnSpPr>
            <a:stCxn id="9" idx="2"/>
            <a:endCxn id="4" idx="6"/>
          </p:cNvCxnSpPr>
          <p:nvPr/>
        </p:nvCxnSpPr>
        <p:spPr>
          <a:xfrm rot="10800000" flipV="1">
            <a:off x="2857488" y="892951"/>
            <a:ext cx="3429024" cy="1571636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2"/>
            <a:endCxn id="5" idx="6"/>
          </p:cNvCxnSpPr>
          <p:nvPr/>
        </p:nvCxnSpPr>
        <p:spPr>
          <a:xfrm rot="10800000" flipV="1">
            <a:off x="2857488" y="2393149"/>
            <a:ext cx="3500462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" idx="6"/>
            <a:endCxn id="7" idx="2"/>
          </p:cNvCxnSpPr>
          <p:nvPr/>
        </p:nvCxnSpPr>
        <p:spPr>
          <a:xfrm>
            <a:off x="2857488" y="4036223"/>
            <a:ext cx="3500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2"/>
            <a:endCxn id="6" idx="6"/>
          </p:cNvCxnSpPr>
          <p:nvPr/>
        </p:nvCxnSpPr>
        <p:spPr>
          <a:xfrm rot="10800000" flipV="1">
            <a:off x="2857488" y="4036223"/>
            <a:ext cx="3500462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2"/>
          </p:cNvCxnSpPr>
          <p:nvPr/>
        </p:nvCxnSpPr>
        <p:spPr>
          <a:xfrm flipV="1">
            <a:off x="2928926" y="2393149"/>
            <a:ext cx="3429024" cy="107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137</TotalTime>
  <Words>421</Words>
  <Application>Microsoft Office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11CS10045 SRAJAN GARG </vt:lpstr>
      <vt:lpstr>ENCODING THE PRECEDENCE TABLE</vt:lpstr>
      <vt:lpstr>PRECEDENCE FUNCTIONS</vt:lpstr>
      <vt:lpstr>PRECEDENCE FUNCTIONS</vt:lpstr>
      <vt:lpstr>PRECEDENCE FUNCTIONS</vt:lpstr>
      <vt:lpstr>   &gt;&gt;NOTE &lt;&lt;</vt:lpstr>
      <vt:lpstr>PRECEDENCE TABLE</vt:lpstr>
      <vt:lpstr>Slide 8</vt:lpstr>
      <vt:lpstr>Slide 9</vt:lpstr>
      <vt:lpstr>Slide 10</vt:lpstr>
      <vt:lpstr>Slide 11</vt:lpstr>
      <vt:lpstr>Slide 12</vt:lpstr>
      <vt:lpstr>LR PARSER </vt:lpstr>
      <vt:lpstr>Slide 14</vt:lpstr>
      <vt:lpstr>ITEMS</vt:lpstr>
      <vt:lpstr>ITEMS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11CS10045 SRAJAN GARG </dc:title>
  <dc:creator>srajan</dc:creator>
  <cp:lastModifiedBy>srajan</cp:lastModifiedBy>
  <cp:revision>2</cp:revision>
  <dcterms:created xsi:type="dcterms:W3CDTF">2013-10-08T16:03:43Z</dcterms:created>
  <dcterms:modified xsi:type="dcterms:W3CDTF">2013-10-08T18:21:15Z</dcterms:modified>
</cp:coreProperties>
</file>