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0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3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0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2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0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7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6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6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6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7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096F9-C8E2-4617-BFA4-54E5777A4B9C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88B9D-97C9-4E17-AFEF-973249BE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7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cribing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K SAMPATH KUMAR 11CS10022</a:t>
            </a:r>
            <a:endParaRPr lang="en-US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62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44674" y="723900"/>
            <a:ext cx="2127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(</a:t>
            </a:r>
            <a:r>
              <a:rPr lang="en-US" dirty="0" err="1"/>
              <a:t>ab+a</a:t>
            </a:r>
            <a:r>
              <a:rPr lang="en-US" dirty="0" smtClean="0"/>
              <a:t>)*   NFA</a:t>
            </a:r>
            <a:endParaRPr lang="el-GR" dirty="0"/>
          </a:p>
        </p:txBody>
      </p:sp>
      <p:sp>
        <p:nvSpPr>
          <p:cNvPr id="5" name="Line 31"/>
          <p:cNvSpPr>
            <a:spLocks noChangeShapeType="1"/>
          </p:cNvSpPr>
          <p:nvPr/>
        </p:nvSpPr>
        <p:spPr bwMode="auto">
          <a:xfrm>
            <a:off x="5262562" y="30638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5186362" y="2727325"/>
            <a:ext cx="274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sz="1600"/>
              <a:t>a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732337" y="283527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719762" y="280352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856537" y="283527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Line 36"/>
          <p:cNvSpPr>
            <a:spLocks noChangeShapeType="1"/>
          </p:cNvSpPr>
          <p:nvPr/>
        </p:nvSpPr>
        <p:spPr bwMode="auto">
          <a:xfrm>
            <a:off x="7319962" y="30638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7243762" y="2727325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sz="1600"/>
              <a:t>b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789737" y="283527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Line 39"/>
          <p:cNvSpPr>
            <a:spLocks noChangeShapeType="1"/>
          </p:cNvSpPr>
          <p:nvPr/>
        </p:nvSpPr>
        <p:spPr bwMode="auto">
          <a:xfrm>
            <a:off x="6253162" y="30638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6176962" y="272732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15" name="Line 41"/>
          <p:cNvSpPr>
            <a:spLocks noChangeShapeType="1"/>
          </p:cNvSpPr>
          <p:nvPr/>
        </p:nvSpPr>
        <p:spPr bwMode="auto">
          <a:xfrm>
            <a:off x="5262562" y="4010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5338762" y="3673475"/>
            <a:ext cx="274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sz="1600"/>
              <a:t>a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732337" y="378142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5722937" y="374967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3894137" y="329247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694737" y="329247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" name="Line 47"/>
          <p:cNvSpPr>
            <a:spLocks noChangeShapeType="1"/>
          </p:cNvSpPr>
          <p:nvPr/>
        </p:nvSpPr>
        <p:spPr bwMode="auto">
          <a:xfrm flipV="1">
            <a:off x="4351337" y="314007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Line 48"/>
          <p:cNvSpPr>
            <a:spLocks noChangeShapeType="1"/>
          </p:cNvSpPr>
          <p:nvPr/>
        </p:nvSpPr>
        <p:spPr bwMode="auto">
          <a:xfrm>
            <a:off x="4351337" y="374967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Line 49"/>
          <p:cNvSpPr>
            <a:spLocks noChangeShapeType="1"/>
          </p:cNvSpPr>
          <p:nvPr/>
        </p:nvSpPr>
        <p:spPr bwMode="auto">
          <a:xfrm>
            <a:off x="8389937" y="321627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Line 50"/>
          <p:cNvSpPr>
            <a:spLocks noChangeShapeType="1"/>
          </p:cNvSpPr>
          <p:nvPr/>
        </p:nvSpPr>
        <p:spPr bwMode="auto">
          <a:xfrm flipV="1">
            <a:off x="6256337" y="3597275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5" name="Text Box 51"/>
          <p:cNvSpPr txBox="1">
            <a:spLocks noChangeArrowheads="1"/>
          </p:cNvSpPr>
          <p:nvPr/>
        </p:nvSpPr>
        <p:spPr bwMode="auto">
          <a:xfrm>
            <a:off x="4275137" y="295592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26" name="Text Box 52"/>
          <p:cNvSpPr txBox="1">
            <a:spLocks noChangeArrowheads="1"/>
          </p:cNvSpPr>
          <p:nvPr/>
        </p:nvSpPr>
        <p:spPr bwMode="auto">
          <a:xfrm>
            <a:off x="4275137" y="379412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27" name="Text Box 53"/>
          <p:cNvSpPr txBox="1">
            <a:spLocks noChangeArrowheads="1"/>
          </p:cNvSpPr>
          <p:nvPr/>
        </p:nvSpPr>
        <p:spPr bwMode="auto">
          <a:xfrm>
            <a:off x="8424862" y="298767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7053262" y="379412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29" name="Line 55"/>
          <p:cNvSpPr>
            <a:spLocks noChangeShapeType="1"/>
          </p:cNvSpPr>
          <p:nvPr/>
        </p:nvSpPr>
        <p:spPr bwMode="auto">
          <a:xfrm>
            <a:off x="3360737" y="35210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2751137" y="3260725"/>
            <a:ext cx="533400" cy="533400"/>
          </a:xfrm>
          <a:prstGeom prst="ellips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1" name="Line 57"/>
          <p:cNvSpPr>
            <a:spLocks noChangeShapeType="1"/>
          </p:cNvSpPr>
          <p:nvPr/>
        </p:nvSpPr>
        <p:spPr bwMode="auto">
          <a:xfrm>
            <a:off x="2217737" y="34893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9761537" y="3336925"/>
            <a:ext cx="533400" cy="533400"/>
          </a:xfrm>
          <a:prstGeom prst="ellips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Line 59"/>
          <p:cNvSpPr>
            <a:spLocks noChangeShapeType="1"/>
          </p:cNvSpPr>
          <p:nvPr/>
        </p:nvSpPr>
        <p:spPr bwMode="auto">
          <a:xfrm>
            <a:off x="9228137" y="35655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4" name="Text Box 60"/>
          <p:cNvSpPr txBox="1">
            <a:spLocks noChangeArrowheads="1"/>
          </p:cNvSpPr>
          <p:nvPr/>
        </p:nvSpPr>
        <p:spPr bwMode="auto">
          <a:xfrm>
            <a:off x="9263062" y="322897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35" name="Text Box 61"/>
          <p:cNvSpPr txBox="1">
            <a:spLocks noChangeArrowheads="1"/>
          </p:cNvSpPr>
          <p:nvPr/>
        </p:nvSpPr>
        <p:spPr bwMode="auto">
          <a:xfrm>
            <a:off x="3436937" y="318452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cxnSp>
        <p:nvCxnSpPr>
          <p:cNvPr id="36" name="AutoShape 62"/>
          <p:cNvCxnSpPr>
            <a:cxnSpLocks noChangeShapeType="1"/>
            <a:stCxn id="20" idx="0"/>
            <a:endCxn id="19" idx="0"/>
          </p:cNvCxnSpPr>
          <p:nvPr/>
        </p:nvCxnSpPr>
        <p:spPr bwMode="auto">
          <a:xfrm rot="16200000" flipH="1" flipV="1">
            <a:off x="6560343" y="892969"/>
            <a:ext cx="1588" cy="4800600"/>
          </a:xfrm>
          <a:prstGeom prst="curvedConnector3">
            <a:avLst>
              <a:gd name="adj1" fmla="val -557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63"/>
          <p:cNvCxnSpPr>
            <a:cxnSpLocks noChangeShapeType="1"/>
            <a:stCxn id="30" idx="5"/>
            <a:endCxn id="32" idx="3"/>
          </p:cNvCxnSpPr>
          <p:nvPr/>
        </p:nvCxnSpPr>
        <p:spPr bwMode="auto">
          <a:xfrm rot="16200000" flipH="1">
            <a:off x="6470650" y="452438"/>
            <a:ext cx="104775" cy="6632575"/>
          </a:xfrm>
          <a:prstGeom prst="curvedConnector3">
            <a:avLst>
              <a:gd name="adj1" fmla="val 94242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 Box 64"/>
          <p:cNvSpPr txBox="1">
            <a:spLocks noChangeArrowheads="1"/>
          </p:cNvSpPr>
          <p:nvPr/>
        </p:nvSpPr>
        <p:spPr bwMode="auto">
          <a:xfrm>
            <a:off x="6561137" y="211772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39" name="Text Box 65"/>
          <p:cNvSpPr txBox="1">
            <a:spLocks noChangeArrowheads="1"/>
          </p:cNvSpPr>
          <p:nvPr/>
        </p:nvSpPr>
        <p:spPr bwMode="auto">
          <a:xfrm>
            <a:off x="6256337" y="4403725"/>
            <a:ext cx="269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l-GR" sz="1600">
                <a:cs typeface="Times New Roman" panose="02020603050405020304" pitchFamily="18" charset="0"/>
              </a:rPr>
              <a:t>ε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75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1847850" y="206375"/>
            <a:ext cx="82105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000" dirty="0">
                <a:solidFill>
                  <a:schemeClr val="accent2"/>
                </a:solidFill>
              </a:rPr>
              <a:t>Definition of a Regular Expression</a:t>
            </a:r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1704975" y="1577975"/>
            <a:ext cx="8353425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</a:pPr>
            <a:r>
              <a:rPr lang="en-US" sz="2400" dirty="0"/>
              <a:t>R is a regular expression if it is</a:t>
            </a:r>
            <a:r>
              <a:rPr lang="en-US" sz="2400" dirty="0" smtClean="0"/>
              <a:t>:</a:t>
            </a:r>
            <a:endParaRPr lang="en-US" sz="2400" dirty="0"/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000" b="1" dirty="0"/>
              <a:t>a</a:t>
            </a:r>
            <a:r>
              <a:rPr lang="en-US" sz="2000" dirty="0"/>
              <a:t> for some </a:t>
            </a:r>
            <a:r>
              <a:rPr lang="en-US" sz="2000" i="1" dirty="0"/>
              <a:t>a</a:t>
            </a:r>
            <a:r>
              <a:rPr lang="en-US" sz="2000" dirty="0"/>
              <a:t> in the alphabet </a:t>
            </a:r>
            <a:r>
              <a:rPr lang="en-US" sz="2000" dirty="0">
                <a:sym typeface="Symbol" panose="05050102010706020507" pitchFamily="18" charset="2"/>
              </a:rPr>
              <a:t></a:t>
            </a:r>
            <a:r>
              <a:rPr lang="en-US" sz="2000" dirty="0"/>
              <a:t>, standing for the language {a}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ε, standing for the language {ε}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Ø, standing for the empty language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+R</a:t>
            </a:r>
            <a:r>
              <a:rPr lang="en-US" sz="2000" baseline="-25000" dirty="0"/>
              <a:t>2 </a:t>
            </a:r>
            <a:r>
              <a:rPr lang="en-US" sz="2000" dirty="0"/>
              <a:t>where R</a:t>
            </a:r>
            <a:r>
              <a:rPr lang="en-US" sz="2000" baseline="-25000" dirty="0"/>
              <a:t>1</a:t>
            </a:r>
            <a:r>
              <a:rPr lang="en-US" sz="2000" dirty="0"/>
              <a:t> and R</a:t>
            </a:r>
            <a:r>
              <a:rPr lang="en-US" sz="2000" baseline="-25000" dirty="0"/>
              <a:t>2</a:t>
            </a:r>
            <a:r>
              <a:rPr lang="en-US" sz="2000" dirty="0"/>
              <a:t> are regular expressions, and + signifies union  (sometimes | is used)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R</a:t>
            </a:r>
            <a:r>
              <a:rPr lang="en-US" sz="2000" baseline="-25000" dirty="0"/>
              <a:t>1</a:t>
            </a:r>
            <a:r>
              <a:rPr lang="en-US" sz="2000" dirty="0"/>
              <a:t>R</a:t>
            </a:r>
            <a:r>
              <a:rPr lang="en-US" sz="2000" baseline="-25000" dirty="0"/>
              <a:t>2</a:t>
            </a:r>
            <a:r>
              <a:rPr lang="en-US" sz="2000" dirty="0"/>
              <a:t> where R</a:t>
            </a:r>
            <a:r>
              <a:rPr lang="en-US" sz="2000" baseline="-25000" dirty="0"/>
              <a:t>1</a:t>
            </a:r>
            <a:r>
              <a:rPr lang="en-US" sz="2000" dirty="0"/>
              <a:t> and R</a:t>
            </a:r>
            <a:r>
              <a:rPr lang="en-US" sz="2000" baseline="-25000" dirty="0"/>
              <a:t>2</a:t>
            </a:r>
            <a:r>
              <a:rPr lang="en-US" sz="2000" dirty="0"/>
              <a:t> are regular expressions and this signifies concatenation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R* where R is a regular expression and signifies closure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z="2000" dirty="0"/>
              <a:t>(R) where R is a regular expression, then a parenthesized R is also a regular expression</a:t>
            </a:r>
          </a:p>
          <a:p>
            <a:pPr marL="609600" indent="-609600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62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Nondeterministic Finite Automata (NFA)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A set of states </a:t>
            </a:r>
            <a:r>
              <a:rPr lang="en-US" i="1" smtClean="0">
                <a:solidFill>
                  <a:schemeClr val="accent2"/>
                </a:solidFill>
              </a:rPr>
              <a:t>S</a:t>
            </a:r>
            <a:endParaRPr lang="en-US" smtClean="0"/>
          </a:p>
          <a:p>
            <a:r>
              <a:rPr lang="en-US" smtClean="0"/>
              <a:t>A set of input symbols </a:t>
            </a:r>
            <a:r>
              <a:rPr lang="en-US" smtClean="0">
                <a:solidFill>
                  <a:schemeClr val="accent2"/>
                </a:solidFill>
                <a:sym typeface="Symbol" panose="05050102010706020507" pitchFamily="18" charset="2"/>
              </a:rPr>
              <a:t></a:t>
            </a:r>
            <a:endParaRPr lang="en-US" smtClean="0">
              <a:sym typeface="Symbol" panose="05050102010706020507" pitchFamily="18" charset="2"/>
            </a:endParaRPr>
          </a:p>
          <a:p>
            <a:r>
              <a:rPr lang="en-US" smtClean="0"/>
              <a:t>A transition function </a:t>
            </a:r>
            <a:r>
              <a:rPr lang="en-US" i="1" smtClean="0">
                <a:solidFill>
                  <a:schemeClr val="accent2"/>
                </a:solidFill>
              </a:rPr>
              <a:t>move</a:t>
            </a:r>
            <a:r>
              <a:rPr lang="en-US" smtClean="0"/>
              <a:t> that maps state-symbol pairs to sets of states</a:t>
            </a:r>
          </a:p>
          <a:p>
            <a:r>
              <a:rPr lang="en-US" smtClean="0"/>
              <a:t>A state </a:t>
            </a:r>
            <a:r>
              <a:rPr lang="en-US" i="1" smtClean="0">
                <a:solidFill>
                  <a:schemeClr val="accent2"/>
                </a:solidFill>
              </a:rPr>
              <a:t>s</a:t>
            </a:r>
            <a:r>
              <a:rPr lang="en-US" i="1" baseline="-25000" smtClean="0">
                <a:solidFill>
                  <a:schemeClr val="accent2"/>
                </a:solidFill>
              </a:rPr>
              <a:t>0</a:t>
            </a:r>
            <a:r>
              <a:rPr lang="en-US" smtClean="0"/>
              <a:t> that is distinguished as the start </a:t>
            </a:r>
            <a:r>
              <a:rPr lang="en-US" i="1" smtClean="0"/>
              <a:t>(initial) state</a:t>
            </a:r>
            <a:endParaRPr lang="en-US" smtClean="0"/>
          </a:p>
          <a:p>
            <a:r>
              <a:rPr lang="en-US" smtClean="0"/>
              <a:t>A set of states </a:t>
            </a:r>
            <a:r>
              <a:rPr lang="en-US" i="1" smtClean="0">
                <a:solidFill>
                  <a:schemeClr val="accent2"/>
                </a:solidFill>
              </a:rPr>
              <a:t>F</a:t>
            </a:r>
            <a:r>
              <a:rPr lang="en-US" smtClean="0"/>
              <a:t> distinguished as </a:t>
            </a:r>
            <a:r>
              <a:rPr lang="en-US" i="1" smtClean="0"/>
              <a:t>accepting (final) states</a:t>
            </a:r>
            <a:r>
              <a:rPr lang="en-US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469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Conversion of  Regular Expression to NFA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Thompson’s construction - an NFA from a regular expression</a:t>
            </a:r>
          </a:p>
          <a:p>
            <a:r>
              <a:rPr lang="en-US" dirty="0" smtClean="0"/>
              <a:t>Input: a regular expression </a:t>
            </a:r>
            <a:r>
              <a:rPr lang="en-US" i="1" dirty="0" smtClean="0"/>
              <a:t>r</a:t>
            </a:r>
            <a:r>
              <a:rPr lang="en-US" dirty="0" smtClean="0"/>
              <a:t> over an alphabet </a:t>
            </a:r>
            <a:r>
              <a:rPr lang="en-US" dirty="0" smtClean="0">
                <a:sym typeface="Symbol" panose="05050102010706020507" pitchFamily="18" charset="2"/>
              </a:rPr>
              <a:t>.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Output: an NFA </a:t>
            </a:r>
            <a:r>
              <a:rPr lang="en-US" i="1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accepting </a:t>
            </a:r>
            <a:r>
              <a:rPr lang="en-US" i="1" dirty="0" smtClean="0">
                <a:sym typeface="Symbol" panose="05050102010706020507" pitchFamily="18" charset="2"/>
              </a:rPr>
              <a:t>L(r)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14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First parse </a:t>
            </a:r>
            <a:r>
              <a:rPr lang="en-US" i="1" dirty="0" smtClean="0"/>
              <a:t>r</a:t>
            </a:r>
            <a:r>
              <a:rPr lang="en-US" dirty="0" smtClean="0"/>
              <a:t> into its constituent </a:t>
            </a:r>
            <a:r>
              <a:rPr lang="en-US" dirty="0" err="1" smtClean="0"/>
              <a:t>subexpressions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Construct NFA’s for each of the basic symbols in 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chemeClr val="accent2"/>
                </a:solidFill>
                <a:sym typeface="Symbol" panose="05050102010706020507" pitchFamily="18" charset="2"/>
              </a:rPr>
              <a:t>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for </a:t>
            </a:r>
            <a:r>
              <a:rPr lang="en-US" i="1" dirty="0" smtClean="0">
                <a:solidFill>
                  <a:schemeClr val="accent2"/>
                </a:solidFill>
                <a:sym typeface="Symbol" panose="05050102010706020507" pitchFamily="18" charset="2"/>
              </a:rPr>
              <a:t>a</a:t>
            </a:r>
            <a:r>
              <a:rPr lang="en-US" dirty="0" smtClean="0">
                <a:sym typeface="Symbol" panose="05050102010706020507" pitchFamily="18" charset="2"/>
              </a:rPr>
              <a:t> in </a:t>
            </a:r>
            <a:endParaRPr lang="en-US" dirty="0"/>
          </a:p>
        </p:txBody>
      </p:sp>
      <p:pic>
        <p:nvPicPr>
          <p:cNvPr id="7" name="Picture 4" descr="D:\temp\seg2101_fig\ap122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114800"/>
            <a:ext cx="2386013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D:\temp\seg2101_fig\ap122_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029200"/>
            <a:ext cx="2386013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2"/>
                </a:solidFill>
              </a:rPr>
              <a:t>Step 1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1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2"/>
                </a:solidFill>
              </a:rPr>
              <a:t>Step 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For the regular expression </a:t>
            </a:r>
            <a:r>
              <a:rPr lang="en-US" i="1" smtClean="0">
                <a:solidFill>
                  <a:schemeClr val="accent2"/>
                </a:solidFill>
              </a:rPr>
              <a:t>s|t</a:t>
            </a:r>
            <a:r>
              <a:rPr lang="en-US" smtClean="0"/>
              <a:t>,</a:t>
            </a:r>
          </a:p>
          <a:p>
            <a:pPr>
              <a:buFontTx/>
              <a:buNone/>
            </a:pPr>
            <a:r>
              <a:rPr lang="en-US" smtClean="0"/>
              <a:t> </a:t>
            </a:r>
            <a:endParaRPr lang="en-US"/>
          </a:p>
        </p:txBody>
      </p:sp>
      <p:pic>
        <p:nvPicPr>
          <p:cNvPr id="4" name="Picture 4" descr="D:\temp\seg2101_fig\ap122_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3124200"/>
            <a:ext cx="4105275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For the regular expression </a:t>
            </a:r>
            <a:r>
              <a:rPr lang="en-US" i="1" dirty="0" err="1" smtClean="0">
                <a:solidFill>
                  <a:schemeClr val="accent2"/>
                </a:solidFill>
              </a:rPr>
              <a:t>st</a:t>
            </a:r>
            <a:r>
              <a:rPr lang="en-US" dirty="0" smtClean="0"/>
              <a:t>, </a:t>
            </a:r>
            <a:endParaRPr lang="en-US" dirty="0"/>
          </a:p>
        </p:txBody>
      </p:sp>
      <p:pic>
        <p:nvPicPr>
          <p:cNvPr id="6" name="Picture 7" descr="D:\temp\seg2101_fig\ap123_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768725"/>
            <a:ext cx="3867150" cy="128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4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2"/>
                </a:solidFill>
              </a:rPr>
              <a:t>Step 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96219" y="1981200"/>
            <a:ext cx="38100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For the regular expression </a:t>
            </a:r>
            <a:r>
              <a:rPr lang="en-US" i="1" dirty="0" smtClean="0">
                <a:solidFill>
                  <a:schemeClr val="accent2"/>
                </a:solidFill>
              </a:rPr>
              <a:t>s*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5905500" y="1981200"/>
            <a:ext cx="38100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For the parenthesized regular expression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i="1" dirty="0" smtClean="0">
                <a:solidFill>
                  <a:schemeClr val="accent2"/>
                </a:solidFill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, use </a:t>
            </a:r>
            <a:r>
              <a:rPr lang="en-US" i="1" dirty="0" smtClean="0"/>
              <a:t>N(s)</a:t>
            </a:r>
            <a:r>
              <a:rPr lang="en-US" dirty="0" smtClean="0"/>
              <a:t> itself as the NFA.</a:t>
            </a:r>
            <a:endParaRPr lang="en-US" dirty="0"/>
          </a:p>
        </p:txBody>
      </p:sp>
      <p:pic>
        <p:nvPicPr>
          <p:cNvPr id="5" name="Picture 5" descr="D:\temp\seg2101_fig\ap123_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10" y="3013075"/>
            <a:ext cx="4819650" cy="213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5800" y="5381625"/>
            <a:ext cx="78501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Every time we construct a new state, we give it a distinct name.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45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2"/>
                </a:solidFill>
              </a:rPr>
              <a:t>Step 4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Finally suppose  r = (s) .Then L(r) = L(s) </a:t>
            </a:r>
          </a:p>
          <a:p>
            <a:r>
              <a:rPr lang="en-US" dirty="0" smtClean="0"/>
              <a:t> so we can use NFA    N(s) as N(r).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5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42950" y="885825"/>
            <a:ext cx="7772400" cy="51911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N(r</a:t>
            </a:r>
            <a:r>
              <a:rPr lang="en-US" dirty="0"/>
              <a:t>) has at most twice as many states as there are operators and </a:t>
            </a:r>
            <a:r>
              <a:rPr lang="en-US" dirty="0" smtClean="0"/>
              <a:t>operands in </a:t>
            </a:r>
            <a:r>
              <a:rPr lang="en-US" i="1" dirty="0"/>
              <a:t>r. </a:t>
            </a:r>
            <a:r>
              <a:rPr lang="en-US" dirty="0"/>
              <a:t>This bound follows from the fact that each step of the </a:t>
            </a:r>
            <a:r>
              <a:rPr lang="en-US" dirty="0" smtClean="0"/>
              <a:t>algorithm creates </a:t>
            </a:r>
            <a:r>
              <a:rPr lang="en-US" dirty="0"/>
              <a:t>at most two new states.</a:t>
            </a:r>
          </a:p>
          <a:p>
            <a:r>
              <a:rPr lang="en-US" b="1" dirty="0" smtClean="0"/>
              <a:t> </a:t>
            </a:r>
            <a:r>
              <a:rPr lang="en-US" dirty="0"/>
              <a:t>N(r) has one start state and one accepting state. The accepting state </a:t>
            </a:r>
            <a:r>
              <a:rPr lang="en-US" dirty="0" smtClean="0"/>
              <a:t>has no </a:t>
            </a:r>
            <a:r>
              <a:rPr lang="en-US" dirty="0"/>
              <a:t>outgoing transitions, and the start state has no incoming transitions.</a:t>
            </a:r>
          </a:p>
          <a:p>
            <a:r>
              <a:rPr lang="en-US" dirty="0" smtClean="0"/>
              <a:t> </a:t>
            </a:r>
            <a:r>
              <a:rPr lang="en-US" dirty="0"/>
              <a:t>Each state of N (r) other than the accepting state has either one </a:t>
            </a:r>
            <a:r>
              <a:rPr lang="en-US" dirty="0" smtClean="0"/>
              <a:t>outgoing transition </a:t>
            </a:r>
            <a:r>
              <a:rPr lang="en-US" dirty="0"/>
              <a:t>on a symbol in C or two outgoing transitions, both on </a:t>
            </a:r>
            <a:r>
              <a:rPr lang="en-US" b="1" i="1" dirty="0"/>
              <a:t>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7357" y="6392411"/>
            <a:ext cx="116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scribing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26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433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Theme</vt:lpstr>
      <vt:lpstr>Scribing</vt:lpstr>
      <vt:lpstr>PowerPoint Presentation</vt:lpstr>
      <vt:lpstr>Nondeterministic Finite Automata (NFA)</vt:lpstr>
      <vt:lpstr>Conversion of  Regular Expression to NFA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Scribing</dc:title>
  <dc:creator>Sampath Kumar Kilaparthi</dc:creator>
  <cp:lastModifiedBy>Sampath Kumar Kilaparthi</cp:lastModifiedBy>
  <cp:revision>7</cp:revision>
  <dcterms:created xsi:type="dcterms:W3CDTF">2013-09-08T08:25:51Z</dcterms:created>
  <dcterms:modified xsi:type="dcterms:W3CDTF">2013-09-08T09:13:59Z</dcterms:modified>
</cp:coreProperties>
</file>