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69C6DD8-CBB2-4A68-B945-592BF9B8669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7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0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5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9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F21FF-0B70-4A20-907E-6AC3C7490A2D}" type="datetimeFigureOut">
              <a:rPr lang="en-US" smtClean="0"/>
              <a:t>18-Aug-13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2C88-46CA-415A-866E-FCBBD51C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4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371851"/>
          </a:xfrm>
        </p:spPr>
        <p:txBody>
          <a:bodyPr/>
          <a:lstStyle/>
          <a:p>
            <a:r>
              <a:rPr lang="en-US" dirty="0" smtClean="0"/>
              <a:t>COMPILERS</a:t>
            </a:r>
            <a:br>
              <a:rPr lang="en-US" dirty="0" smtClean="0"/>
            </a:br>
            <a:r>
              <a:rPr lang="en-US" dirty="0" smtClean="0"/>
              <a:t>CLASS 22/7,23/7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9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 </a:t>
            </a:r>
            <a:r>
              <a:rPr lang="en-US" dirty="0" smtClean="0">
                <a:sym typeface="Wingdings" pitchFamily="2" charset="2"/>
              </a:rPr>
              <a:t> [P] + [Q]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Instruction Memory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Data Memory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P,Q – Memory Address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31110" y="1524000"/>
            <a:ext cx="2057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1981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58697" y="1995948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97794" y="1995948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31110" y="18288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19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 finds the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goes to MDR (Fetch P,Q)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P,Q stored in Accumulator to registers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Add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 is passed back to accumulator , from accumulator to MDR. Write action is performed and the value is stored in ‘X’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3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Address of P – 1000</a:t>
            </a:r>
          </a:p>
          <a:p>
            <a:pPr marL="0" indent="0">
              <a:buNone/>
            </a:pPr>
            <a:r>
              <a:rPr lang="en-US" dirty="0" smtClean="0"/>
              <a:t>Address of Q – 2000</a:t>
            </a:r>
          </a:p>
          <a:p>
            <a:pPr marL="0" indent="0">
              <a:buNone/>
            </a:pPr>
            <a:r>
              <a:rPr lang="en-US" dirty="0" smtClean="0"/>
              <a:t>Address of X – 2050</a:t>
            </a:r>
          </a:p>
          <a:p>
            <a:pPr marL="0"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LDA 1000</a:t>
            </a:r>
          </a:p>
          <a:p>
            <a:pPr marL="0" indent="0">
              <a:buNone/>
            </a:pPr>
            <a:r>
              <a:rPr lang="en-US" dirty="0" smtClean="0"/>
              <a:t>MOV R0</a:t>
            </a:r>
          </a:p>
          <a:p>
            <a:pPr marL="0" indent="0">
              <a:buNone/>
            </a:pPr>
            <a:r>
              <a:rPr lang="en-US" dirty="0" smtClean="0"/>
              <a:t>LDA 2000</a:t>
            </a:r>
          </a:p>
          <a:p>
            <a:pPr marL="0" indent="0">
              <a:buNone/>
            </a:pPr>
            <a:r>
              <a:rPr lang="en-US" dirty="0" smtClean="0"/>
              <a:t>ADD R0</a:t>
            </a:r>
          </a:p>
          <a:p>
            <a:pPr marL="0" indent="0">
              <a:buNone/>
            </a:pPr>
            <a:r>
              <a:rPr lang="en-US" dirty="0" smtClean="0"/>
              <a:t>STA 2050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86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LDA – Load Data Address</a:t>
            </a:r>
          </a:p>
          <a:p>
            <a:pPr marL="0" indent="0">
              <a:buNone/>
            </a:pPr>
            <a:r>
              <a:rPr lang="en-US" dirty="0" smtClean="0"/>
              <a:t>MOV – If we don’t use this instruction the value in accumulator will be over written</a:t>
            </a:r>
          </a:p>
          <a:p>
            <a:pPr marL="0" indent="0">
              <a:buNone/>
            </a:pPr>
            <a:r>
              <a:rPr lang="en-US" dirty="0" smtClean="0"/>
              <a:t>STA – Stores the value in the memory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Compiler</a:t>
            </a:r>
            <a:r>
              <a:rPr lang="en-US" dirty="0" smtClean="0"/>
              <a:t>:  A Compiler is a program that can read a program in one language (Source) and translate it into an equivalent program in another language (Target)</a:t>
            </a:r>
          </a:p>
          <a:p>
            <a:r>
              <a:rPr lang="en-US" dirty="0" smtClean="0"/>
              <a:t>An important role of the compiler is to report any errors in the source program that it detects during the translation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9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Compiler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743200"/>
            <a:ext cx="1447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2743200"/>
            <a:ext cx="1524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Target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2324100"/>
            <a:ext cx="23622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>
            <a:off x="2362200" y="30480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5715000" y="30480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</p:cNvCxnSpPr>
          <p:nvPr/>
        </p:nvCxnSpPr>
        <p:spPr>
          <a:xfrm>
            <a:off x="4533900" y="3771900"/>
            <a:ext cx="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52800" y="4945626"/>
            <a:ext cx="2362200" cy="7693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83074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Target code </a:t>
            </a:r>
            <a:r>
              <a:rPr lang="en-US" dirty="0" smtClean="0"/>
              <a:t>: Target code is mostly an executable machine-language program.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t can be called by the user to process inputs and produce outputs.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000500"/>
            <a:ext cx="1447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4000500"/>
            <a:ext cx="1447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657600"/>
            <a:ext cx="24384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Target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>
          <a:xfrm>
            <a:off x="5562600" y="43434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6" idx="1"/>
          </p:cNvCxnSpPr>
          <p:nvPr/>
        </p:nvCxnSpPr>
        <p:spPr>
          <a:xfrm>
            <a:off x="2133600" y="4343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59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5997" y="1066800"/>
            <a:ext cx="5791200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1524000"/>
            <a:ext cx="1295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MDR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362200"/>
            <a:ext cx="1295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15240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2362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1524000"/>
            <a:ext cx="14478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2362200"/>
            <a:ext cx="14478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0" y="3124200"/>
            <a:ext cx="14478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Accumulator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4032156"/>
            <a:ext cx="1447800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4343400"/>
            <a:ext cx="1447800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4663878"/>
            <a:ext cx="1447800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811297" y="4968678"/>
            <a:ext cx="45719" cy="6096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Single Corner Rectangle 18"/>
          <p:cNvSpPr/>
          <p:nvPr/>
        </p:nvSpPr>
        <p:spPr>
          <a:xfrm>
            <a:off x="3124199" y="4636242"/>
            <a:ext cx="1280652" cy="853878"/>
          </a:xfrm>
          <a:custGeom>
            <a:avLst/>
            <a:gdLst>
              <a:gd name="connsiteX0" fmla="*/ 0 w 1295400"/>
              <a:gd name="connsiteY0" fmla="*/ 0 h 838200"/>
              <a:gd name="connsiteX1" fmla="*/ 1155697 w 1295400"/>
              <a:gd name="connsiteY1" fmla="*/ 0 h 838200"/>
              <a:gd name="connsiteX2" fmla="*/ 1295400 w 1295400"/>
              <a:gd name="connsiteY2" fmla="*/ 139703 h 838200"/>
              <a:gd name="connsiteX3" fmla="*/ 1295400 w 1295400"/>
              <a:gd name="connsiteY3" fmla="*/ 838200 h 838200"/>
              <a:gd name="connsiteX4" fmla="*/ 0 w 1295400"/>
              <a:gd name="connsiteY4" fmla="*/ 838200 h 838200"/>
              <a:gd name="connsiteX5" fmla="*/ 0 w 1295400"/>
              <a:gd name="connsiteY5" fmla="*/ 0 h 838200"/>
              <a:gd name="connsiteX0" fmla="*/ 0 w 1295400"/>
              <a:gd name="connsiteY0" fmla="*/ 0 h 838200"/>
              <a:gd name="connsiteX1" fmla="*/ 683748 w 1295400"/>
              <a:gd name="connsiteY1" fmla="*/ 324464 h 838200"/>
              <a:gd name="connsiteX2" fmla="*/ 1295400 w 1295400"/>
              <a:gd name="connsiteY2" fmla="*/ 139703 h 838200"/>
              <a:gd name="connsiteX3" fmla="*/ 1295400 w 1295400"/>
              <a:gd name="connsiteY3" fmla="*/ 838200 h 838200"/>
              <a:gd name="connsiteX4" fmla="*/ 0 w 1295400"/>
              <a:gd name="connsiteY4" fmla="*/ 838200 h 838200"/>
              <a:gd name="connsiteX5" fmla="*/ 0 w 1295400"/>
              <a:gd name="connsiteY5" fmla="*/ 0 h 838200"/>
              <a:gd name="connsiteX0" fmla="*/ 0 w 1295400"/>
              <a:gd name="connsiteY0" fmla="*/ 0 h 838200"/>
              <a:gd name="connsiteX1" fmla="*/ 683748 w 1295400"/>
              <a:gd name="connsiteY1" fmla="*/ 324464 h 838200"/>
              <a:gd name="connsiteX2" fmla="*/ 1280651 w 1295400"/>
              <a:gd name="connsiteY2" fmla="*/ 21716 h 838200"/>
              <a:gd name="connsiteX3" fmla="*/ 1295400 w 1295400"/>
              <a:gd name="connsiteY3" fmla="*/ 838200 h 838200"/>
              <a:gd name="connsiteX4" fmla="*/ 0 w 1295400"/>
              <a:gd name="connsiteY4" fmla="*/ 838200 h 838200"/>
              <a:gd name="connsiteX5" fmla="*/ 0 w 1295400"/>
              <a:gd name="connsiteY5" fmla="*/ 0 h 838200"/>
              <a:gd name="connsiteX0" fmla="*/ 0 w 1280652"/>
              <a:gd name="connsiteY0" fmla="*/ 0 h 852948"/>
              <a:gd name="connsiteX1" fmla="*/ 683748 w 1280652"/>
              <a:gd name="connsiteY1" fmla="*/ 324464 h 852948"/>
              <a:gd name="connsiteX2" fmla="*/ 1280651 w 1280652"/>
              <a:gd name="connsiteY2" fmla="*/ 21716 h 852948"/>
              <a:gd name="connsiteX3" fmla="*/ 1280652 w 1280652"/>
              <a:gd name="connsiteY3" fmla="*/ 852948 h 852948"/>
              <a:gd name="connsiteX4" fmla="*/ 0 w 1280652"/>
              <a:gd name="connsiteY4" fmla="*/ 838200 h 852948"/>
              <a:gd name="connsiteX5" fmla="*/ 0 w 1280652"/>
              <a:gd name="connsiteY5" fmla="*/ 0 h 852948"/>
              <a:gd name="connsiteX0" fmla="*/ 0 w 1280652"/>
              <a:gd name="connsiteY0" fmla="*/ 0 h 853878"/>
              <a:gd name="connsiteX1" fmla="*/ 683748 w 1280652"/>
              <a:gd name="connsiteY1" fmla="*/ 324464 h 853878"/>
              <a:gd name="connsiteX2" fmla="*/ 1280651 w 1280652"/>
              <a:gd name="connsiteY2" fmla="*/ 21716 h 853878"/>
              <a:gd name="connsiteX3" fmla="*/ 1280652 w 1280652"/>
              <a:gd name="connsiteY3" fmla="*/ 852948 h 853878"/>
              <a:gd name="connsiteX4" fmla="*/ 695632 w 1280652"/>
              <a:gd name="connsiteY4" fmla="*/ 850490 h 853878"/>
              <a:gd name="connsiteX5" fmla="*/ 0 w 1280652"/>
              <a:gd name="connsiteY5" fmla="*/ 838200 h 853878"/>
              <a:gd name="connsiteX6" fmla="*/ 0 w 1280652"/>
              <a:gd name="connsiteY6" fmla="*/ 0 h 85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652" h="853878">
                <a:moveTo>
                  <a:pt x="0" y="0"/>
                </a:moveTo>
                <a:lnTo>
                  <a:pt x="683748" y="324464"/>
                </a:lnTo>
                <a:lnTo>
                  <a:pt x="1280651" y="21716"/>
                </a:lnTo>
                <a:cubicBezTo>
                  <a:pt x="1280651" y="298793"/>
                  <a:pt x="1280652" y="575871"/>
                  <a:pt x="1280652" y="852948"/>
                </a:cubicBezTo>
                <a:cubicBezTo>
                  <a:pt x="1080729" y="842297"/>
                  <a:pt x="895555" y="861141"/>
                  <a:pt x="695632" y="85049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ALU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1524000"/>
            <a:ext cx="1828800" cy="1371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133600" y="1676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33600" y="1905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33600" y="2514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133600" y="2743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2"/>
            <a:endCxn id="14" idx="0"/>
          </p:cNvCxnSpPr>
          <p:nvPr/>
        </p:nvCxnSpPr>
        <p:spPr>
          <a:xfrm>
            <a:off x="6819900" y="3657600"/>
            <a:ext cx="0" cy="3745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4404851" y="4953000"/>
            <a:ext cx="1691148" cy="32047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232786" y="3681417"/>
            <a:ext cx="2209800" cy="10062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1"/>
          </p:cNvCxnSpPr>
          <p:nvPr/>
        </p:nvCxnSpPr>
        <p:spPr>
          <a:xfrm flipH="1">
            <a:off x="3352800" y="3390900"/>
            <a:ext cx="2743200" cy="1296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88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Accumulator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a mathematical operation is going on, operator is temporarily stored in Accumulator</a:t>
            </a:r>
          </a:p>
          <a:p>
            <a:r>
              <a:rPr lang="en-US" dirty="0" smtClean="0"/>
              <a:t>Content of memory location and the result is saved or stored through Accumulator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7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 – Memory Address Register</a:t>
            </a:r>
          </a:p>
          <a:p>
            <a:pPr marL="0" indent="0">
              <a:buNone/>
            </a:pPr>
            <a:r>
              <a:rPr lang="en-US" dirty="0" smtClean="0"/>
              <a:t>MDR – Memory Data Register</a:t>
            </a:r>
          </a:p>
          <a:p>
            <a:pPr marL="0" indent="0">
              <a:buNone/>
            </a:pPr>
            <a:r>
              <a:rPr lang="en-US" dirty="0" smtClean="0"/>
              <a:t>Memory – Memory Block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Read, Write Signals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MAR reads the data from the Memory block.</a:t>
            </a:r>
          </a:p>
          <a:p>
            <a:r>
              <a:rPr lang="en-US" dirty="0" smtClean="0"/>
              <a:t>MDR writes into the Memory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2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Program Counter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Program Counter contains address of next instruction. Initially it carries address of first instruction.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Instruction Memory </a:t>
            </a:r>
            <a:r>
              <a:rPr lang="en-US" dirty="0" smtClean="0"/>
              <a:t>: All instructions are stored here.</a:t>
            </a:r>
          </a:p>
          <a:p>
            <a:pPr marL="0" indent="0">
              <a:buNone/>
            </a:pPr>
            <a:r>
              <a:rPr lang="en-US" dirty="0" smtClean="0"/>
              <a:t>IR – Instruction Register</a:t>
            </a:r>
          </a:p>
          <a:p>
            <a:pPr marL="0" indent="0">
              <a:buNone/>
            </a:pPr>
            <a:r>
              <a:rPr lang="en-US" dirty="0" smtClean="0"/>
              <a:t>ID – Instruction Decoder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3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ALU</a:t>
            </a:r>
            <a:r>
              <a:rPr lang="en-US" dirty="0" smtClean="0"/>
              <a:t> – Arithmetic Logic Unit</a:t>
            </a:r>
          </a:p>
          <a:p>
            <a:r>
              <a:rPr lang="en-US" dirty="0" smtClean="0"/>
              <a:t>All the arithmetic operations are performed in ALU</a:t>
            </a:r>
          </a:p>
          <a:p>
            <a:r>
              <a:rPr lang="en-US" dirty="0" smtClean="0"/>
              <a:t>2 terminals to the Accumulator</a:t>
            </a:r>
          </a:p>
          <a:p>
            <a:r>
              <a:rPr lang="en-US" dirty="0" smtClean="0"/>
              <a:t>1 terminal to the Registers</a:t>
            </a:r>
          </a:p>
          <a:p>
            <a:pPr marL="0" indent="0">
              <a:buNone/>
            </a:pPr>
            <a:r>
              <a:rPr lang="en-US" b="1" dirty="0" smtClean="0"/>
              <a:t>Control Unit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control unit</a:t>
            </a:r>
            <a:r>
              <a:rPr lang="en-US" dirty="0"/>
              <a:t> coordinates the components of a computer system. It fetches the code of all of the instructions in the program</a:t>
            </a:r>
          </a:p>
        </p:txBody>
      </p:sp>
    </p:spTree>
    <p:extLst>
      <p:ext uri="{BB962C8B-B14F-4D97-AF65-F5344CB8AC3E}">
        <p14:creationId xmlns:p14="http://schemas.microsoft.com/office/powerpoint/2010/main" val="67534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375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COMPILERS CLASS 22/7,23/7</vt:lpstr>
      <vt:lpstr>Introduction</vt:lpstr>
      <vt:lpstr> </vt:lpstr>
      <vt:lpstr> </vt:lpstr>
      <vt:lpstr>PowerPoint Presentation</vt:lpstr>
      <vt:lpstr>Computer Architecture</vt:lpstr>
      <vt:lpstr> </vt:lpstr>
      <vt:lpstr> </vt:lpstr>
      <vt:lpstr> </vt:lpstr>
      <vt:lpstr>Example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 CLASS 22/7,23/7</dc:title>
  <dc:creator>yassu</dc:creator>
  <cp:lastModifiedBy>yassu</cp:lastModifiedBy>
  <cp:revision>35</cp:revision>
  <dcterms:created xsi:type="dcterms:W3CDTF">2013-08-18T10:30:29Z</dcterms:created>
  <dcterms:modified xsi:type="dcterms:W3CDTF">2013-08-18T14:13:37Z</dcterms:modified>
</cp:coreProperties>
</file>