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5"/>
  </p:notesMasterIdLst>
  <p:handoutMasterIdLst>
    <p:handoutMasterId r:id="rId46"/>
  </p:handoutMasterIdLst>
  <p:sldIdLst>
    <p:sldId id="256" r:id="rId3"/>
    <p:sldId id="295" r:id="rId4"/>
    <p:sldId id="258" r:id="rId5"/>
    <p:sldId id="332" r:id="rId6"/>
    <p:sldId id="298" r:id="rId7"/>
    <p:sldId id="299" r:id="rId8"/>
    <p:sldId id="300" r:id="rId9"/>
    <p:sldId id="301" r:id="rId10"/>
    <p:sldId id="302" r:id="rId11"/>
    <p:sldId id="303" r:id="rId12"/>
    <p:sldId id="331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30" r:id="rId22"/>
    <p:sldId id="313" r:id="rId23"/>
    <p:sldId id="314" r:id="rId24"/>
    <p:sldId id="333" r:id="rId25"/>
    <p:sldId id="334" r:id="rId26"/>
    <p:sldId id="327" r:id="rId27"/>
    <p:sldId id="328" r:id="rId28"/>
    <p:sldId id="336" r:id="rId29"/>
    <p:sldId id="337" r:id="rId30"/>
    <p:sldId id="329" r:id="rId31"/>
    <p:sldId id="315" r:id="rId32"/>
    <p:sldId id="325" r:id="rId33"/>
    <p:sldId id="326" r:id="rId34"/>
    <p:sldId id="338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8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093428599012"/>
          <c:y val="0.13641252504510992"/>
          <c:w val="0.77229397097954522"/>
          <c:h val="0.5715801692532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6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27936"/>
        <c:axId val="179404784"/>
      </c:barChart>
      <c:catAx>
        <c:axId val="1191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404784"/>
        <c:crosses val="autoZero"/>
        <c:auto val="1"/>
        <c:lblAlgn val="ctr"/>
        <c:lblOffset val="100"/>
        <c:noMultiLvlLbl val="0"/>
      </c:catAx>
      <c:valAx>
        <c:axId val="17940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2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98720"/>
        <c:axId val="179100960"/>
      </c:barChart>
      <c:catAx>
        <c:axId val="1790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100960"/>
        <c:crosses val="autoZero"/>
        <c:auto val="1"/>
        <c:lblAlgn val="ctr"/>
        <c:lblOffset val="100"/>
        <c:noMultiLvlLbl val="0"/>
      </c:catAx>
      <c:valAx>
        <c:axId val="1791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9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093428599009"/>
          <c:y val="0.13641252504510992"/>
          <c:w val="0.77229397097954555"/>
          <c:h val="0.57158016925322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6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278944"/>
        <c:axId val="221279504"/>
      </c:barChart>
      <c:catAx>
        <c:axId val="22127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279504"/>
        <c:crosses val="autoZero"/>
        <c:auto val="1"/>
        <c:lblAlgn val="ctr"/>
        <c:lblOffset val="100"/>
        <c:noMultiLvlLbl val="0"/>
      </c:catAx>
      <c:valAx>
        <c:axId val="22127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7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4F80-6896-4E36-9EAF-F70400A76126}" type="datetime1">
              <a:rPr lang="en-IN" smtClean="0"/>
              <a:t>31-08-2015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EF77-91AB-4608-9EEF-EECF4A45C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504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DDCB-E860-4F1B-AE76-A012B11CF31F}" type="datetime1">
              <a:rPr lang="en-IN" smtClean="0"/>
              <a:t>31-08-2015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64D9-C1A3-4D0F-9BA9-013F78D44C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64D9-C1A3-4D0F-9BA9-013F78D44CD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12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64D9-C1A3-4D0F-9BA9-013F78D44CD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84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64D9-C1A3-4D0F-9BA9-013F78D44CDB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96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64D9-C1A3-4D0F-9BA9-013F78D44CDB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8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D48C25A-DF14-4339-BB56-F42A0F8BE17A}" type="datetime1">
              <a:rPr lang="en-US" smtClean="0"/>
              <a:t>8/31/2015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79B23-1ACC-4476-8675-1D511C9BEAC9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BC1C3-F71E-4148-BD76-74708385FED6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795E-7BBB-4F06-8595-27CC7497FDB9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D9A8-1556-4325-BBCE-36D1AEE2B1BA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95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8709-6657-4D7E-85C6-D7A98E6A2332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19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1B5-8716-4788-883E-8BF194E92889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390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5355-5865-431F-A0F6-FFB3C57016D4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04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7C77-28E6-4A7E-90F4-AC4C422CA9B1}" type="datetime1">
              <a:rPr lang="en-US" smtClean="0"/>
              <a:t>8/31/2015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32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11A-7CE8-4229-BEE0-E727B2B932DB}" type="datetime1">
              <a:rPr lang="en-US" smtClean="0"/>
              <a:t>8/31/2015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29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FE2B-4331-456F-9BE1-4D3BC9F75C50}" type="datetime1">
              <a:rPr lang="en-US" smtClean="0"/>
              <a:t>8/31/2015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444-99C3-422C-BB58-BF896CF65570}" type="datetime1">
              <a:rPr lang="en-US" smtClean="0"/>
              <a:t>8/31/2015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749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8091-6DE0-4C0A-8969-0DFD8A96828E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85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4D4A-DEEC-4731-A5CF-003ADC74C058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035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77A-2239-49CC-BB7B-C135E2D70E3E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25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7AE6-E051-4172-A5BF-6F320C366270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1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1920" y="6305550"/>
            <a:ext cx="1512168" cy="476250"/>
          </a:xfrm>
        </p:spPr>
        <p:txBody>
          <a:bodyPr/>
          <a:lstStyle>
            <a:lvl1pPr>
              <a:defRPr/>
            </a:lvl1pPr>
            <a:extLst/>
          </a:lstStyle>
          <a:p>
            <a:fld id="{A713C072-B302-4CDD-B927-214654ECF3B9}" type="datetime1">
              <a:rPr lang="en-US" smtClean="0"/>
              <a:t>8/31/2015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0392" y="657760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11-08-2015</a:t>
            </a:r>
            <a:endParaRPr lang="en-IN" sz="1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90705" y="6577607"/>
            <a:ext cx="280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Weekly Talk</a:t>
            </a:r>
            <a:r>
              <a:rPr lang="en-US" sz="1400" baseline="0" dirty="0" smtClean="0"/>
              <a:t> 15, SEAL, IIT </a:t>
            </a:r>
            <a:r>
              <a:rPr lang="en-US" sz="1400" baseline="0" dirty="0" err="1" smtClean="0"/>
              <a:t>Kharagpur</a:t>
            </a:r>
            <a:endParaRPr lang="en-IN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" y="6237312"/>
            <a:ext cx="60854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366C6-BBAB-44DE-906E-BD6FF6261DD0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22CA5-E912-4ED5-B806-F55E31C9121A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2F620-571B-4215-95BE-56C6B5498EFF}" type="datetime1">
              <a:rPr lang="en-US" smtClean="0"/>
              <a:t>8/31/2015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9DBA9-2D32-4B0D-A5C1-F7E33FB17437}" type="datetime1">
              <a:rPr lang="en-US" smtClean="0"/>
              <a:t>8/31/2015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40F3F-26D1-4F2E-AB46-298929D352FD}" type="datetime1">
              <a:rPr lang="en-US" smtClean="0"/>
              <a:t>8/31/2015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335C0-F2ED-4CF1-B69D-757F1838FD2D}" type="datetime1">
              <a:rPr lang="en-US" smtClean="0"/>
              <a:t>8/31/2015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D920C1-46CB-447B-9E89-28277B02E739}" type="datetime1">
              <a:rPr lang="en-US" smtClean="0"/>
              <a:t>8/31/2015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22C7-3627-4F78-8E2F-6D8248A48029}" type="datetime1">
              <a:rPr lang="en-US" smtClean="0"/>
              <a:t>8/31/2015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Weekly Talk 16, SEAL, IIT Kharagpur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7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3.x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Reversible Color Image Watermarking in </a:t>
            </a:r>
            <a:r>
              <a:rPr lang="en-US" sz="4400" dirty="0" err="1" smtClean="0"/>
              <a:t>YCoCg</a:t>
            </a:r>
            <a:r>
              <a:rPr lang="en-US" sz="4400" dirty="0" smtClean="0"/>
              <a:t>-R Color Space</a:t>
            </a:r>
            <a:br>
              <a:rPr lang="en-US" sz="4400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996952"/>
            <a:ext cx="7406640" cy="1584176"/>
          </a:xfrm>
        </p:spPr>
        <p:txBody>
          <a:bodyPr/>
          <a:lstStyle/>
          <a:p>
            <a:pPr algn="ctr"/>
            <a:r>
              <a:rPr lang="en-US" dirty="0" err="1" smtClean="0"/>
              <a:t>Aniket</a:t>
            </a:r>
            <a:r>
              <a:rPr lang="en-US" dirty="0" smtClean="0"/>
              <a:t> Roy </a:t>
            </a:r>
            <a:endParaRPr lang="en-US" dirty="0"/>
          </a:p>
          <a:p>
            <a:pPr algn="ctr"/>
            <a:r>
              <a:rPr lang="en-US" sz="1800" dirty="0" smtClean="0"/>
              <a:t> under the supervision of</a:t>
            </a:r>
          </a:p>
          <a:p>
            <a:pPr algn="ctr"/>
            <a:r>
              <a:rPr lang="en-US" dirty="0" smtClean="0"/>
              <a:t>     Dr. </a:t>
            </a:r>
            <a:r>
              <a:rPr lang="en-US" dirty="0" err="1"/>
              <a:t>R</a:t>
            </a:r>
            <a:r>
              <a:rPr lang="en-US" dirty="0" err="1" smtClean="0"/>
              <a:t>ajat</a:t>
            </a:r>
            <a:r>
              <a:rPr lang="en-US" dirty="0" smtClean="0"/>
              <a:t> </a:t>
            </a:r>
            <a:r>
              <a:rPr lang="en-US" dirty="0" err="1" smtClean="0"/>
              <a:t>Subhra</a:t>
            </a:r>
            <a:r>
              <a:rPr lang="en-US" dirty="0" smtClean="0"/>
              <a:t> </a:t>
            </a:r>
            <a:r>
              <a:rPr lang="en-US" dirty="0" err="1" smtClean="0"/>
              <a:t>Chakraborty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37112"/>
            <a:ext cx="1616656" cy="1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Consider </a:t>
            </a:r>
            <a:r>
              <a:rPr lang="en-IN" dirty="0" err="1" smtClean="0"/>
              <a:t>color</a:t>
            </a:r>
            <a:r>
              <a:rPr lang="en-IN" dirty="0" smtClean="0"/>
              <a:t> components of a </a:t>
            </a:r>
            <a:r>
              <a:rPr lang="en-IN" dirty="0" err="1" smtClean="0"/>
              <a:t>color</a:t>
            </a:r>
            <a:r>
              <a:rPr lang="en-IN" dirty="0" smtClean="0"/>
              <a:t> image are three discrete random variable X, Y and Z as shown in </a:t>
            </a:r>
            <a:r>
              <a:rPr lang="en-IN" dirty="0" err="1" smtClean="0"/>
              <a:t>venn</a:t>
            </a:r>
            <a:r>
              <a:rPr lang="en-IN" dirty="0" smtClean="0"/>
              <a:t> diagram.</a:t>
            </a:r>
          </a:p>
          <a:p>
            <a:r>
              <a:rPr lang="en-IN" dirty="0" smtClean="0"/>
              <a:t>Area of each circle is proportional to its entropy.</a:t>
            </a:r>
          </a:p>
          <a:p>
            <a:r>
              <a:rPr lang="en-IN" dirty="0" smtClean="0"/>
              <a:t>A </a:t>
            </a:r>
            <a:r>
              <a:rPr lang="en-IN" dirty="0" err="1" smtClean="0"/>
              <a:t>bijection</a:t>
            </a:r>
            <a:r>
              <a:rPr lang="en-IN" dirty="0" smtClean="0"/>
              <a:t> ‘T’ is applied from original sample space (X,Y,Z) to (X’,Y’,Z’).</a:t>
            </a:r>
          </a:p>
          <a:p>
            <a:r>
              <a:rPr lang="en-IN" dirty="0" smtClean="0"/>
              <a:t>Transform ‘T’ has higher coding gain </a:t>
            </a:r>
            <a:r>
              <a:rPr lang="en-IN" dirty="0" err="1" smtClean="0"/>
              <a:t>i.e</a:t>
            </a:r>
            <a:r>
              <a:rPr lang="en-IN" dirty="0" smtClean="0"/>
              <a:t>, better compression performance.</a:t>
            </a:r>
          </a:p>
          <a:p>
            <a:r>
              <a:rPr lang="en-IN" dirty="0" smtClean="0"/>
              <a:t>T is invertible and lossless.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6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Venn Diagram 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25675"/>
            <a:ext cx="5852078" cy="4800600"/>
          </a:xfrm>
        </p:spPr>
      </p:pic>
    </p:spTree>
    <p:extLst>
      <p:ext uri="{BB962C8B-B14F-4D97-AF65-F5344CB8AC3E}">
        <p14:creationId xmlns:p14="http://schemas.microsoft.com/office/powerpoint/2010/main" val="2137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en-IN" dirty="0" smtClean="0"/>
              <a:t>Transform ‘T’ makes intra-correlation of the </a:t>
            </a:r>
            <a:r>
              <a:rPr lang="en-IN" dirty="0" err="1" smtClean="0"/>
              <a:t>color</a:t>
            </a:r>
            <a:r>
              <a:rPr lang="en-IN" dirty="0" smtClean="0"/>
              <a:t> channels high.</a:t>
            </a:r>
          </a:p>
          <a:p>
            <a:r>
              <a:rPr lang="en-IN" dirty="0" smtClean="0"/>
              <a:t>High correlation between values implies less entropy.</a:t>
            </a:r>
          </a:p>
          <a:p>
            <a:endParaRPr lang="en-IN" dirty="0" smtClean="0"/>
          </a:p>
          <a:p>
            <a:pPr marL="82296" indent="0">
              <a:buNone/>
            </a:pPr>
            <a:endParaRPr lang="en-IN" dirty="0"/>
          </a:p>
          <a:p>
            <a:r>
              <a:rPr lang="en-IN" dirty="0" smtClean="0"/>
              <a:t>Joint entropy of X,Y and Z is denoted by H(X,Y,Z) and represented by the union of the three circles as depicted in fig.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11" y="3212977"/>
            <a:ext cx="1967633" cy="124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015004"/>
            <a:ext cx="3024336" cy="5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We can draw an analogy between lossless watermarking and lossless encoding .</a:t>
            </a:r>
          </a:p>
          <a:p>
            <a:r>
              <a:rPr lang="en-IN" dirty="0" smtClean="0"/>
              <a:t>We have to </a:t>
            </a:r>
            <a:r>
              <a:rPr lang="en-IN" dirty="0" err="1" smtClean="0"/>
              <a:t>losslessly</a:t>
            </a:r>
            <a:r>
              <a:rPr lang="en-IN" dirty="0" smtClean="0"/>
              <a:t> encode the cover image into the watermarked image so that it can be retrieved bit-by-bit.</a:t>
            </a:r>
          </a:p>
          <a:p>
            <a:r>
              <a:rPr lang="en-IN" dirty="0" smtClean="0"/>
              <a:t>We can use </a:t>
            </a:r>
            <a:r>
              <a:rPr lang="en-IN" dirty="0" err="1" smtClean="0"/>
              <a:t>sepian</a:t>
            </a:r>
            <a:r>
              <a:rPr lang="en-IN" dirty="0" smtClean="0"/>
              <a:t>-wolf coding to estimate the capacity of reversible watermarking.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8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Color</a:t>
            </a:r>
            <a:r>
              <a:rPr lang="en-IN" dirty="0" smtClean="0"/>
              <a:t> image ‘I’ consist of </a:t>
            </a:r>
            <a:r>
              <a:rPr lang="en-IN" dirty="0" err="1" smtClean="0"/>
              <a:t>color</a:t>
            </a:r>
            <a:r>
              <a:rPr lang="en-IN" dirty="0" smtClean="0"/>
              <a:t> channels X,Y and Z. Let its size be N bits.</a:t>
            </a:r>
          </a:p>
          <a:p>
            <a:r>
              <a:rPr lang="en-IN" dirty="0" smtClean="0"/>
              <a:t>Applying </a:t>
            </a:r>
            <a:r>
              <a:rPr lang="en-IN" dirty="0" err="1" smtClean="0"/>
              <a:t>sepian</a:t>
            </a:r>
            <a:r>
              <a:rPr lang="en-IN" dirty="0" smtClean="0"/>
              <a:t>-wolf theorem, we need a minimum coding rate of H(X,Y,Z) bits for lossless encoding of </a:t>
            </a:r>
            <a:r>
              <a:rPr lang="en-IN" dirty="0" err="1" smtClean="0"/>
              <a:t>color</a:t>
            </a:r>
            <a:r>
              <a:rPr lang="en-IN" dirty="0" smtClean="0"/>
              <a:t> channels.</a:t>
            </a:r>
          </a:p>
          <a:p>
            <a:r>
              <a:rPr lang="en-IN" dirty="0" smtClean="0"/>
              <a:t>Remaining bits we can use for data embedding.</a:t>
            </a:r>
          </a:p>
          <a:p>
            <a:r>
              <a:rPr lang="en-IN" dirty="0" err="1" smtClean="0"/>
              <a:t>i.e</a:t>
            </a:r>
            <a:r>
              <a:rPr lang="en-IN" dirty="0" smtClean="0"/>
              <a:t>, capacity, C = N – H(X,Y,Z).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62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If we compare the </a:t>
            </a:r>
            <a:r>
              <a:rPr lang="en-IN" dirty="0" err="1" smtClean="0"/>
              <a:t>color</a:t>
            </a:r>
            <a:r>
              <a:rPr lang="en-IN" dirty="0" smtClean="0"/>
              <a:t> spaces (X,Y,Z) and (X’,Y’,Z’).</a:t>
            </a:r>
          </a:p>
          <a:p>
            <a:r>
              <a:rPr lang="en-IN" dirty="0" smtClean="0"/>
              <a:t>For 1</a:t>
            </a:r>
            <a:r>
              <a:rPr lang="en-IN" baseline="30000" dirty="0" smtClean="0"/>
              <a:t>st</a:t>
            </a:r>
            <a:r>
              <a:rPr lang="en-IN" dirty="0" smtClean="0"/>
              <a:t> </a:t>
            </a:r>
            <a:r>
              <a:rPr lang="en-IN" dirty="0" err="1" smtClean="0"/>
              <a:t>color</a:t>
            </a:r>
            <a:r>
              <a:rPr lang="en-IN" dirty="0" smtClean="0"/>
              <a:t> space,</a:t>
            </a:r>
          </a:p>
          <a:p>
            <a:r>
              <a:rPr lang="en-IN" dirty="0" smtClean="0"/>
              <a:t>For 2</a:t>
            </a:r>
            <a:r>
              <a:rPr lang="en-IN" baseline="30000" dirty="0" smtClean="0"/>
              <a:t>nd</a:t>
            </a:r>
            <a:r>
              <a:rPr lang="en-IN" dirty="0" smtClean="0"/>
              <a:t> </a:t>
            </a:r>
            <a:r>
              <a:rPr lang="en-IN" dirty="0" err="1" smtClean="0"/>
              <a:t>color</a:t>
            </a:r>
            <a:r>
              <a:rPr lang="en-IN" dirty="0" smtClean="0"/>
              <a:t> space,</a:t>
            </a:r>
          </a:p>
          <a:p>
            <a:r>
              <a:rPr lang="en-IN" dirty="0" smtClean="0"/>
              <a:t>As,</a:t>
            </a:r>
          </a:p>
          <a:p>
            <a:endParaRPr lang="en-IN" dirty="0"/>
          </a:p>
          <a:p>
            <a:r>
              <a:rPr lang="en-IN" dirty="0" smtClean="0"/>
              <a:t>That implies, </a:t>
            </a:r>
          </a:p>
          <a:p>
            <a:endParaRPr lang="en-IN" dirty="0"/>
          </a:p>
          <a:p>
            <a:r>
              <a:rPr lang="en-IN" dirty="0" err="1" smtClean="0"/>
              <a:t>i.e</a:t>
            </a:r>
            <a:r>
              <a:rPr lang="en-IN" dirty="0" smtClean="0"/>
              <a:t>, </a:t>
            </a:r>
            <a:r>
              <a:rPr lang="en-IN" dirty="0" err="1" smtClean="0"/>
              <a:t>color</a:t>
            </a:r>
            <a:r>
              <a:rPr lang="en-IN" dirty="0" smtClean="0"/>
              <a:t> space transform ‘T’ results higher embedding </a:t>
            </a:r>
            <a:r>
              <a:rPr lang="en-IN" dirty="0" err="1" smtClean="0"/>
              <a:t>capcity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00" y="2439470"/>
            <a:ext cx="2356642" cy="522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00" y="2999617"/>
            <a:ext cx="2753864" cy="50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08983"/>
            <a:ext cx="2954555" cy="569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66061"/>
            <a:ext cx="1050715" cy="4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RCT </a:t>
            </a:r>
            <a:r>
              <a:rPr lang="en-IN" dirty="0" err="1" smtClean="0"/>
              <a:t>color</a:t>
            </a:r>
            <a:r>
              <a:rPr lang="en-IN" dirty="0" smtClean="0"/>
              <a:t> space: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Lossless </a:t>
            </a:r>
            <a:r>
              <a:rPr lang="en-IN" dirty="0" err="1" smtClean="0"/>
              <a:t>color</a:t>
            </a:r>
            <a:r>
              <a:rPr lang="en-IN" dirty="0" smtClean="0"/>
              <a:t> transform used in JPEG 2000 standard.</a:t>
            </a:r>
          </a:p>
          <a:p>
            <a:r>
              <a:rPr lang="en-IN" dirty="0" smtClean="0"/>
              <a:t>Reversible and integer-to-integer transform.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525006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O1O2O3 </a:t>
            </a:r>
            <a:r>
              <a:rPr lang="en-IN" dirty="0" err="1" smtClean="0"/>
              <a:t>color</a:t>
            </a:r>
            <a:r>
              <a:rPr lang="en-IN" dirty="0" smtClean="0"/>
              <a:t> space: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Lossless </a:t>
            </a:r>
            <a:r>
              <a:rPr lang="en-IN" dirty="0" err="1" smtClean="0"/>
              <a:t>color</a:t>
            </a:r>
            <a:r>
              <a:rPr lang="en-IN" dirty="0" smtClean="0"/>
              <a:t> transform with high compression ratio.</a:t>
            </a:r>
          </a:p>
          <a:p>
            <a:r>
              <a:rPr lang="en-IN" dirty="0" smtClean="0"/>
              <a:t>Integer-to-integer reversibility.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7078063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Higher transform coding gain.</a:t>
            </a:r>
          </a:p>
          <a:p>
            <a:r>
              <a:rPr lang="en-IN" dirty="0" err="1" smtClean="0"/>
              <a:t>Acheives</a:t>
            </a:r>
            <a:r>
              <a:rPr lang="en-IN" dirty="0" smtClean="0"/>
              <a:t> close to optimal compression performance.</a:t>
            </a:r>
          </a:p>
          <a:p>
            <a:r>
              <a:rPr lang="en-IN" dirty="0" smtClean="0"/>
              <a:t>Integer-to-integer reversibility.</a:t>
            </a:r>
          </a:p>
          <a:p>
            <a:r>
              <a:rPr lang="en-IN" dirty="0" smtClean="0"/>
              <a:t>Lower correlation among </a:t>
            </a:r>
            <a:r>
              <a:rPr lang="en-IN" dirty="0" err="1" smtClean="0"/>
              <a:t>color</a:t>
            </a:r>
            <a:r>
              <a:rPr lang="en-IN" dirty="0" smtClean="0"/>
              <a:t> channels.</a:t>
            </a:r>
          </a:p>
          <a:p>
            <a:r>
              <a:rPr lang="en-IN" dirty="0" smtClean="0"/>
              <a:t>Simple and Efficient implementation in software and hardware.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73216"/>
            <a:ext cx="1524213" cy="1105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66422"/>
            <a:ext cx="1543265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Embedding Algorithm: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IN" dirty="0" smtClean="0"/>
              <a:t>1. </a:t>
            </a:r>
            <a:r>
              <a:rPr lang="en-IN" dirty="0" err="1" smtClean="0"/>
              <a:t>Color</a:t>
            </a:r>
            <a:r>
              <a:rPr lang="en-IN" dirty="0" smtClean="0"/>
              <a:t> Space transform: </a:t>
            </a:r>
          </a:p>
          <a:p>
            <a:r>
              <a:rPr lang="en-IN" dirty="0" smtClean="0"/>
              <a:t>Transform the </a:t>
            </a:r>
            <a:r>
              <a:rPr lang="en-IN" dirty="0" err="1" smtClean="0"/>
              <a:t>color</a:t>
            </a:r>
            <a:r>
              <a:rPr lang="en-IN" dirty="0" smtClean="0"/>
              <a:t> cover image from RGB to </a:t>
            </a:r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 using transformation: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645024"/>
            <a:ext cx="1887107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197557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Reversible watermarking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Problem in color image reversible watermarking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color space exploitation: </a:t>
            </a:r>
            <a:r>
              <a:rPr lang="en-US" dirty="0" err="1" smtClean="0"/>
              <a:t>YCoCg</a:t>
            </a:r>
            <a:r>
              <a:rPr lang="en-US" dirty="0" smtClean="0"/>
              <a:t>-R color space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Conclusion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57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 Pixel Prediction: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6458851" cy="2314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64910"/>
            <a:ext cx="660174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Pixel prediction: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We use weighted mean based pixel prediction proposed by </a:t>
            </a:r>
            <a:r>
              <a:rPr lang="en-IN" dirty="0" err="1" smtClean="0"/>
              <a:t>Luo</a:t>
            </a:r>
            <a:r>
              <a:rPr lang="en-IN" dirty="0" smtClean="0"/>
              <a:t> et. al:</a:t>
            </a:r>
          </a:p>
          <a:p>
            <a:r>
              <a:rPr lang="en-IN" dirty="0"/>
              <a:t> I</a:t>
            </a:r>
            <a:r>
              <a:rPr lang="en-IN" dirty="0" smtClean="0"/>
              <a:t>nterpolated values along directions 45 and 135 are calculated. </a:t>
            </a:r>
          </a:p>
          <a:p>
            <a:pPr marL="82296" indent="0">
              <a:buNone/>
            </a:pPr>
            <a:endParaRPr lang="en-IN" dirty="0" smtClean="0"/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/>
              <a:t>Interpolation error corresponding to the pixel at position (2i,2j) along 45 and 135 directions are calculated:</a:t>
            </a:r>
          </a:p>
          <a:p>
            <a:pPr marL="82296" indent="0">
              <a:buNone/>
            </a:pPr>
            <a:endParaRPr lang="en-IN" dirty="0" smtClean="0"/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/>
              <a:t>Sets are formed as,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dirty="0"/>
              <a:t>Mean value of the base pixels around the pixel to be predicted, denoted by u.</a:t>
            </a:r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91" y="2360670"/>
            <a:ext cx="3757782" cy="651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8" y="3766617"/>
            <a:ext cx="2992778" cy="663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91790"/>
            <a:ext cx="3286555" cy="614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12" y="5827898"/>
            <a:ext cx="4248472" cy="4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/>
              <a:t>In the weighted mean based prediction, weights of the means are calculated using variance along both diagonal direction. Variance along 45 and 135 are denoted as are calculated as:</a:t>
            </a:r>
          </a:p>
          <a:p>
            <a:endParaRPr lang="en-IN" dirty="0"/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/>
              <a:t>Weights of the means along 45 and 135 directions are denoted by,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Estimate the first level predicted pixel value p’, as a weighted mean of the diagonal interpolation terms:  </a:t>
            </a:r>
          </a:p>
          <a:p>
            <a:endParaRPr lang="en-IN" dirty="0"/>
          </a:p>
          <a:p>
            <a:pPr marL="82296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15209"/>
            <a:ext cx="2854261" cy="78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34262"/>
            <a:ext cx="3024027" cy="745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75630"/>
            <a:ext cx="2183900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98" y="5629190"/>
            <a:ext cx="3825908" cy="5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文字方塊 4"/>
          <p:cNvSpPr txBox="1"/>
          <p:nvPr/>
        </p:nvSpPr>
        <p:spPr>
          <a:xfrm>
            <a:off x="0" y="0"/>
            <a:ext cx="2637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Example:</a:t>
            </a:r>
            <a:endParaRPr lang="zh-TW" altLang="en-US" sz="4400" b="1" dirty="0"/>
          </a:p>
        </p:txBody>
      </p:sp>
      <p:graphicFrame>
        <p:nvGraphicFramePr>
          <p:cNvPr id="7" name="表格 5"/>
          <p:cNvGraphicFramePr>
            <a:graphicFrameLocks noGrp="1"/>
          </p:cNvGraphicFramePr>
          <p:nvPr/>
        </p:nvGraphicFramePr>
        <p:xfrm>
          <a:off x="251520" y="1553344"/>
          <a:ext cx="187221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4442"/>
                <a:gridCol w="374442"/>
                <a:gridCol w="374442"/>
                <a:gridCol w="374442"/>
              </a:tblGrid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20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40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67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60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13"/>
          <p:cNvSpPr txBox="1"/>
          <p:nvPr/>
        </p:nvSpPr>
        <p:spPr>
          <a:xfrm>
            <a:off x="323528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00B050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45</a:t>
            </a:r>
            <a:r>
              <a:rPr lang="en-US" altLang="zh-TW" dirty="0" smtClean="0">
                <a:solidFill>
                  <a:srgbClr val="00B050"/>
                </a:solidFill>
              </a:rPr>
              <a:t>= {60, 52,40}</a:t>
            </a:r>
            <a:endParaRPr lang="en-US" altLang="zh-TW" baseline="-25000" dirty="0" smtClean="0">
              <a:solidFill>
                <a:srgbClr val="00B050"/>
              </a:solidFill>
            </a:endParaRPr>
          </a:p>
        </p:txBody>
      </p:sp>
      <p:sp>
        <p:nvSpPr>
          <p:cNvPr id="9" name="文字方塊 24"/>
          <p:cNvSpPr txBox="1"/>
          <p:nvPr/>
        </p:nvSpPr>
        <p:spPr>
          <a:xfrm>
            <a:off x="395536" y="29969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Cover image X</a:t>
            </a:r>
            <a:endParaRPr lang="zh-TW" altLang="en-US" i="1" dirty="0"/>
          </a:p>
        </p:txBody>
      </p:sp>
      <p:sp>
        <p:nvSpPr>
          <p:cNvPr id="10" name="文字方塊 25"/>
          <p:cNvSpPr txBox="1"/>
          <p:nvPr/>
        </p:nvSpPr>
        <p:spPr>
          <a:xfrm>
            <a:off x="3419872" y="1196752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B050"/>
                </a:solidFill>
              </a:rPr>
              <a:t>Mean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45</a:t>
            </a:r>
            <a:r>
              <a:rPr lang="en-US" altLang="zh-TW" dirty="0" smtClean="0">
                <a:solidFill>
                  <a:srgbClr val="00B050"/>
                </a:solidFill>
              </a:rPr>
              <a:t>=(</a:t>
            </a:r>
            <a:r>
              <a:rPr lang="en-US" altLang="zh-TW" i="1" dirty="0" smtClean="0">
                <a:solidFill>
                  <a:srgbClr val="00B050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45</a:t>
            </a:r>
            <a:r>
              <a:rPr lang="en-US" altLang="zh-TW" i="1" dirty="0" smtClean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(1)</a:t>
            </a:r>
            <a:r>
              <a:rPr lang="en-US" altLang="zh-TW" i="1" dirty="0" smtClean="0">
                <a:solidFill>
                  <a:srgbClr val="00B050"/>
                </a:solidFill>
              </a:rPr>
              <a:t>+S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45</a:t>
            </a:r>
            <a:r>
              <a:rPr lang="en-US" altLang="zh-TW" i="1" dirty="0" smtClean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(3))/2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           =(60+40)/2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           =50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1" name="文字方塊 26"/>
          <p:cNvSpPr txBox="1"/>
          <p:nvPr/>
        </p:nvSpPr>
        <p:spPr>
          <a:xfrm>
            <a:off x="6237435" y="1196752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Mean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135</a:t>
            </a:r>
            <a:r>
              <a:rPr lang="en-US" altLang="zh-TW" dirty="0" smtClean="0">
                <a:solidFill>
                  <a:srgbClr val="0000FF"/>
                </a:solidFill>
              </a:rPr>
              <a:t>=(</a:t>
            </a:r>
            <a:r>
              <a:rPr lang="en-US" altLang="zh-TW" i="1" dirty="0" smtClean="0">
                <a:solidFill>
                  <a:srgbClr val="0000FF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135</a:t>
            </a:r>
            <a:r>
              <a:rPr lang="en-US" altLang="zh-TW" i="1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(1)</a:t>
            </a:r>
            <a:r>
              <a:rPr lang="en-US" altLang="zh-TW" i="1" dirty="0" smtClean="0">
                <a:solidFill>
                  <a:srgbClr val="0000FF"/>
                </a:solidFill>
              </a:rPr>
              <a:t>+S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135</a:t>
            </a:r>
            <a:r>
              <a:rPr lang="en-US" altLang="zh-TW" i="1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(3))/2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            =(30+50)/2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            =40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矩形 27"/>
          <p:cNvSpPr/>
          <p:nvPr/>
        </p:nvSpPr>
        <p:spPr>
          <a:xfrm>
            <a:off x="323528" y="400506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135</a:t>
            </a:r>
            <a:r>
              <a:rPr lang="en-US" altLang="zh-TW" dirty="0" smtClean="0">
                <a:solidFill>
                  <a:srgbClr val="0000FF"/>
                </a:solidFill>
              </a:rPr>
              <a:t>={30, 52,50}</a:t>
            </a:r>
            <a:endParaRPr lang="en-US" altLang="zh-TW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3" name="表格 36"/>
          <p:cNvGraphicFramePr>
            <a:graphicFrameLocks noGrp="1"/>
          </p:cNvGraphicFramePr>
          <p:nvPr/>
        </p:nvGraphicFramePr>
        <p:xfrm>
          <a:off x="251520" y="4505672"/>
          <a:ext cx="187114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3380"/>
                <a:gridCol w="374442"/>
                <a:gridCol w="374442"/>
                <a:gridCol w="374442"/>
              </a:tblGrid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20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40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60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文字方塊 55"/>
          <p:cNvSpPr txBox="1"/>
          <p:nvPr/>
        </p:nvSpPr>
        <p:spPr>
          <a:xfrm>
            <a:off x="323528" y="58772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Interpolation X 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141663"/>
            <a:ext cx="2795587" cy="97472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3141663"/>
            <a:ext cx="2905125" cy="863600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508500"/>
            <a:ext cx="4894263" cy="1789113"/>
          </a:xfrm>
          <a:prstGeom prst="rect">
            <a:avLst/>
          </a:prstGeom>
          <a:noFill/>
        </p:spPr>
      </p:pic>
      <p:sp>
        <p:nvSpPr>
          <p:cNvPr id="18" name="矩形 58"/>
          <p:cNvSpPr/>
          <p:nvPr/>
        </p:nvSpPr>
        <p:spPr>
          <a:xfrm>
            <a:off x="611560" y="4797152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59"/>
          <p:cNvSpPr/>
          <p:nvPr/>
        </p:nvSpPr>
        <p:spPr>
          <a:xfrm>
            <a:off x="1331640" y="4797152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矩形 60"/>
          <p:cNvSpPr/>
          <p:nvPr/>
        </p:nvSpPr>
        <p:spPr>
          <a:xfrm>
            <a:off x="611560" y="530120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50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61"/>
          <p:cNvSpPr/>
          <p:nvPr/>
        </p:nvSpPr>
        <p:spPr>
          <a:xfrm>
            <a:off x="1331640" y="530120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62"/>
          <p:cNvSpPr txBox="1"/>
          <p:nvPr/>
        </p:nvSpPr>
        <p:spPr>
          <a:xfrm>
            <a:off x="4860032" y="2204864"/>
            <a:ext cx="2650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/>
              <a:t>u</a:t>
            </a:r>
            <a:r>
              <a:rPr lang="en-US" altLang="zh-TW" i="1" dirty="0" smtClean="0"/>
              <a:t>= ( Mean</a:t>
            </a:r>
            <a:r>
              <a:rPr lang="en-US" altLang="zh-TW" i="1" baseline="-25000" dirty="0" smtClean="0"/>
              <a:t>45</a:t>
            </a:r>
            <a:r>
              <a:rPr lang="en-US" altLang="zh-TW" i="1" dirty="0" smtClean="0"/>
              <a:t>+ Mean</a:t>
            </a:r>
            <a:r>
              <a:rPr lang="en-US" altLang="zh-TW" i="1" baseline="-25000" dirty="0" smtClean="0"/>
              <a:t>135 </a:t>
            </a:r>
            <a:r>
              <a:rPr lang="en-US" altLang="zh-TW" i="1" dirty="0" smtClean="0"/>
              <a:t>)/ 2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= (</a:t>
            </a:r>
            <a:r>
              <a:rPr lang="en-US" altLang="zh-TW" i="1" dirty="0" smtClean="0">
                <a:solidFill>
                  <a:srgbClr val="00B050"/>
                </a:solidFill>
              </a:rPr>
              <a:t>50</a:t>
            </a:r>
            <a:r>
              <a:rPr lang="en-US" altLang="zh-TW" i="1" dirty="0" smtClean="0"/>
              <a:t>+</a:t>
            </a:r>
            <a:r>
              <a:rPr lang="en-US" altLang="zh-TW" i="1" dirty="0" smtClean="0">
                <a:solidFill>
                  <a:srgbClr val="0000FF"/>
                </a:solidFill>
              </a:rPr>
              <a:t>40</a:t>
            </a:r>
            <a:r>
              <a:rPr lang="en-US" altLang="zh-TW" i="1" dirty="0" smtClean="0"/>
              <a:t>)/2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= </a:t>
            </a:r>
            <a:r>
              <a:rPr lang="en-US" altLang="zh-TW" i="1" dirty="0" smtClean="0">
                <a:solidFill>
                  <a:srgbClr val="7030A0"/>
                </a:solidFill>
              </a:rPr>
              <a:t>45</a:t>
            </a:r>
            <a:endParaRPr lang="zh-TW" altLang="en-US" i="1" dirty="0">
              <a:solidFill>
                <a:srgbClr val="7030A0"/>
              </a:solidFill>
            </a:endParaRPr>
          </a:p>
        </p:txBody>
      </p:sp>
      <p:sp>
        <p:nvSpPr>
          <p:cNvPr id="23" name="矩形 69"/>
          <p:cNvSpPr/>
          <p:nvPr/>
        </p:nvSpPr>
        <p:spPr>
          <a:xfrm rot="19150894">
            <a:off x="251520" y="1844824"/>
            <a:ext cx="1117200" cy="257623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70"/>
          <p:cNvSpPr/>
          <p:nvPr/>
        </p:nvSpPr>
        <p:spPr>
          <a:xfrm rot="2403821">
            <a:off x="321621" y="1901223"/>
            <a:ext cx="1070346" cy="223797"/>
          </a:xfrm>
          <a:prstGeom prst="rect">
            <a:avLst/>
          </a:prstGeom>
          <a:solidFill>
            <a:srgbClr val="0000F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8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文字方塊 4"/>
          <p:cNvSpPr txBox="1"/>
          <p:nvPr/>
        </p:nvSpPr>
        <p:spPr>
          <a:xfrm>
            <a:off x="0" y="0"/>
            <a:ext cx="4554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Example (Cont.)</a:t>
            </a:r>
            <a:endParaRPr lang="zh-TW" altLang="en-US" sz="4400" b="1" dirty="0"/>
          </a:p>
        </p:txBody>
      </p:sp>
      <p:graphicFrame>
        <p:nvGraphicFramePr>
          <p:cNvPr id="7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41463"/>
              </p:ext>
            </p:extLst>
          </p:nvPr>
        </p:nvGraphicFramePr>
        <p:xfrm>
          <a:off x="251520" y="1553344"/>
          <a:ext cx="187221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4442"/>
                <a:gridCol w="374442"/>
                <a:gridCol w="374442"/>
                <a:gridCol w="374442"/>
              </a:tblGrid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20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40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67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60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13"/>
          <p:cNvSpPr txBox="1"/>
          <p:nvPr/>
        </p:nvSpPr>
        <p:spPr>
          <a:xfrm>
            <a:off x="395536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00B050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= {45,18,35}</a:t>
            </a:r>
            <a:endParaRPr lang="en-US" altLang="zh-TW" baseline="-25000" dirty="0" smtClean="0">
              <a:solidFill>
                <a:srgbClr val="00B050"/>
              </a:solidFill>
            </a:endParaRPr>
          </a:p>
        </p:txBody>
      </p:sp>
      <p:sp>
        <p:nvSpPr>
          <p:cNvPr id="9" name="文字方塊 24"/>
          <p:cNvSpPr txBox="1"/>
          <p:nvPr/>
        </p:nvSpPr>
        <p:spPr>
          <a:xfrm>
            <a:off x="395536" y="29969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Cover image X</a:t>
            </a:r>
            <a:endParaRPr lang="zh-TW" altLang="en-US" i="1" dirty="0"/>
          </a:p>
        </p:txBody>
      </p:sp>
      <p:sp>
        <p:nvSpPr>
          <p:cNvPr id="10" name="矩形 27"/>
          <p:cNvSpPr/>
          <p:nvPr/>
        </p:nvSpPr>
        <p:spPr>
          <a:xfrm>
            <a:off x="395536" y="400506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90</a:t>
            </a:r>
            <a:r>
              <a:rPr lang="en-US" altLang="zh-TW" dirty="0" smtClean="0">
                <a:solidFill>
                  <a:srgbClr val="0000FF"/>
                </a:solidFill>
              </a:rPr>
              <a:t>={30,18,40}</a:t>
            </a:r>
            <a:endParaRPr lang="en-US" altLang="zh-TW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1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49457"/>
              </p:ext>
            </p:extLst>
          </p:nvPr>
        </p:nvGraphicFramePr>
        <p:xfrm>
          <a:off x="323529" y="4374394"/>
          <a:ext cx="1944215" cy="1556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27"/>
                <a:gridCol w="397147"/>
                <a:gridCol w="397147"/>
                <a:gridCol w="397147"/>
                <a:gridCol w="397147"/>
              </a:tblGrid>
              <a:tr h="31130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20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30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301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40</a:t>
                      </a:r>
                      <a:endParaRPr lang="zh-TW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30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301"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50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60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/>
                        <a:t>30</a:t>
                      </a:r>
                      <a:endParaRPr lang="zh-TW" alt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55"/>
          <p:cNvSpPr txBox="1"/>
          <p:nvPr/>
        </p:nvSpPr>
        <p:spPr>
          <a:xfrm>
            <a:off x="395536" y="58772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Interpolation X 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sp>
        <p:nvSpPr>
          <p:cNvPr id="13" name="矩形 23"/>
          <p:cNvSpPr/>
          <p:nvPr/>
        </p:nvSpPr>
        <p:spPr>
          <a:xfrm rot="16200000">
            <a:off x="776376" y="1824024"/>
            <a:ext cx="792088" cy="257623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28"/>
          <p:cNvSpPr/>
          <p:nvPr/>
        </p:nvSpPr>
        <p:spPr>
          <a:xfrm>
            <a:off x="676310" y="1849699"/>
            <a:ext cx="1008112" cy="216024"/>
          </a:xfrm>
          <a:prstGeom prst="rect">
            <a:avLst/>
          </a:prstGeom>
          <a:solidFill>
            <a:srgbClr val="0000F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30"/>
          <p:cNvSpPr txBox="1"/>
          <p:nvPr/>
        </p:nvSpPr>
        <p:spPr>
          <a:xfrm>
            <a:off x="2762549" y="1340768"/>
            <a:ext cx="238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B050"/>
                </a:solidFill>
              </a:rPr>
              <a:t>Mean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=(</a:t>
            </a:r>
            <a:r>
              <a:rPr lang="en-US" altLang="zh-TW" i="1" dirty="0" smtClean="0">
                <a:solidFill>
                  <a:srgbClr val="00B050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TW" i="1" dirty="0" smtClean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(1)</a:t>
            </a:r>
            <a:r>
              <a:rPr lang="en-US" altLang="zh-TW" i="1" dirty="0" smtClean="0">
                <a:solidFill>
                  <a:srgbClr val="00B050"/>
                </a:solidFill>
              </a:rPr>
              <a:t>+S</a:t>
            </a:r>
            <a:r>
              <a:rPr lang="en-US" altLang="zh-TW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(3))/2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           =(45+35)/2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           =40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6" name="文字方塊 31"/>
          <p:cNvSpPr txBox="1"/>
          <p:nvPr/>
        </p:nvSpPr>
        <p:spPr>
          <a:xfrm>
            <a:off x="5508104" y="1340768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Mean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90</a:t>
            </a:r>
            <a:r>
              <a:rPr lang="en-US" altLang="zh-TW" dirty="0" smtClean="0">
                <a:solidFill>
                  <a:srgbClr val="0000FF"/>
                </a:solidFill>
              </a:rPr>
              <a:t>=(</a:t>
            </a:r>
            <a:r>
              <a:rPr lang="en-US" altLang="zh-TW" i="1" dirty="0" smtClean="0">
                <a:solidFill>
                  <a:srgbClr val="0000FF"/>
                </a:solidFill>
              </a:rPr>
              <a:t>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90</a:t>
            </a:r>
            <a:r>
              <a:rPr lang="en-US" altLang="zh-TW" i="1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(1)</a:t>
            </a:r>
            <a:r>
              <a:rPr lang="en-US" altLang="zh-TW" i="1" dirty="0" smtClean="0">
                <a:solidFill>
                  <a:srgbClr val="0000FF"/>
                </a:solidFill>
              </a:rPr>
              <a:t>+S</a:t>
            </a:r>
            <a:r>
              <a:rPr lang="en-US" altLang="zh-TW" i="1" baseline="-25000" dirty="0" smtClean="0">
                <a:solidFill>
                  <a:srgbClr val="0000FF"/>
                </a:solidFill>
              </a:rPr>
              <a:t>90</a:t>
            </a:r>
            <a:r>
              <a:rPr lang="en-US" altLang="zh-TW" i="1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(3))/2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            =(30+40)/2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            =35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35"/>
          <p:cNvSpPr txBox="1"/>
          <p:nvPr/>
        </p:nvSpPr>
        <p:spPr>
          <a:xfrm>
            <a:off x="4130701" y="234888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/>
              <a:t>u</a:t>
            </a:r>
            <a:r>
              <a:rPr lang="en-US" altLang="zh-TW" i="1" dirty="0" smtClean="0"/>
              <a:t>= ( Mean</a:t>
            </a:r>
            <a:r>
              <a:rPr lang="en-US" altLang="zh-TW" i="1" baseline="-25000" dirty="0" smtClean="0"/>
              <a:t>0</a:t>
            </a:r>
            <a:r>
              <a:rPr lang="en-US" altLang="zh-TW" i="1" dirty="0" smtClean="0"/>
              <a:t>+ Mean</a:t>
            </a:r>
            <a:r>
              <a:rPr lang="en-US" altLang="zh-TW" i="1" baseline="-25000" dirty="0" smtClean="0"/>
              <a:t>90 </a:t>
            </a:r>
            <a:r>
              <a:rPr lang="en-US" altLang="zh-TW" i="1" dirty="0" smtClean="0"/>
              <a:t>)/ 2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= (</a:t>
            </a:r>
            <a:r>
              <a:rPr lang="en-US" altLang="zh-TW" i="1" dirty="0" smtClean="0">
                <a:solidFill>
                  <a:srgbClr val="00B050"/>
                </a:solidFill>
              </a:rPr>
              <a:t>40</a:t>
            </a:r>
            <a:r>
              <a:rPr lang="en-US" altLang="zh-TW" i="1" dirty="0" smtClean="0"/>
              <a:t>+</a:t>
            </a:r>
            <a:r>
              <a:rPr lang="en-US" altLang="zh-TW" i="1" dirty="0" smtClean="0">
                <a:solidFill>
                  <a:srgbClr val="0000FF"/>
                </a:solidFill>
              </a:rPr>
              <a:t>35</a:t>
            </a:r>
            <a:r>
              <a:rPr lang="en-US" altLang="zh-TW" i="1" dirty="0" smtClean="0"/>
              <a:t>)/2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= </a:t>
            </a:r>
            <a:r>
              <a:rPr lang="en-US" altLang="zh-TW" i="1" dirty="0" smtClean="0">
                <a:solidFill>
                  <a:srgbClr val="7030A0"/>
                </a:solidFill>
              </a:rPr>
              <a:t>37.5</a:t>
            </a:r>
            <a:endParaRPr lang="zh-TW" altLang="en-US" i="1" dirty="0">
              <a:solidFill>
                <a:srgbClr val="7030A0"/>
              </a:solidFill>
            </a:endParaRPr>
          </a:p>
        </p:txBody>
      </p:sp>
      <p:sp>
        <p:nvSpPr>
          <p:cNvPr id="20" name="矩形 37"/>
          <p:cNvSpPr/>
          <p:nvPr/>
        </p:nvSpPr>
        <p:spPr>
          <a:xfrm>
            <a:off x="611560" y="4725144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1461142" y="4709245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654999" y="5295985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50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1425243" y="5274701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41"/>
          <p:cNvSpPr/>
          <p:nvPr/>
        </p:nvSpPr>
        <p:spPr>
          <a:xfrm>
            <a:off x="1041919" y="4725144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矩形 43"/>
          <p:cNvSpPr/>
          <p:nvPr/>
        </p:nvSpPr>
        <p:spPr>
          <a:xfrm>
            <a:off x="628786" y="4993980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44"/>
          <p:cNvSpPr/>
          <p:nvPr/>
        </p:nvSpPr>
        <p:spPr>
          <a:xfrm>
            <a:off x="1049770" y="5254903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45"/>
          <p:cNvSpPr/>
          <p:nvPr/>
        </p:nvSpPr>
        <p:spPr>
          <a:xfrm>
            <a:off x="1433914" y="4936584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8" name="Group 86"/>
          <p:cNvGrpSpPr>
            <a:grpSpLocks noChangeAspect="1"/>
          </p:cNvGrpSpPr>
          <p:nvPr/>
        </p:nvGrpSpPr>
        <p:grpSpPr bwMode="auto">
          <a:xfrm>
            <a:off x="3276600" y="4508500"/>
            <a:ext cx="4749801" cy="1851025"/>
            <a:chOff x="2064" y="2840"/>
            <a:chExt cx="2992" cy="1166"/>
          </a:xfrm>
        </p:grpSpPr>
        <p:sp>
          <p:nvSpPr>
            <p:cNvPr id="29" name="AutoShape 85"/>
            <p:cNvSpPr>
              <a:spLocks noChangeAspect="1" noChangeArrowheads="1" noTextEdit="1"/>
            </p:cNvSpPr>
            <p:nvPr/>
          </p:nvSpPr>
          <p:spPr bwMode="auto">
            <a:xfrm>
              <a:off x="2064" y="2840"/>
              <a:ext cx="2909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Line 87"/>
            <p:cNvSpPr>
              <a:spLocks noChangeShapeType="1"/>
            </p:cNvSpPr>
            <p:nvPr/>
          </p:nvSpPr>
          <p:spPr bwMode="auto">
            <a:xfrm>
              <a:off x="2416" y="3307"/>
              <a:ext cx="91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Line 88"/>
            <p:cNvSpPr>
              <a:spLocks noChangeShapeType="1"/>
            </p:cNvSpPr>
            <p:nvPr/>
          </p:nvSpPr>
          <p:spPr bwMode="auto">
            <a:xfrm>
              <a:off x="3752" y="3307"/>
              <a:ext cx="91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2413" y="3792"/>
              <a:ext cx="1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IN" altLang="zh-TW" sz="1900" dirty="0" smtClean="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38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Rectangle 90"/>
            <p:cNvSpPr>
              <a:spLocks noChangeArrowheads="1"/>
            </p:cNvSpPr>
            <p:nvPr/>
          </p:nvSpPr>
          <p:spPr bwMode="auto">
            <a:xfrm>
              <a:off x="2091" y="3792"/>
              <a:ext cx="2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 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4" name="Rectangle 91"/>
            <p:cNvSpPr>
              <a:spLocks noChangeArrowheads="1"/>
            </p:cNvSpPr>
            <p:nvPr/>
          </p:nvSpPr>
          <p:spPr bwMode="auto">
            <a:xfrm>
              <a:off x="4022" y="356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Rectangle 92"/>
            <p:cNvSpPr>
              <a:spLocks noChangeArrowheads="1"/>
            </p:cNvSpPr>
            <p:nvPr/>
          </p:nvSpPr>
          <p:spPr bwMode="auto">
            <a:xfrm>
              <a:off x="3982" y="356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Rectangle 93"/>
            <p:cNvSpPr>
              <a:spLocks noChangeArrowheads="1"/>
            </p:cNvSpPr>
            <p:nvPr/>
          </p:nvSpPr>
          <p:spPr bwMode="auto">
            <a:xfrm>
              <a:off x="3791" y="3562"/>
              <a:ext cx="1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IN" altLang="zh-TW" sz="1900" dirty="0" smtClean="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35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3337" y="356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2959" y="3562"/>
              <a:ext cx="1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IN" altLang="zh-TW" sz="1900" dirty="0" smtClean="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40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2" name="Rectangle 99"/>
            <p:cNvSpPr>
              <a:spLocks noChangeArrowheads="1"/>
            </p:cNvSpPr>
            <p:nvPr/>
          </p:nvSpPr>
          <p:spPr bwMode="auto">
            <a:xfrm>
              <a:off x="2491" y="356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Rectangle 100"/>
            <p:cNvSpPr>
              <a:spLocks noChangeArrowheads="1"/>
            </p:cNvSpPr>
            <p:nvPr/>
          </p:nvSpPr>
          <p:spPr bwMode="auto">
            <a:xfrm>
              <a:off x="2608" y="3567"/>
              <a:ext cx="19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r>
                <a:rPr kumimoji="1" lang="en-IN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.5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4" name="Rectangle 101"/>
            <p:cNvSpPr>
              <a:spLocks noChangeArrowheads="1"/>
            </p:cNvSpPr>
            <p:nvPr/>
          </p:nvSpPr>
          <p:spPr bwMode="auto">
            <a:xfrm>
              <a:off x="2091" y="3562"/>
              <a:ext cx="2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 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5" name="Rectangle 102"/>
            <p:cNvSpPr>
              <a:spLocks noChangeArrowheads="1"/>
            </p:cNvSpPr>
            <p:nvPr/>
          </p:nvSpPr>
          <p:spPr bwMode="auto">
            <a:xfrm>
              <a:off x="4787" y="3208"/>
              <a:ext cx="26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4</a:t>
              </a:r>
              <a:r>
                <a:rPr kumimoji="1" lang="en-US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8.5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6" name="Rectangle 103"/>
            <p:cNvSpPr>
              <a:spLocks noChangeArrowheads="1"/>
            </p:cNvSpPr>
            <p:nvPr/>
          </p:nvSpPr>
          <p:spPr bwMode="auto">
            <a:xfrm>
              <a:off x="4601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4368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8" name="Rectangle 105"/>
            <p:cNvSpPr>
              <a:spLocks noChangeArrowheads="1"/>
            </p:cNvSpPr>
            <p:nvPr/>
          </p:nvSpPr>
          <p:spPr bwMode="auto">
            <a:xfrm>
              <a:off x="4060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9" name="Rectangle 106"/>
            <p:cNvSpPr>
              <a:spLocks noChangeArrowheads="1"/>
            </p:cNvSpPr>
            <p:nvPr/>
          </p:nvSpPr>
          <p:spPr bwMode="auto">
            <a:xfrm>
              <a:off x="3873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4330" y="3111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" name="Rectangle 108"/>
            <p:cNvSpPr>
              <a:spLocks noChangeArrowheads="1"/>
            </p:cNvSpPr>
            <p:nvPr/>
          </p:nvSpPr>
          <p:spPr bwMode="auto">
            <a:xfrm>
              <a:off x="4143" y="3111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2" name="Rectangle 109"/>
            <p:cNvSpPr>
              <a:spLocks noChangeArrowheads="1"/>
            </p:cNvSpPr>
            <p:nvPr/>
          </p:nvSpPr>
          <p:spPr bwMode="auto">
            <a:xfrm>
              <a:off x="3446" y="3208"/>
              <a:ext cx="1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35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3" name="Rectangle 110"/>
            <p:cNvSpPr>
              <a:spLocks noChangeArrowheads="1"/>
            </p:cNvSpPr>
            <p:nvPr/>
          </p:nvSpPr>
          <p:spPr bwMode="auto">
            <a:xfrm>
              <a:off x="3265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3032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2725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2537" y="3328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7" name="Rectangle 114"/>
            <p:cNvSpPr>
              <a:spLocks noChangeArrowheads="1"/>
            </p:cNvSpPr>
            <p:nvPr/>
          </p:nvSpPr>
          <p:spPr bwMode="auto">
            <a:xfrm>
              <a:off x="3018" y="3111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8" name="Rectangle 115"/>
            <p:cNvSpPr>
              <a:spLocks noChangeArrowheads="1"/>
            </p:cNvSpPr>
            <p:nvPr/>
          </p:nvSpPr>
          <p:spPr bwMode="auto">
            <a:xfrm>
              <a:off x="2785" y="3111"/>
              <a:ext cx="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(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9" name="Rectangle 116"/>
            <p:cNvSpPr>
              <a:spLocks noChangeArrowheads="1"/>
            </p:cNvSpPr>
            <p:nvPr/>
          </p:nvSpPr>
          <p:spPr bwMode="auto">
            <a:xfrm>
              <a:off x="2091" y="3208"/>
              <a:ext cx="2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 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4490" y="3423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90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3996" y="3423"/>
              <a:ext cx="9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4266" y="3206"/>
              <a:ext cx="9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3154" y="3423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90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4" name="Rectangle 121"/>
            <p:cNvSpPr>
              <a:spLocks noChangeArrowheads="1"/>
            </p:cNvSpPr>
            <p:nvPr/>
          </p:nvSpPr>
          <p:spPr bwMode="auto">
            <a:xfrm>
              <a:off x="2660" y="3423"/>
              <a:ext cx="9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5" name="Rectangle 122"/>
            <p:cNvSpPr>
              <a:spLocks noChangeArrowheads="1"/>
            </p:cNvSpPr>
            <p:nvPr/>
          </p:nvSpPr>
          <p:spPr bwMode="auto">
            <a:xfrm>
              <a:off x="2906" y="3206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90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6" name="Rectangle 123"/>
            <p:cNvSpPr>
              <a:spLocks noChangeArrowheads="1"/>
            </p:cNvSpPr>
            <p:nvPr/>
          </p:nvSpPr>
          <p:spPr bwMode="auto">
            <a:xfrm>
              <a:off x="3971" y="2972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90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7" name="Rectangle 124"/>
            <p:cNvSpPr>
              <a:spLocks noChangeArrowheads="1"/>
            </p:cNvSpPr>
            <p:nvPr/>
          </p:nvSpPr>
          <p:spPr bwMode="auto">
            <a:xfrm>
              <a:off x="3380" y="2972"/>
              <a:ext cx="14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90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8" name="Rectangle 125"/>
            <p:cNvSpPr>
              <a:spLocks noChangeArrowheads="1"/>
            </p:cNvSpPr>
            <p:nvPr/>
          </p:nvSpPr>
          <p:spPr bwMode="auto">
            <a:xfrm>
              <a:off x="3071" y="2972"/>
              <a:ext cx="9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9" name="Rectangle 126"/>
            <p:cNvSpPr>
              <a:spLocks noChangeArrowheads="1"/>
            </p:cNvSpPr>
            <p:nvPr/>
          </p:nvSpPr>
          <p:spPr bwMode="auto">
            <a:xfrm>
              <a:off x="2526" y="2972"/>
              <a:ext cx="9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0" name="Rectangle 127"/>
            <p:cNvSpPr>
              <a:spLocks noChangeArrowheads="1"/>
            </p:cNvSpPr>
            <p:nvPr/>
          </p:nvSpPr>
          <p:spPr bwMode="auto">
            <a:xfrm>
              <a:off x="2230" y="2865"/>
              <a:ext cx="5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'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1" name="Rectangle 128"/>
            <p:cNvSpPr>
              <a:spLocks noChangeArrowheads="1"/>
            </p:cNvSpPr>
            <p:nvPr/>
          </p:nvSpPr>
          <p:spPr bwMode="auto">
            <a:xfrm>
              <a:off x="2288" y="3775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»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2" name="Rectangle 129"/>
            <p:cNvSpPr>
              <a:spLocks noChangeArrowheads="1"/>
            </p:cNvSpPr>
            <p:nvPr/>
          </p:nvSpPr>
          <p:spPr bwMode="auto">
            <a:xfrm>
              <a:off x="3653" y="3555"/>
              <a:ext cx="7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900" dirty="0" smtClean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×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3" name="Rectangle 130"/>
            <p:cNvSpPr>
              <a:spLocks noChangeArrowheads="1"/>
            </p:cNvSpPr>
            <p:nvPr/>
          </p:nvSpPr>
          <p:spPr bwMode="auto">
            <a:xfrm>
              <a:off x="3142" y="3545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+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4" name="Rectangle 131"/>
            <p:cNvSpPr>
              <a:spLocks noChangeArrowheads="1"/>
            </p:cNvSpPr>
            <p:nvPr/>
          </p:nvSpPr>
          <p:spPr bwMode="auto">
            <a:xfrm>
              <a:off x="2854" y="3545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smtClean="0"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×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5" name="Rectangle 132"/>
            <p:cNvSpPr>
              <a:spLocks noChangeArrowheads="1"/>
            </p:cNvSpPr>
            <p:nvPr/>
          </p:nvSpPr>
          <p:spPr bwMode="auto">
            <a:xfrm>
              <a:off x="2288" y="3545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=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6" name="Rectangle 133"/>
            <p:cNvSpPr>
              <a:spLocks noChangeArrowheads="1"/>
            </p:cNvSpPr>
            <p:nvPr/>
          </p:nvSpPr>
          <p:spPr bwMode="auto">
            <a:xfrm>
              <a:off x="4689" y="3191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·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7" name="Rectangle 134"/>
            <p:cNvSpPr>
              <a:spLocks noChangeArrowheads="1"/>
            </p:cNvSpPr>
            <p:nvPr/>
          </p:nvSpPr>
          <p:spPr bwMode="auto">
            <a:xfrm>
              <a:off x="4140" y="331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+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8" name="Rectangle 135"/>
            <p:cNvSpPr>
              <a:spLocks noChangeArrowheads="1"/>
            </p:cNvSpPr>
            <p:nvPr/>
          </p:nvSpPr>
          <p:spPr bwMode="auto">
            <a:xfrm>
              <a:off x="3632" y="319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+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9" name="Rectangle 136"/>
            <p:cNvSpPr>
              <a:spLocks noChangeArrowheads="1"/>
            </p:cNvSpPr>
            <p:nvPr/>
          </p:nvSpPr>
          <p:spPr bwMode="auto">
            <a:xfrm>
              <a:off x="3354" y="3191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·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0" name="Rectangle 137"/>
            <p:cNvSpPr>
              <a:spLocks noChangeArrowheads="1"/>
            </p:cNvSpPr>
            <p:nvPr/>
          </p:nvSpPr>
          <p:spPr bwMode="auto">
            <a:xfrm>
              <a:off x="2805" y="331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+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1" name="Rectangle 138"/>
            <p:cNvSpPr>
              <a:spLocks noChangeArrowheads="1"/>
            </p:cNvSpPr>
            <p:nvPr/>
          </p:nvSpPr>
          <p:spPr bwMode="auto">
            <a:xfrm>
              <a:off x="2288" y="3191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=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2" name="Rectangle 139"/>
            <p:cNvSpPr>
              <a:spLocks noChangeArrowheads="1"/>
            </p:cNvSpPr>
            <p:nvPr/>
          </p:nvSpPr>
          <p:spPr bwMode="auto">
            <a:xfrm>
              <a:off x="3512" y="2860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·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3" name="Rectangle 140"/>
            <p:cNvSpPr>
              <a:spLocks noChangeArrowheads="1"/>
            </p:cNvSpPr>
            <p:nvPr/>
          </p:nvSpPr>
          <p:spPr bwMode="auto">
            <a:xfrm>
              <a:off x="3161" y="28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+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4" name="Rectangle 141"/>
            <p:cNvSpPr>
              <a:spLocks noChangeArrowheads="1"/>
            </p:cNvSpPr>
            <p:nvPr/>
          </p:nvSpPr>
          <p:spPr bwMode="auto">
            <a:xfrm>
              <a:off x="2611" y="2860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·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5" name="Rectangle 142"/>
            <p:cNvSpPr>
              <a:spLocks noChangeArrowheads="1"/>
            </p:cNvSpPr>
            <p:nvPr/>
          </p:nvSpPr>
          <p:spPr bwMode="auto">
            <a:xfrm>
              <a:off x="2298" y="28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=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6" name="Rectangle 143"/>
            <p:cNvSpPr>
              <a:spLocks noChangeArrowheads="1"/>
            </p:cNvSpPr>
            <p:nvPr/>
          </p:nvSpPr>
          <p:spPr bwMode="auto">
            <a:xfrm>
              <a:off x="4423" y="3328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7" name="Rectangle 144"/>
            <p:cNvSpPr>
              <a:spLocks noChangeArrowheads="1"/>
            </p:cNvSpPr>
            <p:nvPr/>
          </p:nvSpPr>
          <p:spPr bwMode="auto">
            <a:xfrm>
              <a:off x="3928" y="3328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8" name="Rectangle 145"/>
            <p:cNvSpPr>
              <a:spLocks noChangeArrowheads="1"/>
            </p:cNvSpPr>
            <p:nvPr/>
          </p:nvSpPr>
          <p:spPr bwMode="auto">
            <a:xfrm>
              <a:off x="4198" y="3111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9" name="Rectangle 146"/>
            <p:cNvSpPr>
              <a:spLocks noChangeArrowheads="1"/>
            </p:cNvSpPr>
            <p:nvPr/>
          </p:nvSpPr>
          <p:spPr bwMode="auto">
            <a:xfrm>
              <a:off x="3087" y="3328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0" name="Rectangle 147"/>
            <p:cNvSpPr>
              <a:spLocks noChangeArrowheads="1"/>
            </p:cNvSpPr>
            <p:nvPr/>
          </p:nvSpPr>
          <p:spPr bwMode="auto">
            <a:xfrm>
              <a:off x="2592" y="3328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1" name="Rectangle 148"/>
            <p:cNvSpPr>
              <a:spLocks noChangeArrowheads="1"/>
            </p:cNvSpPr>
            <p:nvPr/>
          </p:nvSpPr>
          <p:spPr bwMode="auto">
            <a:xfrm>
              <a:off x="2840" y="3111"/>
              <a:ext cx="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2" name="Rectangle 149"/>
            <p:cNvSpPr>
              <a:spLocks noChangeArrowheads="1"/>
            </p:cNvSpPr>
            <p:nvPr/>
          </p:nvSpPr>
          <p:spPr bwMode="auto">
            <a:xfrm>
              <a:off x="3612" y="2877"/>
              <a:ext cx="4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Mean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3" name="Rectangle 150"/>
            <p:cNvSpPr>
              <a:spLocks noChangeArrowheads="1"/>
            </p:cNvSpPr>
            <p:nvPr/>
          </p:nvSpPr>
          <p:spPr bwMode="auto">
            <a:xfrm>
              <a:off x="3281" y="2877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w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4" name="Rectangle 151"/>
            <p:cNvSpPr>
              <a:spLocks noChangeArrowheads="1"/>
            </p:cNvSpPr>
            <p:nvPr/>
          </p:nvSpPr>
          <p:spPr bwMode="auto">
            <a:xfrm>
              <a:off x="2711" y="2877"/>
              <a:ext cx="4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Mean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5" name="Rectangle 152"/>
            <p:cNvSpPr>
              <a:spLocks noChangeArrowheads="1"/>
            </p:cNvSpPr>
            <p:nvPr/>
          </p:nvSpPr>
          <p:spPr bwMode="auto">
            <a:xfrm>
              <a:off x="2426" y="2877"/>
              <a:ext cx="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w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6" name="Rectangle 153"/>
            <p:cNvSpPr>
              <a:spLocks noChangeArrowheads="1"/>
            </p:cNvSpPr>
            <p:nvPr/>
          </p:nvSpPr>
          <p:spPr bwMode="auto">
            <a:xfrm>
              <a:off x="2101" y="2877"/>
              <a:ext cx="1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X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7" name="Rectangle 154"/>
            <p:cNvSpPr>
              <a:spLocks noChangeArrowheads="1"/>
            </p:cNvSpPr>
            <p:nvPr/>
          </p:nvSpPr>
          <p:spPr bwMode="auto">
            <a:xfrm>
              <a:off x="4245" y="3311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8" name="Rectangle 155"/>
            <p:cNvSpPr>
              <a:spLocks noChangeArrowheads="1"/>
            </p:cNvSpPr>
            <p:nvPr/>
          </p:nvSpPr>
          <p:spPr bwMode="auto">
            <a:xfrm>
              <a:off x="3750" y="3311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9" name="Rectangle 156"/>
            <p:cNvSpPr>
              <a:spLocks noChangeArrowheads="1"/>
            </p:cNvSpPr>
            <p:nvPr/>
          </p:nvSpPr>
          <p:spPr bwMode="auto">
            <a:xfrm>
              <a:off x="4020" y="309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0" name="Rectangle 157"/>
            <p:cNvSpPr>
              <a:spLocks noChangeArrowheads="1"/>
            </p:cNvSpPr>
            <p:nvPr/>
          </p:nvSpPr>
          <p:spPr bwMode="auto">
            <a:xfrm>
              <a:off x="2910" y="3311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1" name="Rectangle 158"/>
            <p:cNvSpPr>
              <a:spLocks noChangeArrowheads="1"/>
            </p:cNvSpPr>
            <p:nvPr/>
          </p:nvSpPr>
          <p:spPr bwMode="auto">
            <a:xfrm>
              <a:off x="2414" y="3311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2" name="Rectangle 159"/>
            <p:cNvSpPr>
              <a:spLocks noChangeArrowheads="1"/>
            </p:cNvSpPr>
            <p:nvPr/>
          </p:nvSpPr>
          <p:spPr bwMode="auto">
            <a:xfrm>
              <a:off x="2662" y="309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新細明體" pitchFamily="18" charset="-120"/>
                  <a:cs typeface="新細明體" pitchFamily="18" charset="-120"/>
                </a:rPr>
                <a:t>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2693987" y="3284538"/>
            <a:ext cx="2654299" cy="1031875"/>
            <a:chOff x="1697" y="2069"/>
            <a:chExt cx="1672" cy="650"/>
          </a:xfrm>
        </p:grpSpPr>
        <p:sp>
          <p:nvSpPr>
            <p:cNvPr id="10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7" y="2069"/>
              <a:ext cx="166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2253" y="2282"/>
              <a:ext cx="9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2594" y="2516"/>
              <a:ext cx="5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147.583</a:t>
              </a:r>
            </a:p>
          </p:txBody>
        </p: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2553" y="25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8"/>
            <p:cNvSpPr>
              <a:spLocks noChangeArrowheads="1"/>
            </p:cNvSpPr>
            <p:nvPr/>
          </p:nvSpPr>
          <p:spPr bwMode="auto">
            <a:xfrm>
              <a:off x="2305" y="25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"/>
            <p:cNvSpPr>
              <a:spLocks noChangeArrowheads="1"/>
            </p:cNvSpPr>
            <p:nvPr/>
          </p:nvSpPr>
          <p:spPr bwMode="auto">
            <a:xfrm>
              <a:off x="2137" y="2516"/>
              <a:ext cx="11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"/>
            <p:cNvSpPr>
              <a:spLocks noChangeArrowheads="1"/>
            </p:cNvSpPr>
            <p:nvPr/>
          </p:nvSpPr>
          <p:spPr bwMode="auto">
            <a:xfrm>
              <a:off x="1725" y="2516"/>
              <a:ext cx="49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"/>
            <p:cNvSpPr>
              <a:spLocks noChangeArrowheads="1"/>
            </p:cNvSpPr>
            <p:nvPr/>
          </p:nvSpPr>
          <p:spPr bwMode="auto">
            <a:xfrm>
              <a:off x="3217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2930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3"/>
            <p:cNvSpPr>
              <a:spLocks noChangeArrowheads="1"/>
            </p:cNvSpPr>
            <p:nvPr/>
          </p:nvSpPr>
          <p:spPr bwMode="auto">
            <a:xfrm>
              <a:off x="2783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2566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5"/>
            <p:cNvSpPr>
              <a:spLocks noChangeArrowheads="1"/>
            </p:cNvSpPr>
            <p:nvPr/>
          </p:nvSpPr>
          <p:spPr bwMode="auto">
            <a:xfrm>
              <a:off x="2259" y="2303"/>
              <a:ext cx="15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auto">
            <a:xfrm>
              <a:off x="2257" y="2095"/>
              <a:ext cx="15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7"/>
            <p:cNvSpPr>
              <a:spLocks noChangeArrowheads="1"/>
            </p:cNvSpPr>
            <p:nvPr/>
          </p:nvSpPr>
          <p:spPr bwMode="auto">
            <a:xfrm>
              <a:off x="2029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1835" y="2187"/>
              <a:ext cx="12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9"/>
            <p:cNvSpPr>
              <a:spLocks noChangeArrowheads="1"/>
            </p:cNvSpPr>
            <p:nvPr/>
          </p:nvSpPr>
          <p:spPr bwMode="auto">
            <a:xfrm>
              <a:off x="3280" y="2175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2434" y="2092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2490" y="2382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22"/>
            <p:cNvSpPr>
              <a:spLocks noChangeArrowheads="1"/>
            </p:cNvSpPr>
            <p:nvPr/>
          </p:nvSpPr>
          <p:spPr bwMode="auto">
            <a:xfrm>
              <a:off x="2717" y="2278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1962" y="2278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176" y="2499"/>
              <a:ext cx="1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3013" y="2170"/>
              <a:ext cx="1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2122" y="2170"/>
              <a:ext cx="1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2370" y="2131"/>
              <a:ext cx="32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28"/>
            <p:cNvSpPr>
              <a:spLocks noChangeArrowheads="1"/>
            </p:cNvSpPr>
            <p:nvPr/>
          </p:nvSpPr>
          <p:spPr bwMode="auto">
            <a:xfrm>
              <a:off x="2442" y="2373"/>
              <a:ext cx="11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>
              <a:off x="2387" y="2382"/>
              <a:ext cx="8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30"/>
            <p:cNvSpPr>
              <a:spLocks noChangeArrowheads="1"/>
            </p:cNvSpPr>
            <p:nvPr/>
          </p:nvSpPr>
          <p:spPr bwMode="auto">
            <a:xfrm>
              <a:off x="3126" y="2187"/>
              <a:ext cx="15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2843" y="2187"/>
              <a:ext cx="14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2628" y="2187"/>
              <a:ext cx="15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1892" y="2187"/>
              <a:ext cx="14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34"/>
            <p:cNvSpPr>
              <a:spLocks noChangeArrowheads="1"/>
            </p:cNvSpPr>
            <p:nvPr/>
          </p:nvSpPr>
          <p:spPr bwMode="auto">
            <a:xfrm>
              <a:off x="1709" y="2170"/>
              <a:ext cx="20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5" name="Group 37"/>
          <p:cNvGrpSpPr>
            <a:grpSpLocks noChangeAspect="1"/>
          </p:cNvGrpSpPr>
          <p:nvPr/>
        </p:nvGrpSpPr>
        <p:grpSpPr bwMode="auto">
          <a:xfrm>
            <a:off x="5575300" y="3284538"/>
            <a:ext cx="2806700" cy="919162"/>
            <a:chOff x="3512" y="2069"/>
            <a:chExt cx="1768" cy="579"/>
          </a:xfrm>
        </p:grpSpPr>
        <p:sp>
          <p:nvSpPr>
            <p:cNvPr id="13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512" y="2069"/>
              <a:ext cx="174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Line 38"/>
            <p:cNvSpPr>
              <a:spLocks noChangeShapeType="1"/>
            </p:cNvSpPr>
            <p:nvPr/>
          </p:nvSpPr>
          <p:spPr bwMode="auto">
            <a:xfrm>
              <a:off x="4115" y="2258"/>
              <a:ext cx="9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Rectangle 39"/>
            <p:cNvSpPr>
              <a:spLocks noChangeArrowheads="1"/>
            </p:cNvSpPr>
            <p:nvPr/>
          </p:nvSpPr>
          <p:spPr bwMode="auto">
            <a:xfrm>
              <a:off x="4451" y="2466"/>
              <a:ext cx="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40"/>
            <p:cNvSpPr>
              <a:spLocks noChangeArrowheads="1"/>
            </p:cNvSpPr>
            <p:nvPr/>
          </p:nvSpPr>
          <p:spPr bwMode="auto">
            <a:xfrm>
              <a:off x="4409" y="2466"/>
              <a:ext cx="11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41"/>
            <p:cNvSpPr>
              <a:spLocks noChangeArrowheads="1"/>
            </p:cNvSpPr>
            <p:nvPr/>
          </p:nvSpPr>
          <p:spPr bwMode="auto">
            <a:xfrm>
              <a:off x="4161" y="246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147.58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42"/>
            <p:cNvSpPr>
              <a:spLocks noChangeArrowheads="1"/>
            </p:cNvSpPr>
            <p:nvPr/>
          </p:nvSpPr>
          <p:spPr bwMode="auto">
            <a:xfrm>
              <a:off x="3952" y="2466"/>
              <a:ext cx="15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43"/>
            <p:cNvSpPr>
              <a:spLocks noChangeArrowheads="1"/>
            </p:cNvSpPr>
            <p:nvPr/>
          </p:nvSpPr>
          <p:spPr bwMode="auto">
            <a:xfrm>
              <a:off x="3540" y="2466"/>
              <a:ext cx="49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44"/>
            <p:cNvSpPr>
              <a:spLocks noChangeArrowheads="1"/>
            </p:cNvSpPr>
            <p:nvPr/>
          </p:nvSpPr>
          <p:spPr bwMode="auto">
            <a:xfrm>
              <a:off x="5126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45"/>
            <p:cNvSpPr>
              <a:spLocks noChangeArrowheads="1"/>
            </p:cNvSpPr>
            <p:nvPr/>
          </p:nvSpPr>
          <p:spPr bwMode="auto">
            <a:xfrm>
              <a:off x="4839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46"/>
            <p:cNvSpPr>
              <a:spLocks noChangeArrowheads="1"/>
            </p:cNvSpPr>
            <p:nvPr/>
          </p:nvSpPr>
          <p:spPr bwMode="auto">
            <a:xfrm>
              <a:off x="4692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47"/>
            <p:cNvSpPr>
              <a:spLocks noChangeArrowheads="1"/>
            </p:cNvSpPr>
            <p:nvPr/>
          </p:nvSpPr>
          <p:spPr bwMode="auto">
            <a:xfrm>
              <a:off x="4428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48"/>
            <p:cNvSpPr>
              <a:spLocks noChangeArrowheads="1"/>
            </p:cNvSpPr>
            <p:nvPr/>
          </p:nvSpPr>
          <p:spPr bwMode="auto">
            <a:xfrm>
              <a:off x="4121" y="2277"/>
              <a:ext cx="15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49"/>
            <p:cNvSpPr>
              <a:spLocks noChangeArrowheads="1"/>
            </p:cNvSpPr>
            <p:nvPr/>
          </p:nvSpPr>
          <p:spPr bwMode="auto">
            <a:xfrm>
              <a:off x="4119" y="2092"/>
              <a:ext cx="15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50"/>
            <p:cNvSpPr>
              <a:spLocks noChangeArrowheads="1"/>
            </p:cNvSpPr>
            <p:nvPr/>
          </p:nvSpPr>
          <p:spPr bwMode="auto">
            <a:xfrm>
              <a:off x="3891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51"/>
            <p:cNvSpPr>
              <a:spLocks noChangeArrowheads="1"/>
            </p:cNvSpPr>
            <p:nvPr/>
          </p:nvSpPr>
          <p:spPr bwMode="auto">
            <a:xfrm>
              <a:off x="3650" y="2174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52"/>
            <p:cNvSpPr>
              <a:spLocks noChangeArrowheads="1"/>
            </p:cNvSpPr>
            <p:nvPr/>
          </p:nvSpPr>
          <p:spPr bwMode="auto">
            <a:xfrm>
              <a:off x="5189" y="2164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53"/>
            <p:cNvSpPr>
              <a:spLocks noChangeArrowheads="1"/>
            </p:cNvSpPr>
            <p:nvPr/>
          </p:nvSpPr>
          <p:spPr bwMode="auto">
            <a:xfrm>
              <a:off x="4297" y="2090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54"/>
            <p:cNvSpPr>
              <a:spLocks noChangeArrowheads="1"/>
            </p:cNvSpPr>
            <p:nvPr/>
          </p:nvSpPr>
          <p:spPr bwMode="auto">
            <a:xfrm>
              <a:off x="4352" y="2347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55"/>
            <p:cNvSpPr>
              <a:spLocks noChangeArrowheads="1"/>
            </p:cNvSpPr>
            <p:nvPr/>
          </p:nvSpPr>
          <p:spPr bwMode="auto">
            <a:xfrm>
              <a:off x="4577" y="2255"/>
              <a:ext cx="1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56"/>
            <p:cNvSpPr>
              <a:spLocks noChangeArrowheads="1"/>
            </p:cNvSpPr>
            <p:nvPr/>
          </p:nvSpPr>
          <p:spPr bwMode="auto">
            <a:xfrm>
              <a:off x="3776" y="2255"/>
              <a:ext cx="1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57"/>
            <p:cNvSpPr>
              <a:spLocks noChangeArrowheads="1"/>
            </p:cNvSpPr>
            <p:nvPr/>
          </p:nvSpPr>
          <p:spPr bwMode="auto">
            <a:xfrm>
              <a:off x="4032" y="2451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58"/>
            <p:cNvSpPr>
              <a:spLocks noChangeArrowheads="1"/>
            </p:cNvSpPr>
            <p:nvPr/>
          </p:nvSpPr>
          <p:spPr bwMode="auto">
            <a:xfrm>
              <a:off x="4922" y="2159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59"/>
            <p:cNvSpPr>
              <a:spLocks noChangeArrowheads="1"/>
            </p:cNvSpPr>
            <p:nvPr/>
          </p:nvSpPr>
          <p:spPr bwMode="auto">
            <a:xfrm>
              <a:off x="3984" y="2159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60"/>
            <p:cNvSpPr>
              <a:spLocks noChangeArrowheads="1"/>
            </p:cNvSpPr>
            <p:nvPr/>
          </p:nvSpPr>
          <p:spPr bwMode="auto">
            <a:xfrm>
              <a:off x="4232" y="2124"/>
              <a:ext cx="3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å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61"/>
            <p:cNvSpPr>
              <a:spLocks noChangeArrowheads="1"/>
            </p:cNvSpPr>
            <p:nvPr/>
          </p:nvSpPr>
          <p:spPr bwMode="auto">
            <a:xfrm>
              <a:off x="4304" y="2338"/>
              <a:ext cx="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62"/>
            <p:cNvSpPr>
              <a:spLocks noChangeArrowheads="1"/>
            </p:cNvSpPr>
            <p:nvPr/>
          </p:nvSpPr>
          <p:spPr bwMode="auto">
            <a:xfrm>
              <a:off x="4249" y="2347"/>
              <a:ext cx="8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63"/>
            <p:cNvSpPr>
              <a:spLocks noChangeArrowheads="1"/>
            </p:cNvSpPr>
            <p:nvPr/>
          </p:nvSpPr>
          <p:spPr bwMode="auto">
            <a:xfrm>
              <a:off x="5035" y="2174"/>
              <a:ext cx="15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64"/>
            <p:cNvSpPr>
              <a:spLocks noChangeArrowheads="1"/>
            </p:cNvSpPr>
            <p:nvPr/>
          </p:nvSpPr>
          <p:spPr bwMode="auto">
            <a:xfrm>
              <a:off x="4752" y="2174"/>
              <a:ext cx="14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65"/>
            <p:cNvSpPr>
              <a:spLocks noChangeArrowheads="1"/>
            </p:cNvSpPr>
            <p:nvPr/>
          </p:nvSpPr>
          <p:spPr bwMode="auto">
            <a:xfrm>
              <a:off x="4490" y="2174"/>
              <a:ext cx="15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66"/>
            <p:cNvSpPr>
              <a:spLocks noChangeArrowheads="1"/>
            </p:cNvSpPr>
            <p:nvPr/>
          </p:nvSpPr>
          <p:spPr bwMode="auto">
            <a:xfrm>
              <a:off x="3707" y="2174"/>
              <a:ext cx="14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67"/>
            <p:cNvSpPr>
              <a:spLocks noChangeArrowheads="1"/>
            </p:cNvSpPr>
            <p:nvPr/>
          </p:nvSpPr>
          <p:spPr bwMode="auto">
            <a:xfrm>
              <a:off x="3524" y="2159"/>
              <a:ext cx="20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7" name="Rectangle 100"/>
          <p:cNvSpPr>
            <a:spLocks noChangeArrowheads="1"/>
          </p:cNvSpPr>
          <p:nvPr/>
        </p:nvSpPr>
        <p:spPr bwMode="auto">
          <a:xfrm>
            <a:off x="5405437" y="5643562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rPr>
              <a:t>0</a:t>
            </a:r>
            <a:r>
              <a:rPr kumimoji="1" lang="en-IN" altLang="zh-TW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rPr>
              <a:t>.5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6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4" grpId="0" animBg="1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Embedding Algorithm: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 smtClean="0"/>
              <a:t>Color</a:t>
            </a:r>
            <a:r>
              <a:rPr lang="en-IN" dirty="0" smtClean="0"/>
              <a:t> cover image is transformed into </a:t>
            </a:r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space.</a:t>
            </a:r>
          </a:p>
          <a:p>
            <a:r>
              <a:rPr lang="en-IN" dirty="0" smtClean="0"/>
              <a:t>Each </a:t>
            </a:r>
            <a:r>
              <a:rPr lang="en-IN" dirty="0" err="1" smtClean="0"/>
              <a:t>color</a:t>
            </a:r>
            <a:r>
              <a:rPr lang="en-IN" dirty="0" smtClean="0"/>
              <a:t> channel is predicted using weighted mean based prediction.</a:t>
            </a:r>
          </a:p>
          <a:p>
            <a:endParaRPr lang="en-IN" dirty="0" smtClean="0"/>
          </a:p>
          <a:p>
            <a:r>
              <a:rPr lang="en-IN" dirty="0" smtClean="0"/>
              <a:t>Prediction error is calculated:</a:t>
            </a:r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/>
              <a:t>Frequency histograms of prediction errors are constructed. </a:t>
            </a:r>
          </a:p>
          <a:p>
            <a:r>
              <a:rPr lang="en-IN" dirty="0" smtClean="0"/>
              <a:t>Select a threshold ‘T’.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1" y="3181315"/>
            <a:ext cx="4242390" cy="60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547588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Frequency histogram of prediction errors in the range [-T,T] are histogram-bin-shifted to embed the watermark bits. Hence prediction errors are modified as: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Where ‘b’ is the next watermarking bit to be embedded and sign of prediction error: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Finally, the modified prediction errors are combined with the predicted pixels: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6" y="2698297"/>
            <a:ext cx="6329016" cy="730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63" y="4598167"/>
            <a:ext cx="3658011" cy="703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23" y="6093296"/>
            <a:ext cx="291118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圖表 32"/>
          <p:cNvGraphicFramePr/>
          <p:nvPr/>
        </p:nvGraphicFramePr>
        <p:xfrm>
          <a:off x="4572000" y="3356992"/>
          <a:ext cx="43924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21"/>
          <p:cNvGraphicFramePr/>
          <p:nvPr/>
        </p:nvGraphicFramePr>
        <p:xfrm>
          <a:off x="467544" y="3573016"/>
          <a:ext cx="36004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字方塊 4"/>
          <p:cNvSpPr txBox="1"/>
          <p:nvPr/>
        </p:nvSpPr>
        <p:spPr>
          <a:xfrm>
            <a:off x="0" y="0"/>
            <a:ext cx="5348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Embedding Method</a:t>
            </a:r>
            <a:endParaRPr lang="zh-TW" altLang="en-US" sz="4400" b="1" dirty="0"/>
          </a:p>
        </p:txBody>
      </p:sp>
      <p:sp>
        <p:nvSpPr>
          <p:cNvPr id="9" name="文字方塊 12"/>
          <p:cNvSpPr txBox="1"/>
          <p:nvPr/>
        </p:nvSpPr>
        <p:spPr>
          <a:xfrm>
            <a:off x="611560" y="30689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Cover image X</a:t>
            </a:r>
            <a:endParaRPr lang="zh-TW" altLang="en-US" i="1" dirty="0"/>
          </a:p>
        </p:txBody>
      </p:sp>
      <p:sp>
        <p:nvSpPr>
          <p:cNvPr id="10" name="文字方塊 13"/>
          <p:cNvSpPr txBox="1"/>
          <p:nvPr/>
        </p:nvSpPr>
        <p:spPr>
          <a:xfrm>
            <a:off x="3419872" y="306896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Interpolation X 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’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82"/>
          <p:cNvGraphicFramePr>
            <a:graphicFrameLocks noChangeAspect="1"/>
          </p:cNvGraphicFramePr>
          <p:nvPr/>
        </p:nvGraphicFramePr>
        <p:xfrm>
          <a:off x="2339752" y="5589240"/>
          <a:ext cx="3890488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815840" imgH="457200" progId="Equation.3">
                  <p:embed/>
                </p:oleObj>
              </mc:Choice>
              <mc:Fallback>
                <p:oleObj name="Equation" r:id="rId5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589240"/>
                        <a:ext cx="3890488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33"/>
          <p:cNvSpPr txBox="1"/>
          <p:nvPr/>
        </p:nvSpPr>
        <p:spPr>
          <a:xfrm>
            <a:off x="6908581" y="35730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RM</a:t>
            </a:r>
            <a:endParaRPr lang="zh-TW" altLang="en-US" dirty="0"/>
          </a:p>
        </p:txBody>
      </p:sp>
      <p:sp>
        <p:nvSpPr>
          <p:cNvPr id="13" name="文字方塊 34"/>
          <p:cNvSpPr txBox="1"/>
          <p:nvPr/>
        </p:nvSpPr>
        <p:spPr>
          <a:xfrm>
            <a:off x="6489357" y="35010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LM</a:t>
            </a:r>
            <a:endParaRPr lang="zh-TW" altLang="en-US" dirty="0"/>
          </a:p>
        </p:txBody>
      </p:sp>
      <p:sp>
        <p:nvSpPr>
          <p:cNvPr id="14" name="文字方塊 35"/>
          <p:cNvSpPr txBox="1"/>
          <p:nvPr/>
        </p:nvSpPr>
        <p:spPr>
          <a:xfrm>
            <a:off x="7236296" y="450912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RM+1</a:t>
            </a:r>
            <a:endParaRPr lang="zh-TW" altLang="en-US" dirty="0"/>
          </a:p>
        </p:txBody>
      </p:sp>
      <p:sp>
        <p:nvSpPr>
          <p:cNvPr id="15" name="文字方塊 36"/>
          <p:cNvSpPr txBox="1"/>
          <p:nvPr/>
        </p:nvSpPr>
        <p:spPr>
          <a:xfrm>
            <a:off x="971600" y="446827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LN</a:t>
            </a:r>
            <a:endParaRPr lang="zh-TW" altLang="en-US" dirty="0"/>
          </a:p>
        </p:txBody>
      </p:sp>
      <p:sp>
        <p:nvSpPr>
          <p:cNvPr id="16" name="文字方塊 38"/>
          <p:cNvSpPr txBox="1"/>
          <p:nvPr/>
        </p:nvSpPr>
        <p:spPr>
          <a:xfrm>
            <a:off x="6588224" y="3068960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Difference </a:t>
            </a:r>
            <a:r>
              <a:rPr lang="en-US" altLang="zh-TW" i="1" dirty="0" smtClean="0"/>
              <a:t>E</a:t>
            </a:r>
            <a:endParaRPr lang="zh-TW" altLang="en-US" i="1" dirty="0"/>
          </a:p>
        </p:txBody>
      </p:sp>
      <p:graphicFrame>
        <p:nvGraphicFramePr>
          <p:cNvPr id="17" name="表格 40"/>
          <p:cNvGraphicFramePr>
            <a:graphicFrameLocks noGrp="1"/>
          </p:cNvGraphicFramePr>
          <p:nvPr/>
        </p:nvGraphicFramePr>
        <p:xfrm>
          <a:off x="323530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41"/>
          <p:cNvGraphicFramePr>
            <a:graphicFrameLocks noGrp="1"/>
          </p:cNvGraphicFramePr>
          <p:nvPr/>
        </p:nvGraphicFramePr>
        <p:xfrm>
          <a:off x="3131840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42"/>
          <p:cNvGraphicFramePr>
            <a:graphicFrameLocks noGrp="1"/>
          </p:cNvGraphicFramePr>
          <p:nvPr/>
        </p:nvGraphicFramePr>
        <p:xfrm>
          <a:off x="6084168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22"/>
          <p:cNvSpPr txBox="1"/>
          <p:nvPr/>
        </p:nvSpPr>
        <p:spPr>
          <a:xfrm>
            <a:off x="3491880" y="44682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RN</a:t>
            </a:r>
            <a:endParaRPr lang="zh-TW" altLang="en-US" dirty="0"/>
          </a:p>
        </p:txBody>
      </p:sp>
      <p:sp>
        <p:nvSpPr>
          <p:cNvPr id="21" name="文字方塊 23"/>
          <p:cNvSpPr txBox="1"/>
          <p:nvPr/>
        </p:nvSpPr>
        <p:spPr>
          <a:xfrm>
            <a:off x="6008965" y="45091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LM-1</a:t>
            </a:r>
            <a:endParaRPr lang="zh-TW" altLang="en-US" dirty="0"/>
          </a:p>
        </p:txBody>
      </p:sp>
      <p:sp>
        <p:nvSpPr>
          <p:cNvPr id="22" name="文字方塊 30"/>
          <p:cNvSpPr txBox="1"/>
          <p:nvPr/>
        </p:nvSpPr>
        <p:spPr>
          <a:xfrm>
            <a:off x="2024861" y="37170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LM</a:t>
            </a:r>
            <a:endParaRPr lang="zh-TW" altLang="en-US" dirty="0"/>
          </a:p>
        </p:txBody>
      </p:sp>
      <p:sp>
        <p:nvSpPr>
          <p:cNvPr id="23" name="文字方塊 31"/>
          <p:cNvSpPr txBox="1"/>
          <p:nvPr/>
        </p:nvSpPr>
        <p:spPr>
          <a:xfrm>
            <a:off x="2372077" y="37890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RM</a:t>
            </a:r>
            <a:endParaRPr lang="zh-TW" altLang="en-US" dirty="0"/>
          </a:p>
        </p:txBody>
      </p:sp>
      <p:sp>
        <p:nvSpPr>
          <p:cNvPr id="24" name="文字方塊 37"/>
          <p:cNvSpPr txBox="1"/>
          <p:nvPr/>
        </p:nvSpPr>
        <p:spPr>
          <a:xfrm>
            <a:off x="2627784" y="170080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-</a:t>
            </a:r>
            <a:endParaRPr lang="zh-TW" altLang="en-US" sz="3200" b="1" dirty="0"/>
          </a:p>
        </p:txBody>
      </p:sp>
      <p:sp>
        <p:nvSpPr>
          <p:cNvPr id="25" name="文字方塊 39"/>
          <p:cNvSpPr txBox="1"/>
          <p:nvPr/>
        </p:nvSpPr>
        <p:spPr>
          <a:xfrm>
            <a:off x="5580112" y="177281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=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53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9" grpId="0"/>
      <p:bldP spid="10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表格 29"/>
          <p:cNvGraphicFramePr>
            <a:graphicFrameLocks noGrp="1"/>
          </p:cNvGraphicFramePr>
          <p:nvPr/>
        </p:nvGraphicFramePr>
        <p:xfrm>
          <a:off x="5868144" y="2946256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39"/>
          <p:cNvGraphicFramePr>
            <a:graphicFrameLocks noGrp="1"/>
          </p:cNvGraphicFramePr>
          <p:nvPr/>
        </p:nvGraphicFramePr>
        <p:xfrm>
          <a:off x="5868144" y="4797152"/>
          <a:ext cx="2304253" cy="1739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4"/>
          <p:cNvSpPr txBox="1"/>
          <p:nvPr/>
        </p:nvSpPr>
        <p:spPr>
          <a:xfrm>
            <a:off x="0" y="0"/>
            <a:ext cx="441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/>
              <a:t>Embedding Method</a:t>
            </a:r>
            <a:endParaRPr lang="zh-TW" altLang="en-US" sz="3600" b="1" dirty="0"/>
          </a:p>
        </p:txBody>
      </p:sp>
      <p:sp>
        <p:nvSpPr>
          <p:cNvPr id="9" name="文字方塊 13"/>
          <p:cNvSpPr txBox="1"/>
          <p:nvPr/>
        </p:nvSpPr>
        <p:spPr>
          <a:xfrm>
            <a:off x="395539" y="306896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Interpolation X 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graphicFrame>
        <p:nvGraphicFramePr>
          <p:cNvPr id="10" name="Object 82"/>
          <p:cNvGraphicFramePr>
            <a:graphicFrameLocks noChangeAspect="1"/>
          </p:cNvGraphicFramePr>
          <p:nvPr/>
        </p:nvGraphicFramePr>
        <p:xfrm>
          <a:off x="611560" y="5517232"/>
          <a:ext cx="3890488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1815840" imgH="457200" progId="Equation.3">
                  <p:embed/>
                </p:oleObj>
              </mc:Choice>
              <mc:Fallback>
                <p:oleObj name="Equation" r:id="rId3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517232"/>
                        <a:ext cx="3890488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38"/>
          <p:cNvSpPr txBox="1"/>
          <p:nvPr/>
        </p:nvSpPr>
        <p:spPr>
          <a:xfrm>
            <a:off x="3347864" y="3068960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Difference </a:t>
            </a:r>
            <a:r>
              <a:rPr lang="en-US" altLang="zh-TW" i="1" dirty="0" smtClean="0"/>
              <a:t>E</a:t>
            </a:r>
            <a:endParaRPr lang="zh-TW" altLang="en-US" i="1" dirty="0"/>
          </a:p>
        </p:txBody>
      </p:sp>
      <p:graphicFrame>
        <p:nvGraphicFramePr>
          <p:cNvPr id="12" name="表格 41"/>
          <p:cNvGraphicFramePr>
            <a:graphicFrameLocks noGrp="1"/>
          </p:cNvGraphicFramePr>
          <p:nvPr/>
        </p:nvGraphicFramePr>
        <p:xfrm>
          <a:off x="107507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42"/>
          <p:cNvGraphicFramePr>
            <a:graphicFrameLocks noGrp="1"/>
          </p:cNvGraphicFramePr>
          <p:nvPr/>
        </p:nvGraphicFramePr>
        <p:xfrm>
          <a:off x="2843808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4" name="群組 24"/>
          <p:cNvGrpSpPr/>
          <p:nvPr/>
        </p:nvGrpSpPr>
        <p:grpSpPr>
          <a:xfrm>
            <a:off x="35496" y="3356992"/>
            <a:ext cx="3600400" cy="2088232"/>
            <a:chOff x="4572000" y="3356992"/>
            <a:chExt cx="4392488" cy="2088232"/>
          </a:xfrm>
        </p:grpSpPr>
        <p:graphicFrame>
          <p:nvGraphicFramePr>
            <p:cNvPr id="15" name="圖表 32"/>
            <p:cNvGraphicFramePr/>
            <p:nvPr/>
          </p:nvGraphicFramePr>
          <p:xfrm>
            <a:off x="4572000" y="3356992"/>
            <a:ext cx="4392488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文字方塊 33"/>
            <p:cNvSpPr txBox="1"/>
            <p:nvPr/>
          </p:nvSpPr>
          <p:spPr>
            <a:xfrm>
              <a:off x="6908581" y="3573016"/>
              <a:ext cx="66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RM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文字方塊 34"/>
            <p:cNvSpPr txBox="1"/>
            <p:nvPr/>
          </p:nvSpPr>
          <p:spPr>
            <a:xfrm>
              <a:off x="6489357" y="3501008"/>
              <a:ext cx="64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7030A0"/>
                  </a:solidFill>
                </a:rPr>
                <a:t>LM</a:t>
              </a:r>
              <a:endParaRPr lang="zh-TW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8" name="文字方塊 35"/>
            <p:cNvSpPr txBox="1"/>
            <p:nvPr/>
          </p:nvSpPr>
          <p:spPr>
            <a:xfrm>
              <a:off x="7236296" y="4509120"/>
              <a:ext cx="96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RM+1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文字方塊 23"/>
            <p:cNvSpPr txBox="1"/>
            <p:nvPr/>
          </p:nvSpPr>
          <p:spPr>
            <a:xfrm>
              <a:off x="6008965" y="4509120"/>
              <a:ext cx="882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7030A0"/>
                  </a:solidFill>
                </a:rPr>
                <a:t>LM-1</a:t>
              </a:r>
              <a:endParaRPr lang="zh-TW" alt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20" name="文字方塊 25"/>
          <p:cNvSpPr txBox="1"/>
          <p:nvPr/>
        </p:nvSpPr>
        <p:spPr>
          <a:xfrm>
            <a:off x="6372200" y="2348880"/>
            <a:ext cx="14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Difference </a:t>
            </a:r>
            <a:r>
              <a:rPr lang="en-US" altLang="zh-TW" i="1" dirty="0" smtClean="0"/>
              <a:t>E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graphicFrame>
        <p:nvGraphicFramePr>
          <p:cNvPr id="21" name="表格 26"/>
          <p:cNvGraphicFramePr>
            <a:graphicFrameLocks noGrp="1"/>
          </p:cNvGraphicFramePr>
          <p:nvPr/>
        </p:nvGraphicFramePr>
        <p:xfrm>
          <a:off x="5868144" y="476672"/>
          <a:ext cx="2304253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18893"/>
                <a:gridCol w="339465"/>
                <a:gridCol w="329179"/>
                <a:gridCol w="329179"/>
                <a:gridCol w="329179"/>
                <a:gridCol w="329179"/>
              </a:tblGrid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2" name="矩形 27"/>
          <p:cNvSpPr/>
          <p:nvPr/>
        </p:nvSpPr>
        <p:spPr>
          <a:xfrm>
            <a:off x="4918163" y="0"/>
            <a:ext cx="422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W= 1 0 1 1 0 1 1 1 0 0 1 0 1</a:t>
            </a:r>
            <a:endParaRPr lang="zh-TW" altLang="en-US" sz="2800" dirty="0"/>
          </a:p>
        </p:txBody>
      </p:sp>
      <p:sp>
        <p:nvSpPr>
          <p:cNvPr id="23" name="文字方塊 28"/>
          <p:cNvSpPr txBox="1"/>
          <p:nvPr/>
        </p:nvSpPr>
        <p:spPr>
          <a:xfrm>
            <a:off x="6876256" y="248418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+</a:t>
            </a:r>
            <a:endParaRPr lang="zh-TW" altLang="en-US" sz="3200" b="1" dirty="0"/>
          </a:p>
        </p:txBody>
      </p:sp>
      <p:sp>
        <p:nvSpPr>
          <p:cNvPr id="24" name="文字方塊 37"/>
          <p:cNvSpPr txBox="1"/>
          <p:nvPr/>
        </p:nvSpPr>
        <p:spPr>
          <a:xfrm>
            <a:off x="6876256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=</a:t>
            </a:r>
            <a:endParaRPr lang="zh-TW" altLang="en-US" sz="3200" b="1" dirty="0"/>
          </a:p>
        </p:txBody>
      </p:sp>
      <p:sp>
        <p:nvSpPr>
          <p:cNvPr id="25" name="文字方塊 43"/>
          <p:cNvSpPr txBox="1"/>
          <p:nvPr/>
        </p:nvSpPr>
        <p:spPr>
          <a:xfrm>
            <a:off x="4211960" y="37797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Interpolation X 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’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  <p:sp>
        <p:nvSpPr>
          <p:cNvPr id="26" name="文字方塊 44"/>
          <p:cNvSpPr txBox="1"/>
          <p:nvPr/>
        </p:nvSpPr>
        <p:spPr>
          <a:xfrm>
            <a:off x="6006870" y="6444044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Watermarked image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Illustration: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548952" cy="4800600"/>
          </a:xfrm>
        </p:spPr>
      </p:pic>
    </p:spTree>
    <p:extLst>
      <p:ext uri="{BB962C8B-B14F-4D97-AF65-F5344CB8AC3E}">
        <p14:creationId xmlns:p14="http://schemas.microsoft.com/office/powerpoint/2010/main" val="40690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Watermarking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Secret information </a:t>
            </a:r>
            <a:r>
              <a:rPr lang="en-US" sz="2800" dirty="0" err="1" smtClean="0"/>
              <a:t>i.e</a:t>
            </a:r>
            <a:r>
              <a:rPr lang="en-US" sz="2800" dirty="0" smtClean="0"/>
              <a:t>, watermark is embedded into the cover medium such that both the watermark and the cover image can be retrieved bit-by-bit.</a:t>
            </a:r>
          </a:p>
          <a:p>
            <a:r>
              <a:rPr lang="en-US" sz="2800" dirty="0" smtClean="0"/>
              <a:t>Cover medium can be image, audio or video.</a:t>
            </a:r>
          </a:p>
          <a:p>
            <a:r>
              <a:rPr lang="en-US" sz="2800" dirty="0" smtClean="0"/>
              <a:t>Here we consider reversible image watermarking.</a:t>
            </a:r>
          </a:p>
          <a:p>
            <a:r>
              <a:rPr lang="en-US" sz="2800" dirty="0" smtClean="0"/>
              <a:t>Watermark is generally a hash of cover image.</a:t>
            </a:r>
          </a:p>
          <a:p>
            <a:r>
              <a:rPr lang="en-US" sz="2800" dirty="0" smtClean="0"/>
              <a:t>Used in the industries dealing with highly sensitive data – medical, military, legal industries etc.</a:t>
            </a:r>
          </a:p>
          <a:p>
            <a:endParaRPr lang="en-US" sz="2800" dirty="0" smtClean="0"/>
          </a:p>
          <a:p>
            <a:pPr marL="8229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77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Embedding Algorithm: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24" y="1447800"/>
            <a:ext cx="6156701" cy="5005536"/>
          </a:xfrm>
        </p:spPr>
      </p:pic>
    </p:spTree>
    <p:extLst>
      <p:ext uri="{BB962C8B-B14F-4D97-AF65-F5344CB8AC3E}">
        <p14:creationId xmlns:p14="http://schemas.microsoft.com/office/powerpoint/2010/main" val="2992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Extraction Algorithm: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Watermarked image is decomposed into </a:t>
            </a:r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space.</a:t>
            </a:r>
          </a:p>
          <a:p>
            <a:r>
              <a:rPr lang="en-IN" dirty="0" smtClean="0"/>
              <a:t>Same prediction is applied to watermarked image.</a:t>
            </a:r>
          </a:p>
          <a:p>
            <a:endParaRPr lang="en-IN" dirty="0" smtClean="0"/>
          </a:p>
          <a:p>
            <a:r>
              <a:rPr lang="en-IN" dirty="0" smtClean="0"/>
              <a:t>Prediction errors are calculated:</a:t>
            </a:r>
          </a:p>
          <a:p>
            <a:endParaRPr lang="en-IN" dirty="0" smtClean="0"/>
          </a:p>
          <a:p>
            <a:r>
              <a:rPr lang="en-IN" dirty="0" smtClean="0"/>
              <a:t>Prediction error histogram is generated and watermarks are extracted from the histogram bins defined by threshold ‘T’.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4380074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99" y="4249838"/>
            <a:ext cx="3474252" cy="47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949280"/>
            <a:ext cx="2655981" cy="5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Extracted watermark bit, </a:t>
            </a:r>
          </a:p>
          <a:p>
            <a:endParaRPr lang="en-IN" dirty="0" smtClean="0"/>
          </a:p>
          <a:p>
            <a:r>
              <a:rPr lang="en-IN" dirty="0" smtClean="0"/>
              <a:t>After extraction, all bins are shifted back to their original positions. Hence prediction errors are restored: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Predicted pixels are combined with restored errors to obtain </a:t>
            </a:r>
            <a:r>
              <a:rPr lang="en-IN" dirty="0" err="1" smtClean="0"/>
              <a:t>retrived</a:t>
            </a:r>
            <a:r>
              <a:rPr lang="en-IN" dirty="0" smtClean="0"/>
              <a:t> </a:t>
            </a:r>
            <a:r>
              <a:rPr lang="en-IN" dirty="0" err="1" smtClean="0"/>
              <a:t>color</a:t>
            </a:r>
            <a:r>
              <a:rPr lang="en-IN" dirty="0" smtClean="0"/>
              <a:t> channels:</a:t>
            </a:r>
          </a:p>
          <a:p>
            <a:pPr marL="82296" indent="0">
              <a:buNone/>
            </a:pPr>
            <a:endParaRPr lang="en-IN" dirty="0" smtClean="0"/>
          </a:p>
          <a:p>
            <a:pPr marL="82296" indent="0"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965625"/>
            <a:ext cx="5877229" cy="56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5" y="3933056"/>
            <a:ext cx="7097935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67400"/>
            <a:ext cx="5829470" cy="5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文字方塊 4"/>
          <p:cNvSpPr txBox="1"/>
          <p:nvPr/>
        </p:nvSpPr>
        <p:spPr>
          <a:xfrm>
            <a:off x="0" y="0"/>
            <a:ext cx="4861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Proposed Method</a:t>
            </a:r>
            <a:endParaRPr lang="zh-TW" altLang="en-US" sz="4400" b="1" dirty="0"/>
          </a:p>
        </p:txBody>
      </p:sp>
      <p:sp>
        <p:nvSpPr>
          <p:cNvPr id="5" name="文字方塊 3"/>
          <p:cNvSpPr txBox="1"/>
          <p:nvPr/>
        </p:nvSpPr>
        <p:spPr>
          <a:xfrm>
            <a:off x="107504" y="8367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00FF"/>
                </a:solidFill>
              </a:rPr>
              <a:t> Extracting(Non-Sample pixels) 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41"/>
          <p:cNvGraphicFramePr>
            <a:graphicFrameLocks noGrp="1"/>
          </p:cNvGraphicFramePr>
          <p:nvPr/>
        </p:nvGraphicFramePr>
        <p:xfrm>
          <a:off x="251520" y="1268760"/>
          <a:ext cx="2304253" cy="1739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21"/>
          <p:cNvSpPr txBox="1"/>
          <p:nvPr/>
        </p:nvSpPr>
        <p:spPr>
          <a:xfrm>
            <a:off x="395536" y="2996952"/>
            <a:ext cx="214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Watermarked images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表格 22"/>
          <p:cNvGraphicFramePr>
            <a:graphicFrameLocks noGrp="1"/>
          </p:cNvGraphicFramePr>
          <p:nvPr/>
        </p:nvGraphicFramePr>
        <p:xfrm>
          <a:off x="3203848" y="126876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46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23"/>
          <p:cNvSpPr txBox="1"/>
          <p:nvPr/>
        </p:nvSpPr>
        <p:spPr>
          <a:xfrm>
            <a:off x="3563888" y="30476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0000FF"/>
                </a:solidFill>
              </a:rPr>
              <a:t>Interpolation X 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’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  <p:sp>
        <p:nvSpPr>
          <p:cNvPr id="10" name="文字方塊 24"/>
          <p:cNvSpPr txBox="1"/>
          <p:nvPr/>
        </p:nvSpPr>
        <p:spPr>
          <a:xfrm>
            <a:off x="5580504" y="177281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=</a:t>
            </a:r>
            <a:endParaRPr lang="zh-TW" altLang="en-US" sz="4400" b="1" dirty="0"/>
          </a:p>
        </p:txBody>
      </p:sp>
      <p:sp>
        <p:nvSpPr>
          <p:cNvPr id="11" name="文字方塊 31"/>
          <p:cNvSpPr txBox="1"/>
          <p:nvPr/>
        </p:nvSpPr>
        <p:spPr>
          <a:xfrm>
            <a:off x="2628176" y="184482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-</a:t>
            </a:r>
            <a:endParaRPr lang="zh-TW" altLang="en-US" sz="4400" dirty="0"/>
          </a:p>
        </p:txBody>
      </p:sp>
      <p:sp>
        <p:nvSpPr>
          <p:cNvPr id="12" name="文字方塊 40"/>
          <p:cNvSpPr txBox="1"/>
          <p:nvPr/>
        </p:nvSpPr>
        <p:spPr>
          <a:xfrm>
            <a:off x="6804248" y="3140968"/>
            <a:ext cx="14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Difference </a:t>
            </a:r>
            <a:r>
              <a:rPr lang="en-US" altLang="zh-TW" i="1" dirty="0" smtClean="0"/>
              <a:t>E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graphicFrame>
        <p:nvGraphicFramePr>
          <p:cNvPr id="13" name="表格 44"/>
          <p:cNvGraphicFramePr>
            <a:graphicFrameLocks noGrp="1"/>
          </p:cNvGraphicFramePr>
          <p:nvPr/>
        </p:nvGraphicFramePr>
        <p:xfrm>
          <a:off x="6300192" y="1268760"/>
          <a:ext cx="2304253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18893"/>
                <a:gridCol w="339465"/>
                <a:gridCol w="329179"/>
                <a:gridCol w="329179"/>
                <a:gridCol w="329179"/>
                <a:gridCol w="329179"/>
              </a:tblGrid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7030A0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zh-TW" alt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文字方塊 45"/>
          <p:cNvSpPr txBox="1"/>
          <p:nvPr/>
        </p:nvSpPr>
        <p:spPr>
          <a:xfrm>
            <a:off x="3851920" y="321297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+</a:t>
            </a:r>
            <a:endParaRPr lang="zh-TW" altLang="en-US" sz="4400" b="1" dirty="0"/>
          </a:p>
        </p:txBody>
      </p:sp>
      <p:sp>
        <p:nvSpPr>
          <p:cNvPr id="15" name="文字方塊 46"/>
          <p:cNvSpPr txBox="1"/>
          <p:nvPr/>
        </p:nvSpPr>
        <p:spPr>
          <a:xfrm>
            <a:off x="6444208" y="5157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=</a:t>
            </a:r>
            <a:endParaRPr lang="zh-TW" altLang="en-US" sz="4400" b="1" dirty="0"/>
          </a:p>
        </p:txBody>
      </p:sp>
      <p:graphicFrame>
        <p:nvGraphicFramePr>
          <p:cNvPr id="16" name="表格 47"/>
          <p:cNvGraphicFramePr>
            <a:graphicFrameLocks noGrp="1"/>
          </p:cNvGraphicFramePr>
          <p:nvPr/>
        </p:nvGraphicFramePr>
        <p:xfrm>
          <a:off x="4139952" y="3717032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" name="文字方塊 48"/>
          <p:cNvSpPr txBox="1"/>
          <p:nvPr/>
        </p:nvSpPr>
        <p:spPr>
          <a:xfrm>
            <a:off x="4572000" y="5445224"/>
            <a:ext cx="14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Difference </a:t>
            </a:r>
            <a:r>
              <a:rPr lang="en-US" altLang="zh-TW" i="1" dirty="0" smtClean="0"/>
              <a:t>E</a:t>
            </a:r>
            <a:r>
              <a:rPr lang="en-US" altLang="zh-TW" i="1" baseline="30000" dirty="0" smtClean="0"/>
              <a:t>’</a:t>
            </a:r>
            <a:endParaRPr lang="zh-TW" altLang="en-US" i="1" dirty="0"/>
          </a:p>
        </p:txBody>
      </p:sp>
      <p:sp>
        <p:nvSpPr>
          <p:cNvPr id="18" name="文字方塊 50"/>
          <p:cNvSpPr txBox="1"/>
          <p:nvPr/>
        </p:nvSpPr>
        <p:spPr>
          <a:xfrm>
            <a:off x="7127777" y="630932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Cover Image X</a:t>
            </a:r>
            <a:endParaRPr lang="zh-TW" altLang="en-US" i="1" dirty="0"/>
          </a:p>
        </p:txBody>
      </p:sp>
      <p:graphicFrame>
        <p:nvGraphicFramePr>
          <p:cNvPr id="19" name="表格 51"/>
          <p:cNvGraphicFramePr>
            <a:graphicFrameLocks noGrp="1"/>
          </p:cNvGraphicFramePr>
          <p:nvPr/>
        </p:nvGraphicFramePr>
        <p:xfrm>
          <a:off x="6839747" y="4509120"/>
          <a:ext cx="2304253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79"/>
                <a:gridCol w="329179"/>
                <a:gridCol w="329179"/>
                <a:gridCol w="329179"/>
                <a:gridCol w="329179"/>
                <a:gridCol w="329179"/>
                <a:gridCol w="329179"/>
              </a:tblGrid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20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41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40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52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50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30</a:t>
                      </a:r>
                      <a:endParaRPr lang="zh-TW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73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5337"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60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75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zh-TW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1" dirty="0" smtClean="0"/>
                        <a:t>64</a:t>
                      </a:r>
                      <a:endParaRPr lang="zh-TW" altLang="en-US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52"/>
          <p:cNvSpPr txBox="1"/>
          <p:nvPr/>
        </p:nvSpPr>
        <p:spPr>
          <a:xfrm>
            <a:off x="251520" y="357301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LM=0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RM=1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1" name="文字方塊 53"/>
          <p:cNvSpPr txBox="1"/>
          <p:nvPr/>
        </p:nvSpPr>
        <p:spPr>
          <a:xfrm>
            <a:off x="1115616" y="357301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LN=-3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RN=4</a:t>
            </a:r>
            <a:endParaRPr lang="zh-TW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22" name="Object 82"/>
          <p:cNvGraphicFramePr>
            <a:graphicFrameLocks noChangeAspect="1"/>
          </p:cNvGraphicFramePr>
          <p:nvPr/>
        </p:nvGraphicFramePr>
        <p:xfrm>
          <a:off x="0" y="4365104"/>
          <a:ext cx="38909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1815840" imgH="457200" progId="Equation.3">
                  <p:embed/>
                </p:oleObj>
              </mc:Choice>
              <mc:Fallback>
                <p:oleObj name="Equation" r:id="rId3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104"/>
                        <a:ext cx="3890962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55"/>
          <p:cNvSpPr txBox="1"/>
          <p:nvPr/>
        </p:nvSpPr>
        <p:spPr>
          <a:xfrm>
            <a:off x="467544" y="6021288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</a:t>
            </a:r>
            <a:r>
              <a:rPr lang="en-US" altLang="zh-TW" baseline="-25000" dirty="0"/>
              <a:t> </a:t>
            </a:r>
            <a:r>
              <a:rPr lang="en-US" altLang="zh-TW" dirty="0" smtClean="0"/>
              <a:t>=1 0 1 1 0 1 1 1 0 0 1 0 1</a:t>
            </a:r>
            <a:endParaRPr lang="zh-TW" altLang="en-US" dirty="0"/>
          </a:p>
        </p:txBody>
      </p:sp>
      <p:sp>
        <p:nvSpPr>
          <p:cNvPr id="24" name="向下箭號 56"/>
          <p:cNvSpPr/>
          <p:nvPr/>
        </p:nvSpPr>
        <p:spPr>
          <a:xfrm>
            <a:off x="899592" y="537321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0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Extraction Algorithm 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1" y="1447800"/>
            <a:ext cx="6074228" cy="4800600"/>
          </a:xfrm>
        </p:spPr>
      </p:pic>
    </p:spTree>
    <p:extLst>
      <p:ext uri="{BB962C8B-B14F-4D97-AF65-F5344CB8AC3E}">
        <p14:creationId xmlns:p14="http://schemas.microsoft.com/office/powerpoint/2010/main" val="1222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Handling of overflow and underflow: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Underflow condition:</a:t>
            </a:r>
          </a:p>
          <a:p>
            <a:endParaRPr lang="en-IN" dirty="0" smtClean="0"/>
          </a:p>
          <a:p>
            <a:r>
              <a:rPr lang="en-IN" dirty="0" smtClean="0"/>
              <a:t>Overflow condition:</a:t>
            </a:r>
          </a:p>
          <a:p>
            <a:pPr marL="82296" indent="0">
              <a:buNone/>
            </a:pPr>
            <a:endParaRPr lang="en-IN" dirty="0"/>
          </a:p>
          <a:p>
            <a:r>
              <a:rPr lang="en-IN" dirty="0" smtClean="0"/>
              <a:t>In extraction phase, possible pixels causes overflow and underflow:</a:t>
            </a:r>
          </a:p>
          <a:p>
            <a:endParaRPr lang="en-IN" dirty="0" smtClean="0"/>
          </a:p>
          <a:p>
            <a:r>
              <a:rPr lang="en-IN" dirty="0" smtClean="0"/>
              <a:t>1.  During embedding it causes overflow or underflow, hence not used for embedding.</a:t>
            </a:r>
          </a:p>
          <a:p>
            <a:r>
              <a:rPr lang="en-IN" dirty="0" smtClean="0"/>
              <a:t>2.  Previously the pixel did not cause underflow or overflow, but after watermark embedding it causes overflow or underflow.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9" y="1447799"/>
            <a:ext cx="1702867" cy="41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64" y="2348880"/>
            <a:ext cx="185558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distinguish between which one of the cases have occurred, a binary bit stream called ‘location map’ is generally used.</a:t>
            </a:r>
          </a:p>
          <a:p>
            <a:r>
              <a:rPr lang="en-IN" dirty="0" smtClean="0"/>
              <a:t>Assign ‘0’ to 1</a:t>
            </a:r>
            <a:r>
              <a:rPr lang="en-IN" baseline="30000" dirty="0" smtClean="0"/>
              <a:t>st</a:t>
            </a:r>
            <a:r>
              <a:rPr lang="en-IN" dirty="0" smtClean="0"/>
              <a:t> case , and ‘1’ to 2</a:t>
            </a:r>
            <a:r>
              <a:rPr lang="en-IN" baseline="30000" dirty="0" smtClean="0"/>
              <a:t>nd</a:t>
            </a:r>
            <a:r>
              <a:rPr lang="en-IN" dirty="0" smtClean="0"/>
              <a:t> case.</a:t>
            </a:r>
          </a:p>
          <a:p>
            <a:r>
              <a:rPr lang="en-IN" dirty="0" smtClean="0"/>
              <a:t>‘Location map’ is inserted into the LSBs of the base pixels.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3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Proposed algorithm is implemented in MATLAB and tested on several images from Kodak Image Database.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651600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Metrices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Maximum embedded capacity:</a:t>
            </a:r>
          </a:p>
          <a:p>
            <a:r>
              <a:rPr lang="en-IN" dirty="0" smtClean="0"/>
              <a:t>Average number of bits that can be embedded per pixel, </a:t>
            </a:r>
            <a:r>
              <a:rPr lang="en-IN" dirty="0" err="1" smtClean="0"/>
              <a:t>i.e</a:t>
            </a:r>
            <a:r>
              <a:rPr lang="en-IN" dirty="0" smtClean="0"/>
              <a:t>, bits-per-pixel (</a:t>
            </a:r>
            <a:r>
              <a:rPr lang="en-IN" dirty="0" err="1" smtClean="0"/>
              <a:t>bpp</a:t>
            </a:r>
            <a:r>
              <a:rPr lang="en-IN" dirty="0" smtClean="0"/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Distortion of watermarked image w.r.t the original image.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Peak Signal to Noise Ratio</a:t>
            </a:r>
            <a:r>
              <a:rPr lang="en-IN" dirty="0">
                <a:sym typeface="Wingdings" panose="05000000000000000000" pitchFamily="2" charset="2"/>
              </a:rPr>
              <a:t> </a:t>
            </a:r>
            <a:r>
              <a:rPr lang="en-IN" dirty="0" smtClean="0">
                <a:sym typeface="Wingdings" panose="05000000000000000000" pitchFamily="2" charset="2"/>
              </a:rPr>
              <a:t>(PSNR):</a:t>
            </a:r>
          </a:p>
          <a:p>
            <a:r>
              <a:rPr lang="en-IN" dirty="0" smtClean="0">
                <a:sym typeface="Wingdings" panose="05000000000000000000" pitchFamily="2" charset="2"/>
              </a:rPr>
              <a:t>Where MAX represent the maximum possible pixel value.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 smtClean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 smtClean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 smtClean="0">
              <a:sym typeface="Wingdings" panose="05000000000000000000" pitchFamily="2" charset="2"/>
            </a:endParaRPr>
          </a:p>
          <a:p>
            <a:r>
              <a:rPr lang="en-IN" dirty="0" smtClean="0">
                <a:sym typeface="Wingdings" panose="05000000000000000000" pitchFamily="2" charset="2"/>
              </a:rPr>
              <a:t>R(</a:t>
            </a:r>
            <a:r>
              <a:rPr lang="en-IN" dirty="0" err="1">
                <a:sym typeface="Wingdings" panose="05000000000000000000" pitchFamily="2" charset="2"/>
              </a:rPr>
              <a:t>i</a:t>
            </a:r>
            <a:r>
              <a:rPr lang="en-IN" dirty="0" err="1" smtClean="0">
                <a:sym typeface="Wingdings" panose="05000000000000000000" pitchFamily="2" charset="2"/>
              </a:rPr>
              <a:t>,j</a:t>
            </a:r>
            <a:r>
              <a:rPr lang="en-IN" dirty="0" smtClean="0">
                <a:sym typeface="Wingdings" panose="05000000000000000000" pitchFamily="2" charset="2"/>
              </a:rPr>
              <a:t>), G(</a:t>
            </a:r>
            <a:r>
              <a:rPr lang="en-IN" dirty="0" err="1" smtClean="0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 and B(</a:t>
            </a:r>
            <a:r>
              <a:rPr lang="en-IN" dirty="0" err="1" smtClean="0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 represents the red, green and blue </a:t>
            </a:r>
            <a:r>
              <a:rPr lang="en-IN" dirty="0" err="1" smtClean="0">
                <a:sym typeface="Wingdings" panose="05000000000000000000" pitchFamily="2" charset="2"/>
              </a:rPr>
              <a:t>color</a:t>
            </a:r>
            <a:r>
              <a:rPr lang="en-IN" dirty="0" smtClean="0">
                <a:sym typeface="Wingdings" panose="05000000000000000000" pitchFamily="2" charset="2"/>
              </a:rPr>
              <a:t> pixel in location (</a:t>
            </a:r>
            <a:r>
              <a:rPr lang="en-IN" dirty="0" err="1" smtClean="0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 of the original image; </a:t>
            </a:r>
            <a:r>
              <a:rPr lang="en-IN" dirty="0">
                <a:sym typeface="Wingdings" panose="05000000000000000000" pitchFamily="2" charset="2"/>
              </a:rPr>
              <a:t>R(</a:t>
            </a:r>
            <a:r>
              <a:rPr lang="en-IN" dirty="0" err="1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), G(</a:t>
            </a:r>
            <a:r>
              <a:rPr lang="en-IN" dirty="0" err="1" smtClean="0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 and </a:t>
            </a:r>
            <a:r>
              <a:rPr lang="en-IN" dirty="0">
                <a:sym typeface="Wingdings" panose="05000000000000000000" pitchFamily="2" charset="2"/>
              </a:rPr>
              <a:t>B</a:t>
            </a:r>
            <a:r>
              <a:rPr lang="en-IN" dirty="0" smtClean="0">
                <a:sym typeface="Wingdings" panose="05000000000000000000" pitchFamily="2" charset="2"/>
              </a:rPr>
              <a:t>(</a:t>
            </a:r>
            <a:r>
              <a:rPr lang="en-IN" dirty="0" err="1" smtClean="0">
                <a:sym typeface="Wingdings" panose="05000000000000000000" pitchFamily="2" charset="2"/>
              </a:rPr>
              <a:t>i,j</a:t>
            </a:r>
            <a:r>
              <a:rPr lang="en-IN" dirty="0" smtClean="0">
                <a:sym typeface="Wingdings" panose="05000000000000000000" pitchFamily="2" charset="2"/>
              </a:rPr>
              <a:t>) </a:t>
            </a:r>
            <a:r>
              <a:rPr lang="en-IN" dirty="0" err="1" smtClean="0">
                <a:sym typeface="Wingdings" panose="05000000000000000000" pitchFamily="2" charset="2"/>
              </a:rPr>
              <a:t>reperesents</a:t>
            </a:r>
            <a:r>
              <a:rPr lang="en-IN" dirty="0" smtClean="0">
                <a:sym typeface="Wingdings" panose="05000000000000000000" pitchFamily="2" charset="2"/>
              </a:rPr>
              <a:t> the red, green, blue </a:t>
            </a:r>
            <a:r>
              <a:rPr lang="en-IN" dirty="0" err="1" smtClean="0">
                <a:sym typeface="Wingdings" panose="05000000000000000000" pitchFamily="2" charset="2"/>
              </a:rPr>
              <a:t>color</a:t>
            </a:r>
            <a:r>
              <a:rPr lang="en-IN" dirty="0" smtClean="0">
                <a:sym typeface="Wingdings" panose="05000000000000000000" pitchFamily="2" charset="2"/>
              </a:rPr>
              <a:t> pixel of the watermarked image.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1350"/>
            <a:ext cx="3247088" cy="715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13828"/>
            <a:ext cx="5934903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圖片 5" descr="Pepper128(RGB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1440160" cy="1440160"/>
          </a:xfrm>
          <a:prstGeom prst="rect">
            <a:avLst/>
          </a:prstGeom>
        </p:spPr>
      </p:pic>
      <p:sp>
        <p:nvSpPr>
          <p:cNvPr id="7" name="向右箭號 7"/>
          <p:cNvSpPr/>
          <p:nvPr/>
        </p:nvSpPr>
        <p:spPr>
          <a:xfrm>
            <a:off x="2699792" y="2492896"/>
            <a:ext cx="29523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Embed</a:t>
            </a:r>
            <a:endParaRPr lang="zh-TW" altLang="en-US" dirty="0"/>
          </a:p>
        </p:txBody>
      </p:sp>
      <p:sp>
        <p:nvSpPr>
          <p:cNvPr id="8" name="文字方塊 8"/>
          <p:cNvSpPr txBox="1"/>
          <p:nvPr/>
        </p:nvSpPr>
        <p:spPr>
          <a:xfrm>
            <a:off x="971600" y="350100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Cover image</a:t>
            </a:r>
            <a:endParaRPr lang="zh-TW" altLang="en-US" dirty="0"/>
          </a:p>
        </p:txBody>
      </p:sp>
      <p:sp>
        <p:nvSpPr>
          <p:cNvPr id="10" name="文字方塊 12"/>
          <p:cNvSpPr txBox="1"/>
          <p:nvPr/>
        </p:nvSpPr>
        <p:spPr>
          <a:xfrm>
            <a:off x="3419872" y="1556792"/>
            <a:ext cx="120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Watermark</a:t>
            </a:r>
            <a:endParaRPr lang="zh-TW" altLang="en-US" dirty="0"/>
          </a:p>
        </p:txBody>
      </p:sp>
      <p:sp>
        <p:nvSpPr>
          <p:cNvPr id="11" name="向右箭號 13"/>
          <p:cNvSpPr/>
          <p:nvPr/>
        </p:nvSpPr>
        <p:spPr>
          <a:xfrm rot="5400000">
            <a:off x="3707904" y="2060848"/>
            <a:ext cx="792088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5"/>
          <p:cNvSpPr txBox="1"/>
          <p:nvPr/>
        </p:nvSpPr>
        <p:spPr>
          <a:xfrm>
            <a:off x="5940152" y="2852936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Watermarked image</a:t>
            </a:r>
            <a:endParaRPr lang="zh-TW" altLang="en-US" dirty="0"/>
          </a:p>
        </p:txBody>
      </p:sp>
      <p:sp>
        <p:nvSpPr>
          <p:cNvPr id="13" name="向右箭號 27"/>
          <p:cNvSpPr/>
          <p:nvPr/>
        </p:nvSpPr>
        <p:spPr>
          <a:xfrm rot="20558950">
            <a:off x="3484779" y="4782739"/>
            <a:ext cx="1958811" cy="231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向右箭號 29"/>
          <p:cNvSpPr/>
          <p:nvPr/>
        </p:nvSpPr>
        <p:spPr>
          <a:xfrm rot="1550120" flipV="1">
            <a:off x="3473031" y="5455404"/>
            <a:ext cx="1739638" cy="312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31"/>
          <p:cNvSpPr txBox="1"/>
          <p:nvPr/>
        </p:nvSpPr>
        <p:spPr>
          <a:xfrm>
            <a:off x="5076056" y="6453336"/>
            <a:ext cx="120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Watermark</a:t>
            </a:r>
            <a:endParaRPr lang="zh-TW" altLang="en-US" dirty="0"/>
          </a:p>
        </p:txBody>
      </p:sp>
      <p:sp>
        <p:nvSpPr>
          <p:cNvPr id="17" name="文字方塊 32"/>
          <p:cNvSpPr txBox="1"/>
          <p:nvPr/>
        </p:nvSpPr>
        <p:spPr>
          <a:xfrm>
            <a:off x="5492544" y="479715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Cover image</a:t>
            </a:r>
            <a:endParaRPr lang="zh-TW" altLang="en-US" dirty="0"/>
          </a:p>
        </p:txBody>
      </p:sp>
      <p:pic>
        <p:nvPicPr>
          <p:cNvPr id="18" name="圖片 35" descr="Pepper128(RGB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581128"/>
            <a:ext cx="1440160" cy="1440160"/>
          </a:xfrm>
          <a:prstGeom prst="rect">
            <a:avLst/>
          </a:prstGeom>
        </p:spPr>
      </p:pic>
      <p:pic>
        <p:nvPicPr>
          <p:cNvPr id="19" name="圖片 36" descr="Pepper128(RGB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40768"/>
            <a:ext cx="1440160" cy="1440160"/>
          </a:xfrm>
          <a:prstGeom prst="rect">
            <a:avLst/>
          </a:prstGeom>
        </p:spPr>
      </p:pic>
      <p:pic>
        <p:nvPicPr>
          <p:cNvPr id="20" name="圖片 37" descr="Pepper128(RGB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429000"/>
            <a:ext cx="1440160" cy="1440160"/>
          </a:xfrm>
          <a:prstGeom prst="rect">
            <a:avLst/>
          </a:prstGeom>
        </p:spPr>
      </p:pic>
      <p:sp>
        <p:nvSpPr>
          <p:cNvPr id="21" name="文字方塊 38"/>
          <p:cNvSpPr txBox="1"/>
          <p:nvPr/>
        </p:nvSpPr>
        <p:spPr>
          <a:xfrm>
            <a:off x="1619672" y="6165304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Watermarked image</a:t>
            </a:r>
            <a:endParaRPr lang="zh-TW" altLang="en-US" dirty="0"/>
          </a:p>
        </p:txBody>
      </p:sp>
      <p:sp>
        <p:nvSpPr>
          <p:cNvPr id="22" name="文字方塊 19"/>
          <p:cNvSpPr txBox="1"/>
          <p:nvPr/>
        </p:nvSpPr>
        <p:spPr>
          <a:xfrm>
            <a:off x="3923928" y="50131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Extract</a:t>
            </a:r>
            <a:endParaRPr lang="zh-TW" alt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43" y="396200"/>
            <a:ext cx="1157202" cy="1157202"/>
          </a:xfrm>
          <a:prstGeom prst="rect">
            <a:avLst/>
          </a:prstGeom>
        </p:spPr>
      </p:pic>
      <p:pic>
        <p:nvPicPr>
          <p:cNvPr id="24" name="Content Placeholder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46" y="5366033"/>
            <a:ext cx="1157202" cy="11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 animBg="1"/>
      <p:bldP spid="14" grpId="0" animBg="1"/>
      <p:bldP spid="17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Comparison of embedding capacity: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1" y="2057150"/>
            <a:ext cx="6363588" cy="3581900"/>
          </a:xfrm>
        </p:spPr>
      </p:pic>
    </p:spTree>
    <p:extLst>
      <p:ext uri="{BB962C8B-B14F-4D97-AF65-F5344CB8AC3E}">
        <p14:creationId xmlns:p14="http://schemas.microsoft.com/office/powerpoint/2010/main" val="41713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Distortion Characteristics: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68" y="1447800"/>
            <a:ext cx="5295014" cy="4800600"/>
          </a:xfrm>
        </p:spPr>
      </p:pic>
    </p:spTree>
    <p:extLst>
      <p:ext uri="{BB962C8B-B14F-4D97-AF65-F5344CB8AC3E}">
        <p14:creationId xmlns:p14="http://schemas.microsoft.com/office/powerpoint/2010/main" val="29476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Embedding capacity improves in </a:t>
            </a:r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space.</a:t>
            </a:r>
          </a:p>
          <a:p>
            <a:r>
              <a:rPr lang="en-IN" dirty="0" smtClean="0"/>
              <a:t>Distortion characteristics improves in </a:t>
            </a:r>
            <a:r>
              <a:rPr lang="en-IN" dirty="0" err="1" smtClean="0"/>
              <a:t>YCoCg</a:t>
            </a:r>
            <a:r>
              <a:rPr lang="en-IN" dirty="0" smtClean="0"/>
              <a:t>-R </a:t>
            </a:r>
            <a:r>
              <a:rPr lang="en-IN" dirty="0" err="1" smtClean="0"/>
              <a:t>color</a:t>
            </a:r>
            <a:r>
              <a:rPr lang="en-IN" dirty="0" smtClean="0"/>
              <a:t> space.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50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Problems in </a:t>
            </a:r>
            <a:r>
              <a:rPr lang="en-IN" dirty="0" err="1" smtClean="0"/>
              <a:t>color</a:t>
            </a:r>
            <a:r>
              <a:rPr lang="en-IN" dirty="0" smtClean="0"/>
              <a:t> image reversible watermarking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Existing algorithms deal with mainly grayscale images.</a:t>
            </a:r>
          </a:p>
          <a:p>
            <a:r>
              <a:rPr lang="en-IN" dirty="0" err="1" smtClean="0"/>
              <a:t>Color</a:t>
            </a:r>
            <a:r>
              <a:rPr lang="en-IN" dirty="0" smtClean="0"/>
              <a:t> image reversible watermarking algorithms are just an </a:t>
            </a:r>
            <a:r>
              <a:rPr lang="en-IN" dirty="0" err="1" smtClean="0"/>
              <a:t>extention</a:t>
            </a:r>
            <a:r>
              <a:rPr lang="en-IN" dirty="0" smtClean="0"/>
              <a:t> of grayscale algorithms in R, G, B </a:t>
            </a:r>
            <a:r>
              <a:rPr lang="en-IN" dirty="0" err="1" smtClean="0"/>
              <a:t>color</a:t>
            </a:r>
            <a:r>
              <a:rPr lang="en-IN" dirty="0" smtClean="0"/>
              <a:t> spaces.</a:t>
            </a:r>
          </a:p>
          <a:p>
            <a:r>
              <a:rPr lang="en-IN" dirty="0" smtClean="0"/>
              <a:t>Problem of selecting proper </a:t>
            </a:r>
            <a:r>
              <a:rPr lang="en-IN" dirty="0" err="1" smtClean="0"/>
              <a:t>color</a:t>
            </a:r>
            <a:r>
              <a:rPr lang="en-IN" dirty="0" smtClean="0"/>
              <a:t> space for reversible watermark embedding is not fully exploited.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So the question arises.</a:t>
            </a:r>
          </a:p>
          <a:p>
            <a:r>
              <a:rPr lang="en-IN" dirty="0" smtClean="0"/>
              <a:t>Which is the appropriate </a:t>
            </a:r>
            <a:r>
              <a:rPr lang="en-IN" dirty="0" err="1" smtClean="0"/>
              <a:t>color</a:t>
            </a:r>
            <a:r>
              <a:rPr lang="en-IN" dirty="0" smtClean="0"/>
              <a:t> space for high embedding capacity reversible </a:t>
            </a:r>
            <a:r>
              <a:rPr lang="en-IN" dirty="0" err="1" smtClean="0"/>
              <a:t>color</a:t>
            </a:r>
            <a:r>
              <a:rPr lang="en-IN" dirty="0" smtClean="0"/>
              <a:t> image watermarking?</a:t>
            </a:r>
          </a:p>
          <a:p>
            <a:r>
              <a:rPr lang="en-IN" dirty="0" smtClean="0"/>
              <a:t>What is the theoretical justification for choosing such </a:t>
            </a:r>
            <a:r>
              <a:rPr lang="en-IN" dirty="0" err="1" smtClean="0"/>
              <a:t>color</a:t>
            </a:r>
            <a:r>
              <a:rPr lang="en-IN" dirty="0" smtClean="0"/>
              <a:t> space?</a:t>
            </a:r>
          </a:p>
          <a:p>
            <a:r>
              <a:rPr lang="en-IN" dirty="0" smtClean="0"/>
              <a:t>Is there any added constraint for selecting </a:t>
            </a:r>
            <a:r>
              <a:rPr lang="en-IN" dirty="0" err="1" smtClean="0"/>
              <a:t>color</a:t>
            </a:r>
            <a:r>
              <a:rPr lang="en-IN" dirty="0" smtClean="0"/>
              <a:t> spaces for  reversible watermarking?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19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Transform </a:t>
            </a:r>
            <a:r>
              <a:rPr lang="en-IN" dirty="0"/>
              <a:t>C</a:t>
            </a:r>
            <a:r>
              <a:rPr lang="en-IN" dirty="0" smtClean="0"/>
              <a:t>oding </a:t>
            </a:r>
            <a:r>
              <a:rPr lang="en-IN" dirty="0"/>
              <a:t>G</a:t>
            </a:r>
            <a:r>
              <a:rPr lang="en-IN" dirty="0" smtClean="0"/>
              <a:t>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When we transform the representation of </a:t>
            </a:r>
            <a:r>
              <a:rPr lang="en-IN" dirty="0" err="1" smtClean="0"/>
              <a:t>color</a:t>
            </a:r>
            <a:r>
              <a:rPr lang="en-IN" dirty="0" smtClean="0"/>
              <a:t> image from one </a:t>
            </a:r>
            <a:r>
              <a:rPr lang="en-IN" dirty="0" err="1" smtClean="0"/>
              <a:t>color</a:t>
            </a:r>
            <a:r>
              <a:rPr lang="en-IN" dirty="0" smtClean="0"/>
              <a:t> space to another , </a:t>
            </a:r>
          </a:p>
          <a:p>
            <a:r>
              <a:rPr lang="en-IN" dirty="0" smtClean="0"/>
              <a:t>Transform </a:t>
            </a:r>
            <a:r>
              <a:rPr lang="en-IN" dirty="0"/>
              <a:t>C</a:t>
            </a:r>
            <a:r>
              <a:rPr lang="en-IN" dirty="0" smtClean="0"/>
              <a:t>oding Gain is defined as the ratio of the arithmetic mean to the geometric mean of the variances of the variables in the new transformed domain co-ordinates.</a:t>
            </a:r>
          </a:p>
          <a:p>
            <a:r>
              <a:rPr lang="en-IN" dirty="0" smtClean="0"/>
              <a:t>Transform Coding Gain is a metric to estimate compression performance.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59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Sepian</a:t>
            </a:r>
            <a:r>
              <a:rPr lang="en-IN" dirty="0"/>
              <a:t>-</a:t>
            </a:r>
            <a:r>
              <a:rPr lang="en-IN" dirty="0" smtClean="0"/>
              <a:t>Wolf  Coding Theorem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Given two correlated finite alphabet random variables X and Y, the theoretical bound for lossless coding rate for distributed coding of two sources are related by,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i.e</a:t>
            </a:r>
            <a:r>
              <a:rPr lang="en-IN" dirty="0" smtClean="0"/>
              <a:t>, the total rate R = H(X,Y) is sufficient for lossless encoding of two correlated random sequences X and 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897749" cy="12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Capacity Maximization: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Proposition : </a:t>
            </a:r>
          </a:p>
          <a:p>
            <a:pPr marL="82296" indent="0">
              <a:buNone/>
            </a:pPr>
            <a:r>
              <a:rPr lang="en-IN" dirty="0" smtClean="0"/>
              <a:t>If the cover </a:t>
            </a:r>
            <a:r>
              <a:rPr lang="en-IN" dirty="0" err="1" smtClean="0"/>
              <a:t>color</a:t>
            </a:r>
            <a:r>
              <a:rPr lang="en-IN" dirty="0" smtClean="0"/>
              <a:t> image is (</a:t>
            </a:r>
            <a:r>
              <a:rPr lang="en-IN" dirty="0" err="1" smtClean="0"/>
              <a:t>losslessly</a:t>
            </a:r>
            <a:r>
              <a:rPr lang="en-IN" dirty="0" smtClean="0"/>
              <a:t>) converted into a different </a:t>
            </a:r>
            <a:r>
              <a:rPr lang="en-IN" dirty="0" err="1" smtClean="0"/>
              <a:t>color</a:t>
            </a:r>
            <a:r>
              <a:rPr lang="en-IN" dirty="0" smtClean="0"/>
              <a:t> space with higher coding gain , </a:t>
            </a:r>
            <a:r>
              <a:rPr lang="en-IN" dirty="0" err="1" smtClean="0"/>
              <a:t>i.e</a:t>
            </a:r>
            <a:r>
              <a:rPr lang="en-IN" dirty="0" smtClean="0"/>
              <a:t>, better compression performance before watermark embedding , then the watermark embedding capacity in the transformed </a:t>
            </a:r>
            <a:r>
              <a:rPr lang="en-IN" dirty="0" err="1" smtClean="0"/>
              <a:t>color</a:t>
            </a:r>
            <a:r>
              <a:rPr lang="en-IN" dirty="0" smtClean="0"/>
              <a:t> space is greater than the original </a:t>
            </a:r>
            <a:r>
              <a:rPr lang="en-IN" dirty="0" err="1" smtClean="0"/>
              <a:t>color</a:t>
            </a:r>
            <a:r>
              <a:rPr lang="en-IN" dirty="0" smtClean="0"/>
              <a:t> space.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92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4937</TotalTime>
  <Words>2337</Words>
  <Application>Microsoft Office PowerPoint</Application>
  <PresentationFormat>On-screen Show (4:3)</PresentationFormat>
  <Paragraphs>966</Paragraphs>
  <Slides>42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微軟正黑體</vt:lpstr>
      <vt:lpstr>新細明體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Custom Design</vt:lpstr>
      <vt:lpstr>Equation</vt:lpstr>
      <vt:lpstr>Reversible Color Image Watermarking in YCoCg-R Color Space </vt:lpstr>
      <vt:lpstr>Today’s talk </vt:lpstr>
      <vt:lpstr>Reversible Watermarking</vt:lpstr>
      <vt:lpstr>PowerPoint Presentation</vt:lpstr>
      <vt:lpstr>Problems in color image reversible watermarking</vt:lpstr>
      <vt:lpstr>PowerPoint Presentation</vt:lpstr>
      <vt:lpstr>Transform Coding Gain</vt:lpstr>
      <vt:lpstr>Sepian-Wolf  Coding Theorem</vt:lpstr>
      <vt:lpstr>Capacity Maximization:</vt:lpstr>
      <vt:lpstr>PowerPoint Presentation</vt:lpstr>
      <vt:lpstr>Venn Diagram :</vt:lpstr>
      <vt:lpstr>PowerPoint Presentation</vt:lpstr>
      <vt:lpstr>PowerPoint Presentation</vt:lpstr>
      <vt:lpstr>PowerPoint Presentation</vt:lpstr>
      <vt:lpstr>PowerPoint Presentation</vt:lpstr>
      <vt:lpstr>RCT color space:</vt:lpstr>
      <vt:lpstr>O1O2O3 color space:</vt:lpstr>
      <vt:lpstr>YCoCg-R color space:</vt:lpstr>
      <vt:lpstr>Embedding Algorithm:</vt:lpstr>
      <vt:lpstr>2. Pixel Prediction:</vt:lpstr>
      <vt:lpstr> Pixel prediction: </vt:lpstr>
      <vt:lpstr>PowerPoint Presentation</vt:lpstr>
      <vt:lpstr>PowerPoint Presentation</vt:lpstr>
      <vt:lpstr>PowerPoint Presentation</vt:lpstr>
      <vt:lpstr>Embedding Algorithm:</vt:lpstr>
      <vt:lpstr>PowerPoint Presentation</vt:lpstr>
      <vt:lpstr>PowerPoint Presentation</vt:lpstr>
      <vt:lpstr>PowerPoint Presentation</vt:lpstr>
      <vt:lpstr>Illustration: </vt:lpstr>
      <vt:lpstr>Embedding Algorithm:</vt:lpstr>
      <vt:lpstr>Extraction Algorithm:</vt:lpstr>
      <vt:lpstr>PowerPoint Presentation</vt:lpstr>
      <vt:lpstr>PowerPoint Presentation</vt:lpstr>
      <vt:lpstr>Extraction Algorithm :</vt:lpstr>
      <vt:lpstr>Handling of overflow and underflow:</vt:lpstr>
      <vt:lpstr>PowerPoint Presentation</vt:lpstr>
      <vt:lpstr>Results:</vt:lpstr>
      <vt:lpstr>Metrices:</vt:lpstr>
      <vt:lpstr>Distortion of watermarked image w.r.t the original image. </vt:lpstr>
      <vt:lpstr>Comparison of embedding capacity:</vt:lpstr>
      <vt:lpstr>Distortion Characteristics:</vt:lpstr>
      <vt:lpstr>Conclusion: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the Order of Multiplier Operands:  A Low-Cost Approach for HCCA Resistance</dc:title>
  <dc:creator>SEAL</dc:creator>
  <cp:lastModifiedBy>RSC</cp:lastModifiedBy>
  <cp:revision>99</cp:revision>
  <dcterms:created xsi:type="dcterms:W3CDTF">2015-08-10T09:39:17Z</dcterms:created>
  <dcterms:modified xsi:type="dcterms:W3CDTF">2015-08-31T07:39:53Z</dcterms:modified>
</cp:coreProperties>
</file>