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sldIdLst>
    <p:sldId id="256" r:id="rId3"/>
    <p:sldId id="295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74" r:id="rId12"/>
    <p:sldId id="275" r:id="rId13"/>
    <p:sldId id="277" r:id="rId14"/>
    <p:sldId id="297" r:id="rId15"/>
    <p:sldId id="278" r:id="rId16"/>
    <p:sldId id="279" r:id="rId17"/>
    <p:sldId id="280" r:id="rId18"/>
    <p:sldId id="281" r:id="rId19"/>
    <p:sldId id="283" r:id="rId20"/>
    <p:sldId id="284" r:id="rId21"/>
    <p:sldId id="266" r:id="rId22"/>
    <p:sldId id="282" r:id="rId23"/>
    <p:sldId id="285" r:id="rId24"/>
    <p:sldId id="291" r:id="rId25"/>
    <p:sldId id="267" r:id="rId26"/>
    <p:sldId id="286" r:id="rId27"/>
    <p:sldId id="287" r:id="rId28"/>
    <p:sldId id="288" r:id="rId29"/>
    <p:sldId id="289" r:id="rId30"/>
    <p:sldId id="268" r:id="rId31"/>
    <p:sldId id="290" r:id="rId32"/>
    <p:sldId id="269" r:id="rId33"/>
    <p:sldId id="271" r:id="rId34"/>
    <p:sldId id="296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IN" dirty="0" smtClean="0"/>
              <a:t>11-08-2015</a:t>
            </a:r>
            <a:endParaRPr lang="en-IN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Weekly Talk 15,  SEAL,  IIT </a:t>
            </a:r>
            <a:r>
              <a:rPr lang="en-US" dirty="0" err="1" smtClean="0"/>
              <a:t>Kharagpur</a:t>
            </a:r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F68E-858D-4E3B-A0BD-32DC6E9CE7F3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F68E-858D-4E3B-A0BD-32DC6E9CE7F3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F68E-858D-4E3B-A0BD-32DC6E9CE7F3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C0D1-8061-4AC1-BE4A-E1C26FA31FB0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4956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C0D1-8061-4AC1-BE4A-E1C26FA31FB0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019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C0D1-8061-4AC1-BE4A-E1C26FA31FB0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3901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C0D1-8061-4AC1-BE4A-E1C26FA31FB0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9049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C0D1-8061-4AC1-BE4A-E1C26FA31FB0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1323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C0D1-8061-4AC1-BE4A-E1C26FA31FB0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229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C0D1-8061-4AC1-BE4A-E1C26FA31FB0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69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BF68E-858D-4E3B-A0BD-32DC6E9CE7F3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5749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C0D1-8061-4AC1-BE4A-E1C26FA31FB0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854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C0D1-8061-4AC1-BE4A-E1C26FA31FB0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3035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C0D1-8061-4AC1-BE4A-E1C26FA31FB0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125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C0D1-8061-4AC1-BE4A-E1C26FA31FB0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815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51920" y="6305550"/>
            <a:ext cx="1512168" cy="476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IN" dirty="0" smtClean="0"/>
              <a:t>abba11-08-2015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Weekly Talk 15, SEAL, IIT </a:t>
            </a:r>
            <a:r>
              <a:rPr lang="en-US" dirty="0" err="1" smtClean="0"/>
              <a:t>Kharagpur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Box 7"/>
          <p:cNvSpPr txBox="1"/>
          <p:nvPr userDrawn="1"/>
        </p:nvSpPr>
        <p:spPr>
          <a:xfrm>
            <a:off x="8100392" y="6577607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11-08-2015</a:t>
            </a:r>
            <a:endParaRPr lang="en-IN" sz="1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490705" y="6577607"/>
            <a:ext cx="2809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Weekly Talk</a:t>
            </a:r>
            <a:r>
              <a:rPr lang="en-US" sz="1400" baseline="0" dirty="0" smtClean="0"/>
              <a:t> 15, SEAL, IIT </a:t>
            </a:r>
            <a:r>
              <a:rPr lang="en-US" sz="1400" baseline="0" dirty="0" err="1" smtClean="0"/>
              <a:t>Kharagpur</a:t>
            </a:r>
            <a:endParaRPr lang="en-IN" sz="14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" y="6237312"/>
            <a:ext cx="60854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F68E-858D-4E3B-A0BD-32DC6E9CE7F3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F68E-858D-4E3B-A0BD-32DC6E9CE7F3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F68E-858D-4E3B-A0BD-32DC6E9CE7F3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F68E-858D-4E3B-A0BD-32DC6E9CE7F3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F68E-858D-4E3B-A0BD-32DC6E9CE7F3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0BF68E-858D-4E3B-A0BD-32DC6E9CE7F3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F0BF68E-858D-4E3B-A0BD-32DC6E9CE7F3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5E93ACC-DA90-42BC-A4CB-043F1B8D1F1A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AC0D1-8061-4AC1-BE4A-E1C26FA31FB0}" type="datetimeFigureOut">
              <a:rPr lang="en-IN" smtClean="0"/>
              <a:t>11-08-2015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2CF72-BCFE-4834-90DF-397966F305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473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49303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Exploiting the Order of Multiplier Operands:  A Low-Cost Approach      </a:t>
            </a:r>
            <a:br>
              <a:rPr lang="en-US" sz="4400" dirty="0" smtClean="0"/>
            </a:br>
            <a:r>
              <a:rPr lang="en-US" sz="4400" dirty="0" smtClean="0"/>
              <a:t>       for HCCA Resistance</a:t>
            </a:r>
            <a:br>
              <a:rPr lang="en-US" sz="4400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996952"/>
            <a:ext cx="7406640" cy="1584176"/>
          </a:xfrm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dirty="0" err="1" smtClean="0"/>
              <a:t>Poulami</a:t>
            </a:r>
            <a:r>
              <a:rPr lang="en-US" dirty="0" smtClean="0"/>
              <a:t> Das and </a:t>
            </a:r>
            <a:r>
              <a:rPr lang="en-US" dirty="0" err="1" smtClean="0"/>
              <a:t>Debapriya</a:t>
            </a:r>
            <a:r>
              <a:rPr lang="en-US" dirty="0" smtClean="0"/>
              <a:t> </a:t>
            </a:r>
            <a:r>
              <a:rPr lang="en-US" dirty="0" err="1" smtClean="0"/>
              <a:t>Basu</a:t>
            </a:r>
            <a:r>
              <a:rPr lang="en-US" dirty="0" smtClean="0"/>
              <a:t> Roy</a:t>
            </a:r>
          </a:p>
          <a:p>
            <a:r>
              <a:rPr lang="en-US" sz="1800" dirty="0" smtClean="0"/>
              <a:t>	                     under the supervision of</a:t>
            </a:r>
          </a:p>
          <a:p>
            <a:r>
              <a:rPr lang="en-US" dirty="0" smtClean="0"/>
              <a:t>               Dr. </a:t>
            </a:r>
            <a:r>
              <a:rPr lang="en-US" dirty="0" err="1" smtClean="0"/>
              <a:t>Debdeep</a:t>
            </a:r>
            <a:r>
              <a:rPr lang="en-US" dirty="0" smtClean="0"/>
              <a:t> </a:t>
            </a:r>
            <a:r>
              <a:rPr lang="en-US" dirty="0" err="1" smtClean="0"/>
              <a:t>Mukhopadhyay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440" y="4437112"/>
            <a:ext cx="1616656" cy="16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ECDLP security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33528"/>
          </a:xfrm>
        </p:spPr>
        <p:txBody>
          <a:bodyPr>
            <a:normAutofit/>
          </a:bodyPr>
          <a:lstStyle/>
          <a:p>
            <a:r>
              <a:rPr lang="en-US" i="1" dirty="0" smtClean="0"/>
              <a:t>Theoretically secure against ECDLP</a:t>
            </a:r>
          </a:p>
          <a:p>
            <a:pPr marL="82296" indent="0">
              <a:buNone/>
            </a:pPr>
            <a:endParaRPr lang="en-US" i="1" dirty="0" smtClean="0"/>
          </a:p>
          <a:p>
            <a:r>
              <a:rPr lang="en-US" i="1" dirty="0" smtClean="0"/>
              <a:t>ECDLP (Elliptic Curve Discrete Logarithm Problem): </a:t>
            </a:r>
            <a:r>
              <a:rPr lang="en-US" dirty="0" smtClean="0"/>
              <a:t>Suppose E is an elliptic curve over .                          .</a:t>
            </a:r>
            <a:endParaRPr lang="en-US" dirty="0"/>
          </a:p>
          <a:p>
            <a:pPr marL="82296" indent="0">
              <a:buNone/>
            </a:pPr>
            <a:r>
              <a:rPr lang="en-US" dirty="0" smtClean="0"/>
              <a:t>  Given a multiple Q of P, the </a:t>
            </a:r>
            <a:r>
              <a:rPr lang="en-US" i="1" dirty="0" smtClean="0"/>
              <a:t>elliptic curve    </a:t>
            </a:r>
          </a:p>
          <a:p>
            <a:pPr marL="82296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discrete logarithm problem </a:t>
            </a:r>
            <a:r>
              <a:rPr lang="en-US" dirty="0" smtClean="0"/>
              <a:t>is to find </a:t>
            </a:r>
          </a:p>
          <a:p>
            <a:pPr marL="82296" indent="0">
              <a:buNone/>
            </a:pPr>
            <a:r>
              <a:rPr lang="en-US" dirty="0" smtClean="0"/>
              <a:t>  given Q = </a:t>
            </a:r>
            <a:r>
              <a:rPr lang="en-US" dirty="0" err="1" smtClean="0"/>
              <a:t>k.P</a:t>
            </a:r>
            <a:endParaRPr lang="en-IN" dirty="0" smtClean="0"/>
          </a:p>
        </p:txBody>
      </p:sp>
      <p:pic>
        <p:nvPicPr>
          <p:cNvPr id="2050" name="Picture 2" descr="C:\Users\SEAL\Desktop\ppt_11Aug\symbo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29432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EAL\Desktop\ppt_11Aug\symbo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25144"/>
            <a:ext cx="79208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9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Vulnerabilities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power analysis of a naïve Double-and-Add algorithm.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sz="2800" dirty="0" smtClean="0"/>
              <a:t>Power trace for key bit 5</a:t>
            </a:r>
          </a:p>
        </p:txBody>
      </p:sp>
      <p:pic>
        <p:nvPicPr>
          <p:cNvPr id="3074" name="Picture 2" descr="C:\Users\SEAL\Desktop\ppt_11Aug\spa_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61926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4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Remedies for preventing SPA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[CHES ‘99] SPA-resistant Double-and-Add algorithm</a:t>
            </a:r>
          </a:p>
          <a:p>
            <a:pPr marL="82296" indent="0">
              <a:buNone/>
            </a:pPr>
            <a:r>
              <a:rPr lang="en-US" dirty="0" smtClean="0"/>
              <a:t>					</a:t>
            </a:r>
            <a:endParaRPr lang="en-US" dirty="0"/>
          </a:p>
          <a:p>
            <a:pPr marL="1947672" lvl="8" indent="0">
              <a:buNone/>
            </a:pPr>
            <a:r>
              <a:rPr lang="en-US" dirty="0" smtClean="0"/>
              <a:t>                                                                     </a:t>
            </a:r>
            <a:endParaRPr lang="en-IN" dirty="0"/>
          </a:p>
        </p:txBody>
      </p:sp>
      <p:pic>
        <p:nvPicPr>
          <p:cNvPr id="4101" name="Picture 5" descr="C:\Users\SEAL\Desktop\ppt_11Aug\spa_sec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73" y="2780928"/>
            <a:ext cx="39147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ost overhead of dummy operations</a:t>
            </a:r>
          </a:p>
          <a:p>
            <a:r>
              <a:rPr lang="en-US" dirty="0"/>
              <a:t>p</a:t>
            </a:r>
            <a:r>
              <a:rPr lang="en-US" dirty="0" smtClean="0"/>
              <a:t>rone to C-Safe Error Attack</a:t>
            </a:r>
          </a:p>
          <a:p>
            <a:r>
              <a:rPr lang="en-US" i="1" dirty="0"/>
              <a:t>v</a:t>
            </a:r>
            <a:r>
              <a:rPr lang="en-US" i="1" dirty="0" smtClean="0"/>
              <a:t>ulnerable to DPA (Differential Power Analysis)</a:t>
            </a:r>
            <a:endParaRPr lang="en-IN" i="1" dirty="0"/>
          </a:p>
        </p:txBody>
      </p:sp>
      <p:sp>
        <p:nvSpPr>
          <p:cNvPr id="4" name="Smiley Face 3"/>
          <p:cNvSpPr/>
          <p:nvPr/>
        </p:nvSpPr>
        <p:spPr>
          <a:xfrm>
            <a:off x="4788024" y="692696"/>
            <a:ext cx="457200" cy="457200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51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Atomic formula-based Algorithms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pplicable to NIST curves</a:t>
            </a:r>
            <a:endParaRPr lang="en-IN" sz="28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[IEEE TC 2004] </a:t>
            </a:r>
            <a:r>
              <a:rPr lang="en-US" sz="2000" dirty="0" err="1" smtClean="0"/>
              <a:t>Chavelliar-Mames</a:t>
            </a:r>
            <a:r>
              <a:rPr lang="en-US" sz="2000" dirty="0" smtClean="0"/>
              <a:t> and others,  </a:t>
            </a:r>
            <a:r>
              <a:rPr lang="en-US" sz="2000" i="1" dirty="0" smtClean="0"/>
              <a:t>Low-cost solutions for preventing simple side-channel analysis.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[IACR </a:t>
            </a:r>
            <a:r>
              <a:rPr lang="en-US" sz="2000" dirty="0" err="1" smtClean="0"/>
              <a:t>eprint</a:t>
            </a:r>
            <a:r>
              <a:rPr lang="en-US" sz="2000" dirty="0" smtClean="0"/>
              <a:t> 2008] Patrick Longa and others,</a:t>
            </a:r>
            <a:r>
              <a:rPr lang="en-US" sz="2000" i="1" dirty="0" smtClean="0"/>
              <a:t>  Accelerating the elliptic curve cryptosystems over prime fields.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[CARDIS 2010] Giraud and others, </a:t>
            </a:r>
            <a:r>
              <a:rPr lang="en-US" sz="2000" i="1" dirty="0" smtClean="0"/>
              <a:t> Atomicity improvement for elliptic curve scalar multiplication.</a:t>
            </a:r>
          </a:p>
          <a:p>
            <a:pPr>
              <a:buFont typeface="Wingdings" pitchFamily="2" charset="2"/>
              <a:buChar char="Ø"/>
            </a:pPr>
            <a:endParaRPr lang="en-US" sz="2000" i="1" dirty="0"/>
          </a:p>
          <a:p>
            <a:pPr>
              <a:buFont typeface="Wingdings" pitchFamily="2" charset="2"/>
              <a:buChar char="Ø"/>
            </a:pPr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60902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Alternatives 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Unified Addition formula inherently secure against SPA – same formula for both addition and doubling operations.</a:t>
            </a:r>
          </a:p>
          <a:p>
            <a:pPr marL="82296" indent="0"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[PKC 2002] Eric Brier and </a:t>
            </a:r>
            <a:r>
              <a:rPr lang="en-US" sz="2800" dirty="0" err="1" smtClean="0"/>
              <a:t>others</a:t>
            </a:r>
            <a:r>
              <a:rPr lang="en-US" sz="2800" i="1" dirty="0" err="1" smtClean="0"/>
              <a:t>,Weierstrass</a:t>
            </a:r>
            <a:r>
              <a:rPr lang="en-US" sz="2800" i="1" dirty="0" smtClean="0"/>
              <a:t> elliptic curves and side-channel attacks.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[ASIACRYPT 2007] Bernstein and others, </a:t>
            </a:r>
            <a:r>
              <a:rPr lang="en-US" sz="2800" i="1" dirty="0" smtClean="0"/>
              <a:t>Faster addition and doubling on elliptic curves.</a:t>
            </a:r>
          </a:p>
          <a:p>
            <a:pPr marL="82296" indent="0">
              <a:buNone/>
            </a:pPr>
            <a:r>
              <a:rPr lang="en-US" sz="2800" dirty="0" smtClean="0"/>
              <a:t>  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proposed use of Edward Curves in ECC</a:t>
            </a:r>
          </a:p>
        </p:txBody>
      </p:sp>
    </p:spTree>
    <p:extLst>
      <p:ext uri="{BB962C8B-B14F-4D97-AF65-F5344CB8AC3E}">
        <p14:creationId xmlns:p14="http://schemas.microsoft.com/office/powerpoint/2010/main" val="15491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[PKC 2002] Brier-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Joye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Addition formula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 = X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aXZ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bZ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82296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(X, Y, Z)    E(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∈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3715" y="1988840"/>
            <a:ext cx="43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∈</a:t>
            </a:r>
          </a:p>
        </p:txBody>
      </p:sp>
      <p:pic>
        <p:nvPicPr>
          <p:cNvPr id="5124" name="Picture 4" descr="C:\Users\SEAL\Desktop\ppt_11Aug\brier_a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85" y="2852936"/>
            <a:ext cx="403177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[ASIACRYPT 2007] Edward Curve unified formula</a:t>
            </a:r>
            <a:endParaRPr lang="en-IN" dirty="0"/>
          </a:p>
        </p:txBody>
      </p:sp>
      <p:pic>
        <p:nvPicPr>
          <p:cNvPr id="6146" name="Picture 2" descr="C:\Users\SEAL\Desktop\ppt_11Aug\edward_formul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700808"/>
            <a:ext cx="496999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EAL\Desktop\ppt_11Aug\ed_ste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80" y="3068960"/>
            <a:ext cx="743138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7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[SAC 2013] Horizontal </a:t>
            </a:r>
            <a:r>
              <a:rPr lang="en-US" dirty="0"/>
              <a:t>Collision Correlation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Assumptions: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Underlying field multiplication uses school-book long integer multiplication algorithm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Adversary can detect whether a pair of field multiplications share any common operand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(AXB, CXD)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Horizontal Collision Correlation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dirty="0" smtClean="0"/>
              <a:t>We define:</a:t>
            </a:r>
          </a:p>
          <a:p>
            <a:r>
              <a:rPr lang="en-US" sz="2400" i="1" dirty="0"/>
              <a:t>p</a:t>
            </a:r>
            <a:r>
              <a:rPr lang="en-US" sz="2400" i="1" dirty="0" smtClean="0"/>
              <a:t>roperty 1</a:t>
            </a:r>
            <a:r>
              <a:rPr lang="en-US" sz="2400" dirty="0" smtClean="0"/>
              <a:t>: when a pair of field multiplications (m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) share one/ two common operands among themselves.</a:t>
            </a:r>
          </a:p>
          <a:p>
            <a:pPr lvl="1"/>
            <a:r>
              <a:rPr lang="en-US" sz="2400" i="1" dirty="0"/>
              <a:t>p</a:t>
            </a:r>
            <a:r>
              <a:rPr lang="en-US" sz="2400" i="1" dirty="0" smtClean="0"/>
              <a:t>roperty 1a</a:t>
            </a:r>
            <a:r>
              <a:rPr lang="en-US" sz="2400" dirty="0" smtClean="0"/>
              <a:t>: when a pair of multiplications share exactly one common operand, e.g. – (AB, CB)</a:t>
            </a:r>
          </a:p>
          <a:p>
            <a:pPr lvl="1"/>
            <a:r>
              <a:rPr lang="en-US" sz="2400" i="1" dirty="0"/>
              <a:t>property </a:t>
            </a:r>
            <a:r>
              <a:rPr lang="en-US" sz="2400" i="1" dirty="0" smtClean="0"/>
              <a:t>1b</a:t>
            </a:r>
            <a:r>
              <a:rPr lang="en-US" sz="2400" dirty="0" smtClean="0"/>
              <a:t>: </a:t>
            </a:r>
            <a:r>
              <a:rPr lang="en-US" sz="2400" dirty="0"/>
              <a:t>when a pair of multiplications share exactly </a:t>
            </a:r>
            <a:r>
              <a:rPr lang="en-US" sz="2400" dirty="0" smtClean="0"/>
              <a:t>two </a:t>
            </a:r>
            <a:r>
              <a:rPr lang="en-US" sz="2400" dirty="0"/>
              <a:t>common </a:t>
            </a:r>
            <a:r>
              <a:rPr lang="en-US" sz="2400" dirty="0" smtClean="0"/>
              <a:t>operands e.g. </a:t>
            </a:r>
            <a:r>
              <a:rPr lang="en-US" sz="2400" dirty="0"/>
              <a:t>– (AB, </a:t>
            </a:r>
            <a:r>
              <a:rPr lang="en-US" sz="2400" dirty="0" smtClean="0"/>
              <a:t>AB)</a:t>
            </a:r>
          </a:p>
          <a:p>
            <a:r>
              <a:rPr lang="en-US" sz="2400" i="1" dirty="0"/>
              <a:t>property </a:t>
            </a:r>
            <a:r>
              <a:rPr lang="en-US" sz="2400" i="1" dirty="0" smtClean="0"/>
              <a:t>2</a:t>
            </a:r>
            <a:r>
              <a:rPr lang="en-US" sz="2400" dirty="0" smtClean="0"/>
              <a:t>: </a:t>
            </a:r>
            <a:r>
              <a:rPr lang="en-US" sz="2400" dirty="0"/>
              <a:t>when a pair of field multiplications (m</a:t>
            </a:r>
            <a:r>
              <a:rPr lang="en-US" sz="2400" baseline="-25000" dirty="0"/>
              <a:t>i</a:t>
            </a:r>
            <a:r>
              <a:rPr lang="en-US" sz="2400" dirty="0"/>
              <a:t>, </a:t>
            </a:r>
            <a:r>
              <a:rPr lang="en-US" sz="2400" dirty="0" err="1"/>
              <a:t>m</a:t>
            </a:r>
            <a:r>
              <a:rPr lang="en-US" sz="2400" baseline="-25000" dirty="0" err="1"/>
              <a:t>j</a:t>
            </a:r>
            <a:r>
              <a:rPr lang="en-US" sz="2400" dirty="0"/>
              <a:t>) share </a:t>
            </a:r>
            <a:r>
              <a:rPr lang="en-US" sz="2400" dirty="0" smtClean="0"/>
              <a:t>no </a:t>
            </a:r>
            <a:r>
              <a:rPr lang="en-US" sz="2400" dirty="0"/>
              <a:t>common </a:t>
            </a:r>
            <a:r>
              <a:rPr lang="en-US" sz="2400" dirty="0" smtClean="0"/>
              <a:t>operand </a:t>
            </a:r>
            <a:r>
              <a:rPr lang="en-US" sz="2400" dirty="0"/>
              <a:t>among </a:t>
            </a:r>
            <a:r>
              <a:rPr lang="en-US" sz="2400" dirty="0" smtClean="0"/>
              <a:t>themselves</a:t>
            </a:r>
            <a:r>
              <a:rPr lang="en-US" sz="2400" dirty="0"/>
              <a:t>,</a:t>
            </a:r>
            <a:r>
              <a:rPr lang="en-US" sz="2400" dirty="0" smtClean="0"/>
              <a:t> e.g. – (AB, CD)</a:t>
            </a:r>
          </a:p>
          <a:p>
            <a:r>
              <a:rPr lang="en-US" sz="2400" i="1" dirty="0"/>
              <a:t>p</a:t>
            </a:r>
            <a:r>
              <a:rPr lang="en-US" sz="2400" i="1" dirty="0" smtClean="0"/>
              <a:t>roperty 3:  </a:t>
            </a:r>
            <a:r>
              <a:rPr lang="en-US" sz="2000" dirty="0" smtClean="0"/>
              <a:t>Given two sets containing field multiplications, only one of the two sets satisfy property 1.</a:t>
            </a:r>
            <a:endParaRPr lang="en-US" sz="2000" dirty="0"/>
          </a:p>
          <a:p>
            <a:pPr marL="82296" indent="0">
              <a:buNone/>
            </a:pPr>
            <a:endParaRPr lang="en-US" dirty="0"/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98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talk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ECC implementation vulnerabilities – power analysis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HCCA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Our Countermeasure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Conclusion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57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Horizontal Collision Correlation Analysis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IN" dirty="0"/>
          </a:p>
        </p:txBody>
      </p:sp>
      <p:pic>
        <p:nvPicPr>
          <p:cNvPr id="7171" name="Picture 3" descr="C:\Users\SEAL\Desktop\ppt_11Aug\hcc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41" y="1412776"/>
            <a:ext cx="6353175" cy="503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Horizontal Collision Correlation Analysis</a:t>
            </a:r>
            <a:endParaRPr lang="en-IN" dirty="0"/>
          </a:p>
        </p:txBody>
      </p:sp>
      <p:pic>
        <p:nvPicPr>
          <p:cNvPr id="8194" name="Picture 2" descr="C:\Users\SEAL\Desktop\ppt_11Aug\hcca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08720"/>
            <a:ext cx="612395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7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Horizontal Collision Correlation Analysis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HCCA scenario 1:</a:t>
            </a:r>
          </a:p>
          <a:p>
            <a:pPr marL="82296" indent="0">
              <a:buNone/>
            </a:pPr>
            <a:r>
              <a:rPr lang="en-US" b="1" i="1" dirty="0"/>
              <a:t>c</a:t>
            </a:r>
            <a:r>
              <a:rPr lang="en-US" b="1" i="1" dirty="0" smtClean="0"/>
              <a:t>ondition</a:t>
            </a:r>
            <a:r>
              <a:rPr lang="en-US" i="1" dirty="0" smtClean="0"/>
              <a:t>: Only one of addition and doubling should satisfy condition property 3</a:t>
            </a:r>
          </a:p>
          <a:p>
            <a:r>
              <a:rPr lang="en-US" i="1" dirty="0" smtClean="0"/>
              <a:t>HCCA scenario 2:</a:t>
            </a:r>
          </a:p>
          <a:p>
            <a:pPr marL="82296" indent="0">
              <a:buNone/>
            </a:pPr>
            <a:r>
              <a:rPr lang="en-US" i="1" dirty="0" smtClean="0"/>
              <a:t>- can be launched unconditionally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23406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/>
              <a:t>A zero-cost countermeasure that prevents scenario 1 of HCCA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A</a:t>
            </a:r>
            <a:r>
              <a:rPr lang="en-US" sz="2800" dirty="0" smtClean="0"/>
              <a:t> randomized countermeasure that requires minimal cost to prevent HCCA scenario 2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First practical results on HCCA, and our countermeasure validation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4877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Asymmetric Leakage of Field Multipliers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Integer Multiplication Algorithm</a:t>
            </a:r>
            <a:endParaRPr lang="en-IN" dirty="0"/>
          </a:p>
        </p:txBody>
      </p:sp>
      <p:pic>
        <p:nvPicPr>
          <p:cNvPr id="9218" name="Picture 2" descr="C:\Users\SEAL\Desktop\ppt_11Aug\l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647" y="2276872"/>
            <a:ext cx="73628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2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Asymmetric Leakage of Field Multipliers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Information Leakage model to approximate the correlation between power consumptions of two field multiplications:</a:t>
            </a:r>
          </a:p>
          <a:p>
            <a:endParaRPr lang="en-IN" sz="2400" dirty="0"/>
          </a:p>
        </p:txBody>
      </p:sp>
      <p:pic>
        <p:nvPicPr>
          <p:cNvPr id="10242" name="Picture 2" descr="C:\Users\SEAL\Desktop\ppt_11Aug\r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581025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Asymmetric Leakage of Field Multipliers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 us define:</a:t>
            </a:r>
          </a:p>
          <a:p>
            <a:pPr marL="82296" indent="0">
              <a:buNone/>
            </a:pPr>
            <a:r>
              <a:rPr lang="en-US" sz="2800" i="1" dirty="0" err="1" smtClean="0"/>
              <a:t>Corr</a:t>
            </a:r>
            <a:r>
              <a:rPr lang="en-US" sz="2800" i="1" dirty="0" smtClean="0"/>
              <a:t>(AB,CB)</a:t>
            </a:r>
          </a:p>
          <a:p>
            <a:pPr marL="82296" indent="0">
              <a:buNone/>
            </a:pPr>
            <a:endParaRPr lang="en-US" sz="2800" dirty="0"/>
          </a:p>
          <a:p>
            <a:pPr marL="82296" indent="0">
              <a:buNone/>
            </a:pPr>
            <a:endParaRPr lang="en-US" sz="2800" dirty="0" smtClean="0"/>
          </a:p>
          <a:p>
            <a:pPr marL="82296" indent="0">
              <a:buNone/>
            </a:pPr>
            <a:endParaRPr lang="en-US" sz="2800" dirty="0"/>
          </a:p>
          <a:p>
            <a:pPr marL="82296" indent="0">
              <a:buNone/>
            </a:pPr>
            <a:r>
              <a:rPr lang="en-US" sz="2800" i="1" dirty="0" err="1" smtClean="0"/>
              <a:t>Corr</a:t>
            </a:r>
            <a:r>
              <a:rPr lang="en-US" sz="2800" i="1" dirty="0" smtClean="0"/>
              <a:t>(AB,BC)</a:t>
            </a:r>
            <a:endParaRPr lang="en-IN" sz="2800" i="1" dirty="0"/>
          </a:p>
        </p:txBody>
      </p:sp>
      <p:pic>
        <p:nvPicPr>
          <p:cNvPr id="11266" name="Picture 2" descr="C:\Users\SEAL\Desktop\ppt_11Aug\rh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79057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EAL\Desktop\ppt_11Aug\rh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13176"/>
            <a:ext cx="77438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Asymmetric Leakage of Field Multipliers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err="1" smtClean="0"/>
              <a:t>Corr</a:t>
            </a:r>
            <a:r>
              <a:rPr lang="en-US" i="1" dirty="0" smtClean="0"/>
              <a:t>(AB,CD)</a:t>
            </a:r>
            <a:endParaRPr lang="en-IN" i="1" dirty="0"/>
          </a:p>
        </p:txBody>
      </p:sp>
      <p:pic>
        <p:nvPicPr>
          <p:cNvPr id="12290" name="Picture 2" descr="C:\Users\SEAL\Desktop\ppt_11Aug\rh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40521"/>
            <a:ext cx="78676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39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Asymmetric Leakage of Field Multipliers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Observation 1:</a:t>
            </a:r>
          </a:p>
          <a:p>
            <a:pPr marL="82296" indent="0">
              <a:buNone/>
            </a:pPr>
            <a:r>
              <a:rPr lang="en-US" i="1" dirty="0"/>
              <a:t>  </a:t>
            </a:r>
            <a:endParaRPr lang="en-US" i="1" dirty="0" smtClean="0"/>
          </a:p>
          <a:p>
            <a:r>
              <a:rPr lang="en-US" i="1" dirty="0" smtClean="0"/>
              <a:t>Observation 2:</a:t>
            </a:r>
          </a:p>
          <a:p>
            <a:pPr marL="82296" indent="0">
              <a:buNone/>
            </a:pPr>
            <a:endParaRPr lang="en-US" i="1" dirty="0" smtClean="0"/>
          </a:p>
          <a:p>
            <a:r>
              <a:rPr lang="en-US" i="1" dirty="0" smtClean="0"/>
              <a:t>Observation 3:</a:t>
            </a:r>
          </a:p>
          <a:p>
            <a:pPr marL="82296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     </a:t>
            </a:r>
            <a:r>
              <a:rPr lang="en-US" sz="2800" i="1" dirty="0" smtClean="0"/>
              <a:t>for a multiplication pair with property 1b</a:t>
            </a:r>
            <a:endParaRPr lang="en-IN" sz="2800" i="1" dirty="0"/>
          </a:p>
        </p:txBody>
      </p:sp>
      <p:pic>
        <p:nvPicPr>
          <p:cNvPr id="1026" name="Picture 2" descr="C:\Users\SEAL\Desktop\ppt_11Aug\ob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129614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AL\Desktop\ppt_11Aug\ob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25" y="3078561"/>
            <a:ext cx="1368549" cy="45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AL\Desktop\ppt_11Aug\ob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26" y="4365104"/>
            <a:ext cx="133234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Conversion of ECC algorithm to secure sequence - Example</a:t>
            </a:r>
            <a:endParaRPr lang="en-IN" dirty="0"/>
          </a:p>
        </p:txBody>
      </p:sp>
      <p:pic>
        <p:nvPicPr>
          <p:cNvPr id="2050" name="Picture 2" descr="C:\Users\SEAL\Desktop\ppt_11Aug\ed_saf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08720"/>
            <a:ext cx="637594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5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Private-Key Cryptography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/>
          <a:lstStyle/>
          <a:p>
            <a:pPr marL="82296" indent="0">
              <a:buNone/>
            </a:pPr>
            <a:endParaRPr lang="en-AU" sz="2400" dirty="0"/>
          </a:p>
          <a:p>
            <a:r>
              <a:rPr lang="en-AU" sz="2400" dirty="0"/>
              <a:t>Key is shared by both sender and receiver </a:t>
            </a:r>
          </a:p>
          <a:p>
            <a:r>
              <a:rPr lang="en-AU" sz="2400" dirty="0"/>
              <a:t>if the key is disclosed communications are compromised </a:t>
            </a:r>
          </a:p>
          <a:p>
            <a:r>
              <a:rPr lang="en-AU" sz="2400" dirty="0"/>
              <a:t>also known as </a:t>
            </a:r>
            <a:r>
              <a:rPr lang="en-AU" sz="2400" b="1" dirty="0"/>
              <a:t>symmetric</a:t>
            </a:r>
            <a:r>
              <a:rPr lang="en-AU" sz="2400" dirty="0"/>
              <a:t>, both parties are equal </a:t>
            </a:r>
          </a:p>
          <a:p>
            <a:pPr lvl="1"/>
            <a:r>
              <a:rPr lang="en-AU" sz="2400" dirty="0"/>
              <a:t>hence does not protect sender from receiver forging a message &amp; claiming is sent by sender </a:t>
            </a:r>
          </a:p>
          <a:p>
            <a:pPr marL="82296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92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Conversion for the Brier-</a:t>
            </a:r>
            <a:r>
              <a:rPr lang="en-US" dirty="0" err="1" smtClean="0"/>
              <a:t>Joye</a:t>
            </a:r>
            <a:r>
              <a:rPr lang="en-US" dirty="0" smtClean="0"/>
              <a:t> formula</a:t>
            </a:r>
            <a:endParaRPr lang="en-IN" dirty="0"/>
          </a:p>
        </p:txBody>
      </p:sp>
      <p:pic>
        <p:nvPicPr>
          <p:cNvPr id="3074" name="Picture 2" descr="C:\Users\SEAL\Desktop\ppt_11Aug\brier_saf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0888"/>
            <a:ext cx="7499350" cy="24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1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Secure-sequence conversion Algorithm – Countermeasure 1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Create_Graph</a:t>
            </a:r>
            <a:r>
              <a:rPr lang="en-US" dirty="0" smtClean="0"/>
              <a:t>();</a:t>
            </a:r>
          </a:p>
          <a:p>
            <a:r>
              <a:rPr lang="en-US" dirty="0" err="1" smtClean="0"/>
              <a:t>Find_Graphcomponents</a:t>
            </a:r>
            <a:r>
              <a:rPr lang="en-US" dirty="0" smtClean="0"/>
              <a:t>();</a:t>
            </a:r>
          </a:p>
          <a:p>
            <a:r>
              <a:rPr lang="en-US" dirty="0" err="1" smtClean="0"/>
              <a:t>Find_Safeseq</a:t>
            </a:r>
            <a:r>
              <a:rPr lang="en-US" dirty="0" smtClean="0"/>
              <a:t>();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645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 2 – algorithm:</a:t>
            </a:r>
            <a:endParaRPr lang="en-IN" dirty="0"/>
          </a:p>
        </p:txBody>
      </p:sp>
      <p:pic>
        <p:nvPicPr>
          <p:cNvPr id="5122" name="Picture 2" descr="C:\Users\SEAL\Desktop\ppt_11Aug\algo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57325"/>
            <a:ext cx="6296025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6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Countermeasure 1 – zero-cost</a:t>
            </a:r>
          </a:p>
          <a:p>
            <a:r>
              <a:rPr lang="en-US" dirty="0" smtClean="0"/>
              <a:t>Countermeasure 2 – minimal cost  </a:t>
            </a:r>
          </a:p>
          <a:p>
            <a:r>
              <a:rPr lang="en-US" dirty="0" smtClean="0"/>
              <a:t>HCCA security achieved !!</a:t>
            </a:r>
            <a:endParaRPr lang="en-IN" dirty="0"/>
          </a:p>
        </p:txBody>
      </p:sp>
      <p:sp>
        <p:nvSpPr>
          <p:cNvPr id="4" name="Smiley Face 3"/>
          <p:cNvSpPr/>
          <p:nvPr/>
        </p:nvSpPr>
        <p:spPr>
          <a:xfrm>
            <a:off x="6804248" y="1556792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Smiley Face 5"/>
          <p:cNvSpPr/>
          <p:nvPr/>
        </p:nvSpPr>
        <p:spPr>
          <a:xfrm>
            <a:off x="7427168" y="2107704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Smiley Face 6"/>
          <p:cNvSpPr/>
          <p:nvPr/>
        </p:nvSpPr>
        <p:spPr>
          <a:xfrm>
            <a:off x="6371930" y="2636979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1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Simulation results on HCCA and countermeasure validation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Results on Curve1174 (Edward curve) using a 16-bit architecture model</a:t>
            </a:r>
            <a:endParaRPr lang="en-IN" sz="2400" i="1" dirty="0"/>
          </a:p>
        </p:txBody>
      </p:sp>
      <p:pic>
        <p:nvPicPr>
          <p:cNvPr id="7172" name="Picture 4" descr="C:\Users\SEAL\Desktop\ppt_11Aug\edward_result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792088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51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SASEBO-GII</a:t>
            </a:r>
            <a:endParaRPr lang="en-IN" dirty="0"/>
          </a:p>
        </p:txBody>
      </p:sp>
      <p:pic>
        <p:nvPicPr>
          <p:cNvPr id="8194" name="Picture 2" descr="C:\Users\SEAL\Desktop\ppt_11Aug\f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7499350" cy="419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3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focusing on experimental validations</a:t>
            </a:r>
          </a:p>
          <a:p>
            <a:r>
              <a:rPr lang="en-US" dirty="0" smtClean="0"/>
              <a:t>Future work – </a:t>
            </a:r>
          </a:p>
          <a:p>
            <a:pPr lvl="1"/>
            <a:r>
              <a:rPr lang="en-US" dirty="0" smtClean="0"/>
              <a:t>Can we apply our countermeasure to other ECC algorithms (atomic-formula based algorithms, pairing-based ECC algorithms) 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932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Public-Key Cryptography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/>
              <a:t>probably most significant advance in the 3000 year history of cryptography </a:t>
            </a:r>
          </a:p>
          <a:p>
            <a:r>
              <a:rPr lang="en-US" sz="2800" dirty="0"/>
              <a:t>uses </a:t>
            </a:r>
            <a:r>
              <a:rPr lang="en-US" sz="2800" b="1" dirty="0"/>
              <a:t>two</a:t>
            </a:r>
            <a:r>
              <a:rPr lang="en-US" sz="2800" dirty="0"/>
              <a:t> keys – a public key and a private key</a:t>
            </a:r>
            <a:endParaRPr lang="en-AU" sz="2800" dirty="0"/>
          </a:p>
          <a:p>
            <a:r>
              <a:rPr lang="en-AU" sz="2800" b="1" dirty="0"/>
              <a:t>asymmetric</a:t>
            </a:r>
            <a:r>
              <a:rPr lang="en-AU" sz="2800" dirty="0"/>
              <a:t> since parties are </a:t>
            </a:r>
            <a:r>
              <a:rPr lang="en-AU" sz="2800" b="1" dirty="0"/>
              <a:t>not</a:t>
            </a:r>
            <a:r>
              <a:rPr lang="en-AU" sz="2800" dirty="0"/>
              <a:t> equal </a:t>
            </a:r>
          </a:p>
          <a:p>
            <a:r>
              <a:rPr lang="en-AU" sz="2800" dirty="0"/>
              <a:t>uses clever application of number theory concepts to function</a:t>
            </a:r>
          </a:p>
          <a:p>
            <a:r>
              <a:rPr lang="en-US" sz="2800" dirty="0"/>
              <a:t>complements </a:t>
            </a:r>
            <a:r>
              <a:rPr lang="en-US" sz="2800" b="1" dirty="0"/>
              <a:t>rather than</a:t>
            </a:r>
            <a:r>
              <a:rPr lang="en-US" sz="2800" dirty="0"/>
              <a:t> replaces private key cryptography</a:t>
            </a:r>
            <a:endParaRPr lang="en-AU" sz="2800" dirty="0"/>
          </a:p>
          <a:p>
            <a:pPr marL="82296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277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Cryptography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466667" cy="37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4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Cryptography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developed to address two key issues: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key distribution</a:t>
            </a:r>
            <a:r>
              <a:rPr lang="en-US" dirty="0"/>
              <a:t> – how to have secure communications in general without having to trust a KDC with your key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digital signatures</a:t>
            </a:r>
            <a:r>
              <a:rPr lang="en-US" dirty="0"/>
              <a:t> – how to verify a message comes intact from the claimed sender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public invention due to Whitfield </a:t>
            </a:r>
            <a:r>
              <a:rPr lang="en-US" sz="2800" dirty="0" err="1"/>
              <a:t>Diffie</a:t>
            </a:r>
            <a:r>
              <a:rPr lang="en-US" sz="2800" dirty="0"/>
              <a:t> &amp; Martin Hellman at Stanford U. in 1976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known earlier in classified </a:t>
            </a:r>
            <a:r>
              <a:rPr lang="en-US" dirty="0" smtClean="0"/>
              <a:t>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2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Cryptography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Public key schemes utilise problems that are easy (P type) one way but hard (NP type) the other way, </a:t>
            </a:r>
            <a:r>
              <a:rPr lang="en-AU" sz="2800" dirty="0" smtClean="0"/>
              <a:t>e.g. </a:t>
            </a:r>
            <a:r>
              <a:rPr lang="en-AU" sz="2800" i="1" dirty="0"/>
              <a:t>exponentiation</a:t>
            </a:r>
            <a:r>
              <a:rPr lang="en-AU" sz="2800" dirty="0"/>
              <a:t> </a:t>
            </a:r>
            <a:r>
              <a:rPr lang="en-AU" sz="2800" dirty="0" err="1" smtClean="0"/>
              <a:t>vs</a:t>
            </a:r>
            <a:r>
              <a:rPr lang="en-AU" sz="2800" dirty="0" smtClean="0"/>
              <a:t> </a:t>
            </a:r>
            <a:r>
              <a:rPr lang="en-AU" sz="2800" i="1" dirty="0"/>
              <a:t>logs</a:t>
            </a:r>
            <a:r>
              <a:rPr lang="en-AU" sz="2800" dirty="0"/>
              <a:t>, </a:t>
            </a:r>
            <a:r>
              <a:rPr lang="en-AU" sz="2800" i="1" dirty="0"/>
              <a:t>multiplication</a:t>
            </a:r>
            <a:r>
              <a:rPr lang="en-AU" sz="2800" dirty="0"/>
              <a:t> </a:t>
            </a:r>
            <a:r>
              <a:rPr lang="en-AU" sz="2800" dirty="0" err="1" smtClean="0"/>
              <a:t>vs</a:t>
            </a:r>
            <a:r>
              <a:rPr lang="en-AU" sz="2800" dirty="0" smtClean="0"/>
              <a:t> </a:t>
            </a:r>
            <a:r>
              <a:rPr lang="en-AU" sz="2800" i="1" dirty="0"/>
              <a:t>factoring</a:t>
            </a:r>
            <a:r>
              <a:rPr lang="en-AU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2 most popular public-key crypto-primitives are</a:t>
            </a:r>
          </a:p>
          <a:p>
            <a:pPr lvl="1"/>
            <a:r>
              <a:rPr lang="en-US" sz="2400" dirty="0" smtClean="0"/>
              <a:t>RSA</a:t>
            </a:r>
          </a:p>
          <a:p>
            <a:pPr lvl="1"/>
            <a:r>
              <a:rPr lang="en-US" sz="2400" dirty="0" smtClean="0"/>
              <a:t>ECC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252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ECC </a:t>
            </a:r>
            <a:r>
              <a:rPr lang="en-US" dirty="0" err="1" smtClean="0"/>
              <a:t>vs</a:t>
            </a:r>
            <a:r>
              <a:rPr lang="en-US" dirty="0" smtClean="0"/>
              <a:t> RSA</a:t>
            </a:r>
            <a:endParaRPr lang="en-IN" dirty="0"/>
          </a:p>
        </p:txBody>
      </p:sp>
      <p:pic>
        <p:nvPicPr>
          <p:cNvPr id="6146" name="Picture 2" descr="C:\Users\SEAL\Desktop\ppt_11Aug\com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7499350" cy="365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2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Elliptic Curve scalar multiplication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k.P</a:t>
            </a:r>
            <a:r>
              <a:rPr lang="en-US" sz="3600" dirty="0" smtClean="0"/>
              <a:t> = (P + P + .. + P)</a:t>
            </a:r>
          </a:p>
          <a:p>
            <a:pPr marL="82296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   </a:t>
            </a:r>
            <a:r>
              <a:rPr lang="en-US" sz="2400" dirty="0" smtClean="0"/>
              <a:t>k times</a:t>
            </a:r>
          </a:p>
          <a:p>
            <a:pPr marL="82296" indent="0">
              <a:buNone/>
            </a:pPr>
            <a:r>
              <a:rPr lang="en-US" sz="2400" dirty="0" smtClean="0"/>
              <a:t>             Naïve Double-and-Add Algorithm</a:t>
            </a:r>
            <a:endParaRPr lang="en-US" sz="2400" dirty="0"/>
          </a:p>
        </p:txBody>
      </p:sp>
      <p:sp>
        <p:nvSpPr>
          <p:cNvPr id="4" name="Left Brace 3"/>
          <p:cNvSpPr/>
          <p:nvPr/>
        </p:nvSpPr>
        <p:spPr>
          <a:xfrm rot="16200000">
            <a:off x="4236201" y="932961"/>
            <a:ext cx="239550" cy="2592288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 descr="C:\Users\SEAL\Desktop\ppt_11Aug\double_add_na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85678"/>
            <a:ext cx="4714875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79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682</TotalTime>
  <Words>909</Words>
  <Application>Microsoft Office PowerPoint</Application>
  <PresentationFormat>On-screen Show (4:3)</PresentationFormat>
  <Paragraphs>144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Solstice</vt:lpstr>
      <vt:lpstr>Custom Design</vt:lpstr>
      <vt:lpstr>Exploiting the Order of Multiplier Operands:  A Low-Cost Approach              for HCCA Resistance </vt:lpstr>
      <vt:lpstr>Today’s talk </vt:lpstr>
      <vt:lpstr>Private-Key Cryptography</vt:lpstr>
      <vt:lpstr>Public-Key Cryptography</vt:lpstr>
      <vt:lpstr>Public-Key Cryptography</vt:lpstr>
      <vt:lpstr>Public-Key Cryptography</vt:lpstr>
      <vt:lpstr>Public-Key Cryptography</vt:lpstr>
      <vt:lpstr>ECC vs RSA</vt:lpstr>
      <vt:lpstr>Elliptic Curve scalar multiplication</vt:lpstr>
      <vt:lpstr>ECDLP security</vt:lpstr>
      <vt:lpstr>Vulnerabilities</vt:lpstr>
      <vt:lpstr>Remedies for preventing SPA</vt:lpstr>
      <vt:lpstr>Disadvantages  </vt:lpstr>
      <vt:lpstr>Alternatives </vt:lpstr>
      <vt:lpstr>More Alternatives …</vt:lpstr>
      <vt:lpstr>[PKC 2002] Brier-Joye Addition formula</vt:lpstr>
      <vt:lpstr>[ASIACRYPT 2007] Edward Curve unified formula</vt:lpstr>
      <vt:lpstr>[SAC 2013] Horizontal Collision Correlation Analysis</vt:lpstr>
      <vt:lpstr>Horizontal Collision Correlation Analysis</vt:lpstr>
      <vt:lpstr>Horizontal Collision Correlation Analysis</vt:lpstr>
      <vt:lpstr>Horizontal Collision Correlation Analysis</vt:lpstr>
      <vt:lpstr>Horizontal Collision Correlation Analysis</vt:lpstr>
      <vt:lpstr>Our Contribution</vt:lpstr>
      <vt:lpstr>Asymmetric Leakage of Field Multipliers</vt:lpstr>
      <vt:lpstr>Asymmetric Leakage of Field Multipliers</vt:lpstr>
      <vt:lpstr>Asymmetric Leakage of Field Multipliers</vt:lpstr>
      <vt:lpstr>Asymmetric Leakage of Field Multipliers</vt:lpstr>
      <vt:lpstr>Asymmetric Leakage of Field Multipliers</vt:lpstr>
      <vt:lpstr>Conversion of ECC algorithm to secure sequence - Example</vt:lpstr>
      <vt:lpstr>Conversion for the Brier-Joye formula</vt:lpstr>
      <vt:lpstr>Secure-sequence conversion Algorithm – Countermeasure 1</vt:lpstr>
      <vt:lpstr>Countermeasure 2 – algorithm:</vt:lpstr>
      <vt:lpstr>PowerPoint Presentation</vt:lpstr>
      <vt:lpstr>Simulation results on HCCA and countermeasure validation</vt:lpstr>
      <vt:lpstr>Results on SASEBO-GII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the Order of Multiplier Operands:  A Low-Cost Approach for HCCA Resistance</dc:title>
  <dc:creator>SEAL</dc:creator>
  <cp:lastModifiedBy>SEAL</cp:lastModifiedBy>
  <cp:revision>54</cp:revision>
  <dcterms:created xsi:type="dcterms:W3CDTF">2015-08-10T09:39:17Z</dcterms:created>
  <dcterms:modified xsi:type="dcterms:W3CDTF">2015-08-11T09:34:00Z</dcterms:modified>
</cp:coreProperties>
</file>