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68" r:id="rId17"/>
    <p:sldId id="272" r:id="rId18"/>
    <p:sldId id="274" r:id="rId19"/>
    <p:sldId id="275" r:id="rId20"/>
    <p:sldId id="273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1D4769C9-CFEB-4A6C-8C6D-AF89A53703BA}">
          <p14:sldIdLst>
            <p14:sldId id="256"/>
            <p14:sldId id="257"/>
            <p14:sldId id="258"/>
            <p14:sldId id="259"/>
            <p14:sldId id="261"/>
            <p14:sldId id="262"/>
            <p14:sldId id="263"/>
            <p14:sldId id="260"/>
            <p14:sldId id="264"/>
            <p14:sldId id="265"/>
            <p14:sldId id="266"/>
            <p14:sldId id="267"/>
            <p14:sldId id="269"/>
            <p14:sldId id="270"/>
            <p14:sldId id="271"/>
            <p14:sldId id="268"/>
            <p14:sldId id="272"/>
            <p14:sldId id="274"/>
            <p14:sldId id="275"/>
            <p14:sldId id="273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8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43A8-2564-490D-B7F4-4252CB92D79F}" type="datetimeFigureOut">
              <a:rPr lang="en-IN" smtClean="0"/>
              <a:t>26-05-2015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73F3-EF4E-4300-BF5F-E4E1BB0E78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1343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43A8-2564-490D-B7F4-4252CB92D79F}" type="datetimeFigureOut">
              <a:rPr lang="en-IN" smtClean="0"/>
              <a:t>26-05-2015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73F3-EF4E-4300-BF5F-E4E1BB0E78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5330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43A8-2564-490D-B7F4-4252CB92D79F}" type="datetimeFigureOut">
              <a:rPr lang="en-IN" smtClean="0"/>
              <a:t>26-05-2015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73F3-EF4E-4300-BF5F-E4E1BB0E78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3305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43A8-2564-490D-B7F4-4252CB92D79F}" type="datetimeFigureOut">
              <a:rPr lang="en-IN" smtClean="0"/>
              <a:t>26-05-2015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73F3-EF4E-4300-BF5F-E4E1BB0E78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014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43A8-2564-490D-B7F4-4252CB92D79F}" type="datetimeFigureOut">
              <a:rPr lang="en-IN" smtClean="0"/>
              <a:t>26-05-2015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73F3-EF4E-4300-BF5F-E4E1BB0E78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656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43A8-2564-490D-B7F4-4252CB92D79F}" type="datetimeFigureOut">
              <a:rPr lang="en-IN" smtClean="0"/>
              <a:t>26-05-2015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73F3-EF4E-4300-BF5F-E4E1BB0E78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782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43A8-2564-490D-B7F4-4252CB92D79F}" type="datetimeFigureOut">
              <a:rPr lang="en-IN" smtClean="0"/>
              <a:t>26-05-2015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73F3-EF4E-4300-BF5F-E4E1BB0E78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019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43A8-2564-490D-B7F4-4252CB92D79F}" type="datetimeFigureOut">
              <a:rPr lang="en-IN" smtClean="0"/>
              <a:t>26-05-2015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73F3-EF4E-4300-BF5F-E4E1BB0E78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19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43A8-2564-490D-B7F4-4252CB92D79F}" type="datetimeFigureOut">
              <a:rPr lang="en-IN" smtClean="0"/>
              <a:t>26-05-2015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73F3-EF4E-4300-BF5F-E4E1BB0E78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801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43A8-2564-490D-B7F4-4252CB92D79F}" type="datetimeFigureOut">
              <a:rPr lang="en-IN" smtClean="0"/>
              <a:t>26-05-2015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73F3-EF4E-4300-BF5F-E4E1BB0E78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9617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43A8-2564-490D-B7F4-4252CB92D79F}" type="datetimeFigureOut">
              <a:rPr lang="en-IN" smtClean="0"/>
              <a:t>26-05-2015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73F3-EF4E-4300-BF5F-E4E1BB0E78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260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243A8-2564-490D-B7F4-4252CB92D79F}" type="datetimeFigureOut">
              <a:rPr lang="en-IN" smtClean="0"/>
              <a:t>26-05-2015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373F3-EF4E-4300-BF5F-E4E1BB0E78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9230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Pairing based IBE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3515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Dependence Property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Let m be a prime divisor of |E</a:t>
                </a:r>
                <a:r>
                  <a:rPr lang="en-US" baseline="-25000" dirty="0" smtClean="0"/>
                  <a:t>K</a:t>
                </a:r>
                <a:r>
                  <a:rPr lang="en-US" sz="3200" dirty="0" smtClean="0"/>
                  <a:t>|, and P a generator of a subgroup G of E</a:t>
                </a:r>
                <a:r>
                  <a:rPr lang="en-US" sz="3200" baseline="-25000" dirty="0" smtClean="0"/>
                  <a:t>K</a:t>
                </a:r>
                <a:r>
                  <a:rPr lang="en-US" sz="3200" dirty="0" smtClean="0"/>
                  <a:t> of order m.</a:t>
                </a:r>
              </a:p>
              <a:p>
                <a:r>
                  <a:rPr lang="en-US" sz="3200" dirty="0" smtClean="0"/>
                  <a:t>If k=1, </a:t>
                </a:r>
                <a:r>
                  <a:rPr lang="en-US" sz="3200" dirty="0" err="1" smtClean="0"/>
                  <a:t>ie</a:t>
                </a:r>
                <a:r>
                  <a:rPr lang="en-US" sz="3200" dirty="0" smtClean="0"/>
                  <a:t>. L=K, then &lt;P,P&gt;</a:t>
                </a:r>
                <a:r>
                  <a:rPr lang="en-US" sz="3200" baseline="-25000" dirty="0" smtClean="0"/>
                  <a:t>m</a:t>
                </a:r>
                <a:r>
                  <a:rPr lang="en-US" sz="3200" dirty="0" smtClean="0"/>
                  <a:t>≠1.</a:t>
                </a:r>
              </a:p>
              <a:p>
                <a:r>
                  <a:rPr lang="en-US" sz="3200" dirty="0" smtClean="0"/>
                  <a:t>If k&gt;1, then &lt;P,P&gt;</a:t>
                </a:r>
                <a:r>
                  <a:rPr lang="en-US" sz="3200" baseline="-25000" dirty="0" smtClean="0"/>
                  <a:t>m</a:t>
                </a:r>
                <a:r>
                  <a:rPr lang="en-US" sz="3200" dirty="0" smtClean="0"/>
                  <a:t>=1, and so by </a:t>
                </a:r>
                <a:r>
                  <a:rPr lang="en-US" sz="3200" dirty="0" err="1" smtClean="0"/>
                  <a:t>bilinearity</a:t>
                </a:r>
                <a:r>
                  <a:rPr lang="en-US" sz="3200" dirty="0" smtClean="0"/>
                  <a:t>, &lt;Q,Q’&gt;=1, for Q,Q’</a:t>
                </a:r>
                <a:r>
                  <a:rPr lang="el-GR" sz="3200" dirty="0" smtClean="0"/>
                  <a:t>ϵ</a:t>
                </a:r>
                <a:r>
                  <a:rPr lang="en-US" sz="3200" dirty="0" smtClean="0"/>
                  <a:t>G.</a:t>
                </a:r>
              </a:p>
              <a:p>
                <a:r>
                  <a:rPr lang="en-US" sz="3200" dirty="0" smtClean="0"/>
                  <a:t>However, if k&gt;1, Q</a:t>
                </a:r>
                <a:r>
                  <a:rPr lang="el-GR" dirty="0"/>
                  <a:t> </a:t>
                </a:r>
                <a:r>
                  <a:rPr lang="el-GR" dirty="0" smtClean="0"/>
                  <a:t>ϵ</a:t>
                </a:r>
                <a:r>
                  <a:rPr lang="en-US" dirty="0" smtClean="0"/>
                  <a:t> E[L] is linearly independent of P, </a:t>
                </a:r>
                <a:r>
                  <a:rPr lang="en-US" dirty="0" err="1" smtClean="0"/>
                  <a:t>ie</a:t>
                </a:r>
                <a:r>
                  <a:rPr lang="en-US" dirty="0" smtClean="0"/>
                  <a:t>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N" dirty="0" smtClean="0"/>
                  <a:t>then &lt;P,Q&gt;</a:t>
                </a:r>
                <a:r>
                  <a:rPr lang="en-IN" baseline="-25000" dirty="0" smtClean="0"/>
                  <a:t>m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≠1.</m:t>
                    </m:r>
                  </m:oMath>
                </a14:m>
                <a:endParaRPr lang="en-IN" dirty="0" smtClean="0"/>
              </a:p>
              <a:p>
                <a:pPr lvl="1"/>
                <a:r>
                  <a:rPr lang="en-US" dirty="0" smtClean="0"/>
                  <a:t>This gives the idea of distortion maps which are </a:t>
                </a:r>
                <a:r>
                  <a:rPr lang="en-US" dirty="0" err="1" smtClean="0"/>
                  <a:t>endomorphisms</a:t>
                </a:r>
                <a:r>
                  <a:rPr lang="en-US" dirty="0" smtClean="0"/>
                  <a:t> which preserves the </a:t>
                </a:r>
                <a:r>
                  <a:rPr lang="en-US" dirty="0" err="1" smtClean="0"/>
                  <a:t>bilinearity</a:t>
                </a:r>
                <a:r>
                  <a:rPr lang="en-US" dirty="0" smtClean="0"/>
                  <a:t> and gives a way around the linear dependency property.</a:t>
                </a: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77" t="-378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75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71822"/>
            <a:ext cx="7886700" cy="1325563"/>
          </a:xfrm>
        </p:spPr>
        <p:txBody>
          <a:bodyPr/>
          <a:lstStyle/>
          <a:p>
            <a:r>
              <a:rPr lang="en-US" dirty="0" smtClean="0"/>
              <a:t>Application of Pairings: Finally!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26347"/>
            <a:ext cx="78867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Two Party One-round Key agreement Protocol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 is a base point of an EC. Public Knowledge: (</a:t>
            </a:r>
            <a:r>
              <a:rPr lang="en-US" dirty="0" err="1" smtClean="0"/>
              <a:t>n,P</a:t>
            </a:r>
            <a:r>
              <a:rPr lang="en-US" dirty="0" smtClean="0"/>
              <a:t>).</a:t>
            </a:r>
          </a:p>
          <a:p>
            <a:r>
              <a:rPr lang="en-US" dirty="0" smtClean="0"/>
              <a:t>Alice selects a</a:t>
            </a:r>
            <a:r>
              <a:rPr lang="el-GR" dirty="0" smtClean="0"/>
              <a:t>ϵ</a:t>
            </a:r>
            <a:r>
              <a:rPr lang="en-US" dirty="0" smtClean="0"/>
              <a:t>[1,n-1] and sends </a:t>
            </a:r>
            <a:r>
              <a:rPr lang="en-US" dirty="0" err="1" smtClean="0"/>
              <a:t>aP.</a:t>
            </a:r>
            <a:endParaRPr lang="en-US" dirty="0" smtClean="0"/>
          </a:p>
          <a:p>
            <a:r>
              <a:rPr lang="en-US" dirty="0" smtClean="0"/>
              <a:t>Bob selects b</a:t>
            </a:r>
            <a:r>
              <a:rPr lang="el-GR" dirty="0" smtClean="0"/>
              <a:t>ϵ</a:t>
            </a:r>
            <a:r>
              <a:rPr lang="en-US" dirty="0"/>
              <a:t>[1,n-1] and sends </a:t>
            </a:r>
            <a:r>
              <a:rPr lang="en-US" dirty="0" err="1" smtClean="0"/>
              <a:t>bP.</a:t>
            </a:r>
            <a:endParaRPr lang="en-US" dirty="0" smtClean="0"/>
          </a:p>
          <a:p>
            <a:r>
              <a:rPr lang="en-US" dirty="0" smtClean="0"/>
              <a:t>Both can compute </a:t>
            </a:r>
            <a:r>
              <a:rPr lang="en-US" dirty="0" err="1" smtClean="0"/>
              <a:t>abP.</a:t>
            </a:r>
            <a:endParaRPr lang="en-US" dirty="0" smtClean="0"/>
          </a:p>
          <a:p>
            <a:r>
              <a:rPr lang="en-US" dirty="0" smtClean="0"/>
              <a:t>Eavesdropper is faced with the task of computing K given (</a:t>
            </a:r>
            <a:r>
              <a:rPr lang="en-US" dirty="0" err="1" smtClean="0"/>
              <a:t>P,aP,bP</a:t>
            </a:r>
            <a:r>
              <a:rPr lang="en-US" dirty="0" smtClean="0"/>
              <a:t>). This instance of problem is called DHP (</a:t>
            </a:r>
            <a:r>
              <a:rPr lang="en-US" dirty="0" err="1" smtClean="0"/>
              <a:t>Diffie</a:t>
            </a:r>
            <a:r>
              <a:rPr lang="en-US" dirty="0"/>
              <a:t>-</a:t>
            </a:r>
            <a:r>
              <a:rPr lang="en-US" dirty="0" smtClean="0"/>
              <a:t>Hellman Problem).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483112" y="2497873"/>
            <a:ext cx="1683834" cy="1048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</a:p>
          <a:p>
            <a:pPr algn="ctr"/>
            <a:r>
              <a:rPr lang="en-US" dirty="0" smtClean="0"/>
              <a:t>(a)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5516137" y="2497872"/>
            <a:ext cx="1683834" cy="1048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(b)</a:t>
            </a:r>
            <a:endParaRPr lang="en-IN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166946" y="2754351"/>
            <a:ext cx="23491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66946" y="3245005"/>
            <a:ext cx="2349191" cy="11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26416" y="2379444"/>
            <a:ext cx="126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aP</a:t>
            </a:r>
            <a:endParaRPr lang="en-IN" dirty="0"/>
          </a:p>
        </p:txBody>
      </p:sp>
      <p:sp>
        <p:nvSpPr>
          <p:cNvPr id="11" name="TextBox 10"/>
          <p:cNvSpPr txBox="1"/>
          <p:nvPr/>
        </p:nvSpPr>
        <p:spPr>
          <a:xfrm>
            <a:off x="4126416" y="3302595"/>
            <a:ext cx="126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bP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51483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to Three Parties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easily extended to 3 parties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483112" y="2497873"/>
            <a:ext cx="1683834" cy="1048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</a:p>
          <a:p>
            <a:pPr algn="ctr"/>
            <a:r>
              <a:rPr lang="en-US" dirty="0" smtClean="0"/>
              <a:t>(a)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5516137" y="2497872"/>
            <a:ext cx="1683834" cy="1048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(b)</a:t>
            </a:r>
            <a:endParaRPr lang="en-IN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45021" y="3555922"/>
            <a:ext cx="1164257" cy="1619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166946" y="3056887"/>
            <a:ext cx="2349191" cy="11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45021" y="4284573"/>
            <a:ext cx="126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aP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4088780" y="3160834"/>
            <a:ext cx="126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bP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3609278" y="4479073"/>
            <a:ext cx="1683834" cy="1048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Chris</a:t>
            </a:r>
          </a:p>
          <a:p>
            <a:pPr algn="ctr"/>
            <a:r>
              <a:rPr lang="en-US" dirty="0" smtClean="0"/>
              <a:t>(c)</a:t>
            </a:r>
            <a:endParaRPr lang="en-IN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293112" y="3555922"/>
            <a:ext cx="784303" cy="1447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28010" y="4321705"/>
            <a:ext cx="126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</a:t>
            </a:r>
            <a:r>
              <a:rPr lang="en-US" dirty="0" err="1" smtClean="0"/>
              <a:t>P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862342" y="5157956"/>
            <a:ext cx="1486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Round 1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901480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to Three Parties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981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Can be easily extended to 3 parties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Key=</a:t>
            </a:r>
            <a:r>
              <a:rPr lang="en-US" dirty="0" err="1" smtClean="0"/>
              <a:t>abcP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Attackers’s</a:t>
            </a:r>
            <a:r>
              <a:rPr lang="en-US" dirty="0" smtClean="0"/>
              <a:t> Problem: Compute </a:t>
            </a:r>
            <a:r>
              <a:rPr lang="en-US" dirty="0" err="1" smtClean="0"/>
              <a:t>abcP</a:t>
            </a:r>
            <a:r>
              <a:rPr lang="en-US" dirty="0" smtClean="0"/>
              <a:t> from (</a:t>
            </a:r>
            <a:r>
              <a:rPr lang="en-US" dirty="0" err="1" smtClean="0"/>
              <a:t>P,aP,bP,cP,abP,bcP,caP</a:t>
            </a:r>
            <a:r>
              <a:rPr lang="en-US" dirty="0" smtClean="0"/>
              <a:t>).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483112" y="2383116"/>
            <a:ext cx="1683834" cy="1048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</a:p>
          <a:p>
            <a:pPr algn="ctr"/>
            <a:r>
              <a:rPr lang="en-US" dirty="0" smtClean="0"/>
              <a:t>(a)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5516137" y="2497872"/>
            <a:ext cx="1683834" cy="1048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(b)</a:t>
            </a:r>
            <a:endParaRPr lang="en-IN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45021" y="3431331"/>
            <a:ext cx="1164257" cy="1619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166946" y="3056887"/>
            <a:ext cx="2349191" cy="11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45021" y="4284573"/>
            <a:ext cx="126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abP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4088780" y="3160834"/>
            <a:ext cx="126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bcP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3609278" y="4479073"/>
            <a:ext cx="1683834" cy="1048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Chris</a:t>
            </a:r>
          </a:p>
          <a:p>
            <a:pPr algn="ctr"/>
            <a:r>
              <a:rPr lang="en-US" dirty="0" smtClean="0"/>
              <a:t>(c)</a:t>
            </a:r>
            <a:endParaRPr lang="en-IN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293112" y="3555922"/>
            <a:ext cx="784303" cy="1447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28010" y="4321705"/>
            <a:ext cx="126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caP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793412" y="3804157"/>
            <a:ext cx="1486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Round 2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604465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this be done in one round?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remained open till 2000 when </a:t>
            </a:r>
            <a:r>
              <a:rPr lang="en-US" dirty="0" err="1" smtClean="0"/>
              <a:t>Joux</a:t>
            </a:r>
            <a:r>
              <a:rPr lang="en-US" dirty="0" smtClean="0"/>
              <a:t> devised a surprisingly simple protocol using bilinear pairings. </a:t>
            </a:r>
          </a:p>
          <a:p>
            <a:r>
              <a:rPr lang="en-US" dirty="0" smtClean="0"/>
              <a:t>This triggered interest in Pairings, and two next most important applications emerged:</a:t>
            </a:r>
          </a:p>
          <a:p>
            <a:pPr lvl="1"/>
            <a:r>
              <a:rPr lang="en-US" dirty="0" err="1" smtClean="0"/>
              <a:t>Boneh</a:t>
            </a:r>
            <a:r>
              <a:rPr lang="en-US" dirty="0" smtClean="0"/>
              <a:t>-Franklin IBE</a:t>
            </a:r>
          </a:p>
          <a:p>
            <a:pPr lvl="1"/>
            <a:r>
              <a:rPr lang="en-US" dirty="0" err="1" smtClean="0"/>
              <a:t>Boneh,Lynn,Shacham</a:t>
            </a:r>
            <a:r>
              <a:rPr lang="en-US" dirty="0" smtClean="0"/>
              <a:t> short-signature scheme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82260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Refresh on Pairings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 Bilinear pairing on (G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,G</a:t>
                </a:r>
                <a:r>
                  <a:rPr lang="en-US" baseline="-25000" dirty="0" smtClean="0"/>
                  <a:t>T</a:t>
                </a:r>
                <a:r>
                  <a:rPr lang="en-US" dirty="0" smtClean="0"/>
                  <a:t>) is a map: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     e: G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xG</a:t>
                </a:r>
                <a:r>
                  <a:rPr lang="en-US" baseline="-25000" dirty="0" smtClean="0"/>
                  <a:t>1</a:t>
                </a:r>
                <a:r>
                  <a:rPr lang="en-US" dirty="0" smtClean="0">
                    <a:sym typeface="Wingdings" panose="05000000000000000000" pitchFamily="2" charset="2"/>
                  </a:rPr>
                  <a:t> G</a:t>
                </a:r>
                <a:r>
                  <a:rPr lang="en-US" baseline="-25000" dirty="0" smtClean="0">
                    <a:sym typeface="Wingdings" panose="05000000000000000000" pitchFamily="2" charset="2"/>
                  </a:rPr>
                  <a:t>T</a:t>
                </a:r>
                <a:endParaRPr lang="en-US" dirty="0" smtClean="0"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ym typeface="Wingdings" panose="05000000000000000000" pitchFamily="2" charset="2"/>
                  </a:rPr>
                  <a:t>Properties:</a:t>
                </a:r>
              </a:p>
              <a:p>
                <a:r>
                  <a:rPr lang="en-US" dirty="0" err="1" smtClean="0">
                    <a:sym typeface="Wingdings" panose="05000000000000000000" pitchFamily="2" charset="2"/>
                  </a:rPr>
                  <a:t>Bilinearity</a:t>
                </a:r>
                <a:r>
                  <a:rPr lang="en-US" dirty="0" smtClean="0">
                    <a:sym typeface="Wingdings" panose="05000000000000000000" pitchFamily="2" charset="2"/>
                  </a:rPr>
                  <a:t>: For all R,S,T</a:t>
                </a:r>
                <a:r>
                  <a:rPr lang="el-GR" dirty="0" smtClean="0">
                    <a:sym typeface="Wingdings" panose="05000000000000000000" pitchFamily="2" charset="2"/>
                  </a:rPr>
                  <a:t>ϵ</a:t>
                </a:r>
                <a:r>
                  <a:rPr lang="en-US" dirty="0" smtClean="0">
                    <a:sym typeface="Wingdings" panose="05000000000000000000" pitchFamily="2" charset="2"/>
                  </a:rPr>
                  <a:t>G</a:t>
                </a:r>
                <a:r>
                  <a:rPr lang="en-US" baseline="-25000" dirty="0" smtClean="0">
                    <a:sym typeface="Wingdings" panose="05000000000000000000" pitchFamily="2" charset="2"/>
                  </a:rPr>
                  <a:t>1</a:t>
                </a:r>
                <a:r>
                  <a:rPr lang="en-US" dirty="0" smtClean="0">
                    <a:sym typeface="Wingdings" panose="05000000000000000000" pitchFamily="2" charset="2"/>
                  </a:rPr>
                  <a:t>, e(R+S,T)=E(R,T)E(S,T)</a:t>
                </a:r>
              </a:p>
              <a:p>
                <a:r>
                  <a:rPr lang="en-US" dirty="0" smtClean="0">
                    <a:sym typeface="Wingdings" panose="05000000000000000000" pitchFamily="2" charset="2"/>
                  </a:rPr>
                  <a:t>Non-degeneracy: e(P,P)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≠1</m:t>
                    </m:r>
                  </m:oMath>
                </a14:m>
                <a:endParaRPr lang="en-IN" dirty="0" smtClean="0"/>
              </a:p>
              <a:p>
                <a:r>
                  <a:rPr lang="en-US" dirty="0" smtClean="0"/>
                  <a:t>Computability: e can be efficiently computed.</a:t>
                </a: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46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9691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more Derived Properties 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e(S,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(∞</m:t>
                    </m:r>
                  </m:oMath>
                </a14:m>
                <a:r>
                  <a:rPr lang="en-IN" dirty="0" smtClean="0"/>
                  <a:t>,S)=1</a:t>
                </a:r>
              </a:p>
              <a:p>
                <a:r>
                  <a:rPr lang="en-US" dirty="0" smtClean="0"/>
                  <a:t>e(S,-T)=e(-S,T)=e(S,T)</a:t>
                </a:r>
                <a:r>
                  <a:rPr lang="en-US" baseline="30000" dirty="0" smtClean="0"/>
                  <a:t>-1</a:t>
                </a:r>
                <a:endParaRPr lang="en-US" dirty="0" smtClean="0"/>
              </a:p>
              <a:p>
                <a:r>
                  <a:rPr lang="en-US" dirty="0" smtClean="0"/>
                  <a:t>e(</a:t>
                </a:r>
                <a:r>
                  <a:rPr lang="en-US" dirty="0" err="1" smtClean="0"/>
                  <a:t>aS,bT</a:t>
                </a:r>
                <a:r>
                  <a:rPr lang="en-US" dirty="0" smtClean="0"/>
                  <a:t>)=e(S,T)</a:t>
                </a:r>
                <a:r>
                  <a:rPr lang="en-US" baseline="30000" dirty="0" smtClean="0"/>
                  <a:t>ab</a:t>
                </a:r>
                <a:r>
                  <a:rPr lang="en-US" dirty="0" smtClean="0"/>
                  <a:t> for all </a:t>
                </a:r>
                <a:r>
                  <a:rPr lang="en-US" dirty="0" err="1" smtClean="0"/>
                  <a:t>a,b</a:t>
                </a:r>
                <a:r>
                  <a:rPr lang="el-GR" dirty="0" smtClean="0"/>
                  <a:t>ϵ</a:t>
                </a:r>
                <a:r>
                  <a:rPr lang="en-US" dirty="0" smtClean="0"/>
                  <a:t>Z</a:t>
                </a:r>
              </a:p>
              <a:p>
                <a:r>
                  <a:rPr lang="en-US" dirty="0" smtClean="0"/>
                  <a:t>e(S,T)=e(T,S)</a:t>
                </a:r>
              </a:p>
              <a:p>
                <a:r>
                  <a:rPr lang="en-US" dirty="0" smtClean="0"/>
                  <a:t>If e(S,R)=1 for all R</a:t>
                </a:r>
                <a:r>
                  <a:rPr lang="el-GR" dirty="0"/>
                  <a:t> </a:t>
                </a:r>
                <a:r>
                  <a:rPr lang="el-GR" dirty="0" smtClean="0"/>
                  <a:t>ϵ</a:t>
                </a:r>
                <a:r>
                  <a:rPr lang="en-US" dirty="0" smtClean="0"/>
                  <a:t>G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 then S=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9868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 on DLP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Discrete Log Problem (DLP): Let a</a:t>
            </a:r>
            <a:r>
              <a:rPr lang="el-GR" dirty="0" smtClean="0"/>
              <a:t>ϵ</a:t>
            </a:r>
            <a:r>
              <a:rPr lang="en-US" dirty="0" smtClean="0"/>
              <a:t>[0,n-1] be a secret, given </a:t>
            </a:r>
            <a:r>
              <a:rPr lang="en-US" dirty="0" err="1" smtClean="0"/>
              <a:t>aP</a:t>
            </a:r>
            <a:r>
              <a:rPr lang="en-US" dirty="0" smtClean="0"/>
              <a:t>, compute a.</a:t>
            </a:r>
          </a:p>
          <a:p>
            <a:r>
              <a:rPr lang="en-US" dirty="0" smtClean="0"/>
              <a:t>Believed to be intractable for a chosen group (like multiplicative group of a finite field, group of points on an EC defined over a finite field).</a:t>
            </a:r>
          </a:p>
          <a:p>
            <a:r>
              <a:rPr lang="en-US" dirty="0" smtClean="0"/>
              <a:t>One consequence of the </a:t>
            </a:r>
            <a:r>
              <a:rPr lang="en-US" dirty="0" err="1" smtClean="0"/>
              <a:t>bilinearity</a:t>
            </a:r>
            <a:r>
              <a:rPr lang="en-US" dirty="0" smtClean="0"/>
              <a:t> property is that the DLP in G</a:t>
            </a:r>
            <a:r>
              <a:rPr lang="en-US" baseline="-25000" dirty="0" smtClean="0"/>
              <a:t>1</a:t>
            </a:r>
            <a:r>
              <a:rPr lang="en-US" dirty="0" smtClean="0"/>
              <a:t> can be efficiently reduced to the DLP in G</a:t>
            </a:r>
            <a:r>
              <a:rPr lang="en-US" baseline="-25000" dirty="0" smtClean="0"/>
              <a:t>T</a:t>
            </a:r>
            <a:r>
              <a:rPr lang="en-US" dirty="0" smtClean="0"/>
              <a:t>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92783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 on DLP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consequence of the </a:t>
            </a:r>
            <a:r>
              <a:rPr lang="en-US" dirty="0" err="1" smtClean="0"/>
              <a:t>bilinearity</a:t>
            </a:r>
            <a:r>
              <a:rPr lang="en-US" dirty="0" smtClean="0"/>
              <a:t> property is that the DLP in G</a:t>
            </a:r>
            <a:r>
              <a:rPr lang="en-US" baseline="-25000" dirty="0" smtClean="0"/>
              <a:t>1</a:t>
            </a:r>
            <a:r>
              <a:rPr lang="en-US" dirty="0" smtClean="0"/>
              <a:t> can be efficiently reduced to the DLP in G</a:t>
            </a:r>
            <a:r>
              <a:rPr lang="en-US" baseline="-25000" dirty="0" smtClean="0"/>
              <a:t>T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If (P,Q) is an instance of DLP in G</a:t>
            </a:r>
            <a:r>
              <a:rPr lang="en-US" baseline="-25000" dirty="0" smtClean="0"/>
              <a:t>1</a:t>
            </a:r>
            <a:r>
              <a:rPr lang="en-US" dirty="0" smtClean="0"/>
              <a:t> where Q=</a:t>
            </a:r>
            <a:r>
              <a:rPr lang="en-US" dirty="0" err="1" smtClean="0"/>
              <a:t>xP</a:t>
            </a:r>
            <a:r>
              <a:rPr lang="en-US" dirty="0" smtClean="0"/>
              <a:t>, then e(P,Q)=e(</a:t>
            </a:r>
            <a:r>
              <a:rPr lang="en-US" dirty="0" err="1" smtClean="0"/>
              <a:t>P,xP</a:t>
            </a:r>
            <a:r>
              <a:rPr lang="en-US" dirty="0" smtClean="0"/>
              <a:t>)=e(P,P)</a:t>
            </a:r>
            <a:r>
              <a:rPr lang="en-US" baseline="30000" dirty="0" smtClean="0"/>
              <a:t>x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Thus, </a:t>
            </a:r>
            <a:r>
              <a:rPr lang="en-US" dirty="0" err="1" smtClean="0"/>
              <a:t>log</a:t>
            </a:r>
            <a:r>
              <a:rPr lang="en-US" baseline="-25000" dirty="0" err="1" smtClean="0"/>
              <a:t>P</a:t>
            </a:r>
            <a:r>
              <a:rPr lang="en-US" dirty="0" err="1" smtClean="0"/>
              <a:t>Q</a:t>
            </a:r>
            <a:r>
              <a:rPr lang="en-US" dirty="0" smtClean="0"/>
              <a:t>=</a:t>
            </a:r>
            <a:r>
              <a:rPr lang="en-US" dirty="0" err="1" smtClean="0"/>
              <a:t>log</a:t>
            </a:r>
            <a:r>
              <a:rPr lang="en-US" baseline="-25000" dirty="0" err="1" smtClean="0"/>
              <a:t>q</a:t>
            </a:r>
            <a:r>
              <a:rPr lang="en-US" dirty="0" err="1" smtClean="0"/>
              <a:t>h</a:t>
            </a:r>
            <a:r>
              <a:rPr lang="en-US" dirty="0" smtClean="0"/>
              <a:t>, where h=e(P,Q), and g=e(P,P) are elements of G</a:t>
            </a:r>
            <a:r>
              <a:rPr lang="en-US" baseline="-25000" dirty="0" smtClean="0"/>
              <a:t>T</a:t>
            </a:r>
            <a:r>
              <a:rPr lang="en-US" dirty="0" smtClean="0"/>
              <a:t>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94616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Bilinear </a:t>
            </a:r>
            <a:r>
              <a:rPr lang="en-US" dirty="0" err="1" smtClean="0"/>
              <a:t>Diffie</a:t>
            </a:r>
            <a:r>
              <a:rPr lang="en-US" dirty="0" smtClean="0"/>
              <a:t>-Hellman Problem (BDHP)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e be a bilinear pairing on (G</a:t>
            </a:r>
            <a:r>
              <a:rPr lang="en-US" baseline="-25000" dirty="0" smtClean="0"/>
              <a:t>1</a:t>
            </a:r>
            <a:r>
              <a:rPr lang="en-US" dirty="0" smtClean="0"/>
              <a:t>,G</a:t>
            </a:r>
            <a:r>
              <a:rPr lang="en-US" baseline="-25000" dirty="0" smtClean="0"/>
              <a:t>T</a:t>
            </a:r>
            <a:r>
              <a:rPr lang="en-US" dirty="0" smtClean="0"/>
              <a:t>). The BDHP is the following: </a:t>
            </a:r>
          </a:p>
          <a:p>
            <a:pPr lvl="1"/>
            <a:r>
              <a:rPr lang="en-US" dirty="0" smtClean="0"/>
              <a:t>Given </a:t>
            </a:r>
            <a:r>
              <a:rPr lang="en-US" dirty="0" err="1" smtClean="0"/>
              <a:t>P,aP,bP,cP</a:t>
            </a:r>
            <a:r>
              <a:rPr lang="en-US" dirty="0" smtClean="0"/>
              <a:t>, compute e(P,P)</a:t>
            </a:r>
            <a:r>
              <a:rPr lang="en-US" baseline="30000" dirty="0" err="1" smtClean="0"/>
              <a:t>abc</a:t>
            </a:r>
            <a:endParaRPr lang="en-US" baseline="-25000" dirty="0" smtClean="0"/>
          </a:p>
          <a:p>
            <a:r>
              <a:rPr lang="en-US" dirty="0" smtClean="0"/>
              <a:t>Hardness of BDHP =&gt; Hardness of DHP in both G</a:t>
            </a:r>
            <a:r>
              <a:rPr lang="en-US" baseline="-25000" dirty="0" smtClean="0"/>
              <a:t>1</a:t>
            </a:r>
            <a:r>
              <a:rPr lang="en-US" dirty="0" smtClean="0"/>
              <a:t> and G</a:t>
            </a:r>
            <a:r>
              <a:rPr lang="en-US" baseline="-25000" dirty="0" smtClean="0"/>
              <a:t>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DHP in G</a:t>
            </a:r>
            <a:r>
              <a:rPr lang="en-US" baseline="-25000" dirty="0" smtClean="0"/>
              <a:t>1</a:t>
            </a:r>
            <a:r>
              <a:rPr lang="en-US" dirty="0" smtClean="0"/>
              <a:t> is not hard =&gt; BDHP is not hard.</a:t>
            </a:r>
          </a:p>
          <a:p>
            <a:pPr marL="914400" lvl="1" indent="-457200">
              <a:buAutoNum type="arabicPeriod"/>
            </a:pPr>
            <a:r>
              <a:rPr lang="en-US" dirty="0" err="1" smtClean="0"/>
              <a:t>ap</a:t>
            </a:r>
            <a:r>
              <a:rPr lang="en-US" dirty="0" smtClean="0"/>
              <a:t>, </a:t>
            </a:r>
            <a:r>
              <a:rPr lang="en-US" dirty="0" err="1" smtClean="0"/>
              <a:t>bP</a:t>
            </a:r>
            <a:r>
              <a:rPr lang="en-US" dirty="0" smtClean="0"/>
              <a:t> =&gt; Compute </a:t>
            </a:r>
            <a:r>
              <a:rPr lang="en-US" dirty="0" err="1" smtClean="0"/>
              <a:t>abP</a:t>
            </a:r>
            <a:endParaRPr lang="en-US" dirty="0" smtClean="0"/>
          </a:p>
          <a:p>
            <a:pPr marL="914400" lvl="1" indent="-457200">
              <a:buAutoNum type="arabicPeriod"/>
            </a:pPr>
            <a:r>
              <a:rPr lang="en-US" dirty="0" smtClean="0"/>
              <a:t>e(</a:t>
            </a:r>
            <a:r>
              <a:rPr lang="en-US" dirty="0" err="1" smtClean="0"/>
              <a:t>abP,cP</a:t>
            </a:r>
            <a:r>
              <a:rPr lang="en-US" dirty="0" smtClean="0"/>
              <a:t>)=e(P,P)</a:t>
            </a:r>
            <a:r>
              <a:rPr lang="en-US" baseline="30000" dirty="0" err="1" smtClean="0"/>
              <a:t>abc</a:t>
            </a:r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797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Definitions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K: Is a finite field </a:t>
                </a:r>
                <a:r>
                  <a:rPr lang="en-US" dirty="0" err="1" smtClean="0"/>
                  <a:t>F</a:t>
                </a:r>
                <a:r>
                  <a:rPr lang="en-US" baseline="-25000" dirty="0" err="1" smtClean="0"/>
                  <a:t>q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Algebraic Closure: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acc>
                  </m:oMath>
                </a14:m>
                <a:endParaRPr lang="en-IN" dirty="0" smtClean="0"/>
              </a:p>
              <a:p>
                <a:r>
                  <a:rPr lang="en-US" dirty="0" smtClean="0"/>
                  <a:t>E[m]={P</a:t>
                </a:r>
                <a:r>
                  <a:rPr lang="el-GR" dirty="0" smtClean="0"/>
                  <a:t>ϵ</a:t>
                </a:r>
                <a:r>
                  <a:rPr lang="en-US" dirty="0" smtClean="0"/>
                  <a:t>E(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acc>
                  </m:oMath>
                </a14:m>
                <a:r>
                  <a:rPr lang="en-IN" dirty="0" smtClean="0"/>
                  <a:t>): </a:t>
                </a:r>
                <a:r>
                  <a:rPr lang="en-IN" dirty="0" err="1" smtClean="0"/>
                  <a:t>mP</a:t>
                </a:r>
                <a:r>
                  <a:rPr lang="en-IN" dirty="0" smtClean="0"/>
                  <a:t>=O}=Ker([m])</a:t>
                </a:r>
              </a:p>
              <a:p>
                <a:pPr lvl="1"/>
                <a:r>
                  <a:rPr lang="en-US" dirty="0" smtClean="0"/>
                  <a:t>Set of all those points which are m-torsion, but are not necessarily defined in K.</a:t>
                </a:r>
              </a:p>
              <a:p>
                <a:r>
                  <a:rPr lang="en-US" dirty="0" smtClean="0"/>
                  <a:t>Consider an extension of </a:t>
                </a:r>
                <a:r>
                  <a:rPr lang="en-US" dirty="0" err="1" smtClean="0"/>
                  <a:t>F</a:t>
                </a:r>
                <a:r>
                  <a:rPr lang="en-US" baseline="-25000" dirty="0" err="1" smtClean="0"/>
                  <a:t>q</a:t>
                </a:r>
                <a:r>
                  <a:rPr lang="en-US" dirty="0" smtClean="0"/>
                  <a:t>, say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sub>
                    </m:sSub>
                  </m:oMath>
                </a14:m>
                <a:r>
                  <a:rPr lang="en-US" dirty="0" smtClean="0"/>
                  <a:t>, which contains the co-ordinates of all such points. </a:t>
                </a:r>
              </a:p>
              <a:p>
                <a:r>
                  <a:rPr lang="en-US" dirty="0" smtClean="0"/>
                  <a:t>The minimum such k is called the embedding degree. </a:t>
                </a:r>
                <a:endParaRPr lang="en-IN" dirty="0" smtClean="0"/>
              </a:p>
              <a:p>
                <a:r>
                  <a:rPr lang="en-US" dirty="0" smtClean="0"/>
                  <a:t>L: Let L be the embedding field with the co-ordinates of all points in the m-torsion. </a:t>
                </a: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59" t="-2101" r="-1468" b="-26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2777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Implications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DHP in </a:t>
            </a:r>
            <a:r>
              <a:rPr lang="en-US" dirty="0" smtClean="0"/>
              <a:t>G</a:t>
            </a:r>
            <a:r>
              <a:rPr lang="en-US" baseline="-25000" dirty="0"/>
              <a:t>T</a:t>
            </a:r>
            <a:r>
              <a:rPr lang="en-US" dirty="0" smtClean="0"/>
              <a:t> </a:t>
            </a:r>
            <a:r>
              <a:rPr lang="en-US" dirty="0"/>
              <a:t>is not hard =&gt; BDHP is not hard</a:t>
            </a:r>
            <a:r>
              <a:rPr lang="en-US" dirty="0" smtClean="0"/>
              <a:t>.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Compute g=e(P,P).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Compute e(</a:t>
            </a:r>
            <a:r>
              <a:rPr lang="en-US" dirty="0" err="1" smtClean="0"/>
              <a:t>aP,bP</a:t>
            </a:r>
            <a:r>
              <a:rPr lang="en-US" dirty="0" smtClean="0"/>
              <a:t>)=g</a:t>
            </a:r>
            <a:r>
              <a:rPr lang="en-US" baseline="30000" dirty="0" smtClean="0"/>
              <a:t>ab</a:t>
            </a:r>
            <a:r>
              <a:rPr lang="el-GR" dirty="0" smtClean="0"/>
              <a:t>ϵ</a:t>
            </a:r>
            <a:r>
              <a:rPr lang="en-US" dirty="0" smtClean="0"/>
              <a:t>G</a:t>
            </a:r>
            <a:r>
              <a:rPr lang="en-US" baseline="-25000" dirty="0" smtClean="0"/>
              <a:t>T</a:t>
            </a:r>
            <a:endParaRPr lang="en-US" dirty="0" smtClean="0"/>
          </a:p>
          <a:p>
            <a:pPr marL="914400" lvl="1" indent="-457200">
              <a:buFont typeface="Arial" panose="020B0604020202020204" pitchFamily="34" charset="0"/>
              <a:buAutoNum type="arabicPeriod"/>
            </a:pPr>
            <a:r>
              <a:rPr lang="en-US" dirty="0" smtClean="0"/>
              <a:t>Compute e(</a:t>
            </a:r>
            <a:r>
              <a:rPr lang="en-US" dirty="0" err="1" smtClean="0"/>
              <a:t>cP,P</a:t>
            </a:r>
            <a:r>
              <a:rPr lang="en-US" dirty="0" smtClean="0"/>
              <a:t>)=</a:t>
            </a:r>
            <a:r>
              <a:rPr lang="en-US" dirty="0" err="1" smtClean="0"/>
              <a:t>g</a:t>
            </a:r>
            <a:r>
              <a:rPr lang="en-US" baseline="30000" dirty="0" err="1" smtClean="0"/>
              <a:t>c</a:t>
            </a:r>
            <a:r>
              <a:rPr lang="el-GR" dirty="0"/>
              <a:t>ϵ</a:t>
            </a:r>
            <a:r>
              <a:rPr lang="en-US" dirty="0"/>
              <a:t>G</a:t>
            </a:r>
            <a:r>
              <a:rPr lang="en-US" baseline="-25000" dirty="0"/>
              <a:t>T</a:t>
            </a:r>
            <a:endParaRPr lang="en-US" dirty="0"/>
          </a:p>
          <a:p>
            <a:pPr marL="914400" lvl="1" indent="-457200">
              <a:buAutoNum type="arabicPeriod"/>
            </a:pPr>
            <a:r>
              <a:rPr lang="en-US" dirty="0" smtClean="0"/>
              <a:t>Compute </a:t>
            </a:r>
            <a:r>
              <a:rPr lang="en-US" dirty="0" err="1" smtClean="0"/>
              <a:t>g</a:t>
            </a:r>
            <a:r>
              <a:rPr lang="en-US" baseline="30000" dirty="0" err="1" smtClean="0"/>
              <a:t>abc</a:t>
            </a:r>
            <a:r>
              <a:rPr lang="en-US" dirty="0" smtClean="0"/>
              <a:t> from g</a:t>
            </a:r>
            <a:r>
              <a:rPr lang="en-US" baseline="30000" dirty="0" smtClean="0"/>
              <a:t>ab</a:t>
            </a:r>
            <a:r>
              <a:rPr lang="en-US" dirty="0" smtClean="0"/>
              <a:t> and </a:t>
            </a:r>
            <a:r>
              <a:rPr lang="en-US" dirty="0" err="1" smtClean="0"/>
              <a:t>g</a:t>
            </a:r>
            <a:r>
              <a:rPr lang="en-US" baseline="30000" dirty="0" err="1" smtClean="0"/>
              <a:t>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4753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Decisional </a:t>
            </a:r>
            <a:r>
              <a:rPr lang="en-US" dirty="0" err="1" smtClean="0"/>
              <a:t>Diffie</a:t>
            </a:r>
            <a:r>
              <a:rPr lang="en-US" dirty="0" smtClean="0"/>
              <a:t>-Hellman Problem due to Pairings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Note that the DDHP in G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can be efficiently solved.</a:t>
                </a:r>
              </a:p>
              <a:p>
                <a:pPr lvl="1"/>
                <a:r>
                  <a:rPr lang="en-US" dirty="0" smtClean="0"/>
                  <a:t>The DDHP : given a quadruple (</a:t>
                </a:r>
                <a:r>
                  <a:rPr lang="en-US" dirty="0" err="1" smtClean="0"/>
                  <a:t>P,aP,bP,cP</a:t>
                </a:r>
                <a:r>
                  <a:rPr lang="en-US" dirty="0" smtClean="0"/>
                  <a:t>) of elements in G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we have to say where </a:t>
                </a:r>
                <a:r>
                  <a:rPr lang="en-US" dirty="0" err="1" smtClean="0"/>
                  <a:t>cP</a:t>
                </a:r>
                <a:r>
                  <a:rPr lang="en-US" dirty="0" smtClean="0"/>
                  <a:t>=</a:t>
                </a:r>
                <a:r>
                  <a:rPr lang="en-US" dirty="0" err="1" smtClean="0"/>
                  <a:t>abP.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This can be accomplished by :</a:t>
                </a:r>
              </a:p>
              <a:p>
                <a:pPr lvl="2"/>
                <a:r>
                  <a:rPr lang="en-US" dirty="0" smtClean="0"/>
                  <a:t>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</m:oMath>
                </a14:m>
                <a:endParaRPr lang="en-US" b="0" dirty="0" smtClean="0"/>
              </a:p>
              <a:p>
                <a:pPr lvl="2"/>
                <a:r>
                  <a:rPr lang="en-US" dirty="0" smtClean="0"/>
                  <a:t>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</m:sup>
                    </m:sSup>
                  </m:oMath>
                </a14:m>
                <a:endParaRPr lang="en-IN" dirty="0" smtClean="0"/>
              </a:p>
              <a:p>
                <a:pPr lvl="2"/>
                <a:r>
                  <a:rPr lang="en-US" dirty="0" smtClean="0"/>
                  <a:t>Check whether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 r="-139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5353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Few Fundamental Protocols using Pairings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3-Party One Round Key Agreement: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483112" y="2520175"/>
            <a:ext cx="1683834" cy="1048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</a:p>
          <a:p>
            <a:pPr algn="ctr"/>
            <a:r>
              <a:rPr lang="en-US" dirty="0" smtClean="0"/>
              <a:t>(a)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5516137" y="2520174"/>
            <a:ext cx="1683834" cy="1048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(b)</a:t>
            </a:r>
            <a:endParaRPr lang="en-IN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45021" y="3578224"/>
            <a:ext cx="1164257" cy="1619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166946" y="3079189"/>
            <a:ext cx="2349191" cy="11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45021" y="4306875"/>
            <a:ext cx="126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aP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4088780" y="3183136"/>
            <a:ext cx="126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bP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3609278" y="4501375"/>
            <a:ext cx="1683834" cy="1048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Chris</a:t>
            </a:r>
          </a:p>
          <a:p>
            <a:pPr algn="ctr"/>
            <a:r>
              <a:rPr lang="en-US" dirty="0" smtClean="0"/>
              <a:t>(c)</a:t>
            </a:r>
            <a:endParaRPr lang="en-IN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293112" y="3578224"/>
            <a:ext cx="784303" cy="1447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97966" y="4055648"/>
            <a:ext cx="126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</a:t>
            </a:r>
            <a:r>
              <a:rPr lang="en-US" dirty="0" err="1" smtClean="0"/>
              <a:t>P</a:t>
            </a: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862342" y="5180258"/>
            <a:ext cx="1486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Round 1</a:t>
            </a:r>
            <a:endParaRPr lang="en-IN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178098" y="2787805"/>
            <a:ext cx="2308302" cy="11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88780" y="2392717"/>
            <a:ext cx="126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aP</a:t>
            </a:r>
            <a:endParaRPr lang="en-IN" dirty="0"/>
          </a:p>
        </p:txBody>
      </p:sp>
      <p:cxnSp>
        <p:nvCxnSpPr>
          <p:cNvPr id="18" name="Straight Arrow Connector 17"/>
          <p:cNvCxnSpPr>
            <a:stCxn id="5" idx="2"/>
          </p:cNvCxnSpPr>
          <p:nvPr/>
        </p:nvCxnSpPr>
        <p:spPr>
          <a:xfrm flipH="1">
            <a:off x="5348868" y="3568389"/>
            <a:ext cx="1009186" cy="17965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51071" y="4431938"/>
            <a:ext cx="126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bP</a:t>
            </a:r>
            <a:endParaRPr lang="en-IN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2810107" y="3578224"/>
            <a:ext cx="799171" cy="10979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39023" y="3888101"/>
            <a:ext cx="126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</a:t>
            </a:r>
            <a:r>
              <a:rPr lang="en-US" dirty="0" err="1" smtClean="0"/>
              <a:t>P</a:t>
            </a:r>
            <a:endParaRPr lang="en-IN" dirty="0"/>
          </a:p>
        </p:txBody>
      </p:sp>
      <p:sp>
        <p:nvSpPr>
          <p:cNvPr id="23" name="TextBox 22"/>
          <p:cNvSpPr txBox="1"/>
          <p:nvPr/>
        </p:nvSpPr>
        <p:spPr>
          <a:xfrm>
            <a:off x="862342" y="5876693"/>
            <a:ext cx="6018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Alice (and likewise the others) can compute: e(</a:t>
            </a:r>
            <a:r>
              <a:rPr lang="en-US" dirty="0" err="1" smtClean="0"/>
              <a:t>bP,cP</a:t>
            </a:r>
            <a:r>
              <a:rPr lang="en-US" dirty="0" smtClean="0"/>
              <a:t>)</a:t>
            </a:r>
            <a:r>
              <a:rPr lang="en-US" baseline="30000" dirty="0" smtClean="0"/>
              <a:t>a</a:t>
            </a:r>
            <a:r>
              <a:rPr lang="en-US" dirty="0" smtClean="0"/>
              <a:t>=e(P,P)</a:t>
            </a:r>
            <a:r>
              <a:rPr lang="en-US" baseline="30000" dirty="0" err="1" smtClean="0"/>
              <a:t>abc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10380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Signatures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Most Discrete Log signature schemes like DSA are variants of </a:t>
                </a:r>
                <a:r>
                  <a:rPr lang="en-US" dirty="0" err="1" smtClean="0"/>
                  <a:t>ElGamal</a:t>
                </a:r>
                <a:r>
                  <a:rPr lang="en-US" dirty="0" smtClean="0"/>
                  <a:t> signature schemes:</a:t>
                </a:r>
              </a:p>
              <a:p>
                <a:pPr lvl="1"/>
                <a:r>
                  <a:rPr lang="en-US" dirty="0" smtClean="0"/>
                  <a:t>Signatures are comprised of pair of integers modulo n.</a:t>
                </a:r>
              </a:p>
              <a:p>
                <a:pPr lvl="1"/>
                <a:r>
                  <a:rPr lang="en-US" dirty="0" smtClean="0"/>
                  <a:t>Here n is the order of the underlying group G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=&lt;P&gt;.</a:t>
                </a:r>
              </a:p>
              <a:p>
                <a:pPr lvl="1"/>
                <a:endParaRPr lang="en-US" dirty="0"/>
              </a:p>
              <a:p>
                <a:r>
                  <a:rPr lang="en-US" dirty="0" err="1" smtClean="0"/>
                  <a:t>Boneh</a:t>
                </a:r>
                <a:r>
                  <a:rPr lang="en-US" dirty="0" smtClean="0"/>
                  <a:t>, Lynn, </a:t>
                </a:r>
                <a:r>
                  <a:rPr lang="en-US" dirty="0" err="1" smtClean="0"/>
                  <a:t>Shacham</a:t>
                </a:r>
                <a:r>
                  <a:rPr lang="en-US" dirty="0" smtClean="0"/>
                  <a:t> (BLS) proposed the first signature scheme in which signatures are comprised of a single group element.</a:t>
                </a:r>
              </a:p>
              <a:p>
                <a:pPr lvl="1"/>
                <a:r>
                  <a:rPr lang="en-US" dirty="0" smtClean="0"/>
                  <a:t>Bilinear Pairing e on (G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,G</a:t>
                </a:r>
                <a:r>
                  <a:rPr lang="en-US" baseline="-25000" dirty="0" smtClean="0"/>
                  <a:t>T</a:t>
                </a:r>
                <a:r>
                  <a:rPr lang="en-US" dirty="0" smtClean="0"/>
                  <a:t>) for which the DHP problem in G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is intractable.</a:t>
                </a:r>
              </a:p>
              <a:p>
                <a:pPr lvl="1"/>
                <a:r>
                  <a:rPr lang="en-US" dirty="0" smtClean="0"/>
                  <a:t>Cryptographic Hash Function H: {0,1}</a:t>
                </a:r>
                <a:r>
                  <a:rPr lang="en-US" baseline="30000" dirty="0" smtClean="0"/>
                  <a:t>*</a:t>
                </a:r>
                <a:r>
                  <a:rPr lang="en-US" dirty="0" smtClean="0">
                    <a:sym typeface="Wingdings" panose="05000000000000000000" pitchFamily="2" charset="2"/>
                  </a:rPr>
                  <a:t>G</a:t>
                </a:r>
                <a:r>
                  <a:rPr lang="en-US" baseline="-25000" dirty="0" smtClean="0">
                    <a:sym typeface="Wingdings" panose="05000000000000000000" pitchFamily="2" charset="2"/>
                  </a:rPr>
                  <a:t>1</a:t>
                </a:r>
                <a:r>
                  <a:rPr lang="en-US" dirty="0" smtClean="0">
                    <a:sym typeface="Wingdings" panose="05000000000000000000" pitchFamily="2" charset="2"/>
                  </a:rPr>
                  <a:t>\{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∞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}</m:t>
                    </m:r>
                  </m:oMath>
                </a14:m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308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9494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BLS Signatures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Alice’s private key, a</a:t>
            </a:r>
            <a:r>
              <a:rPr lang="el-GR" dirty="0" smtClean="0"/>
              <a:t>ϵ</a:t>
            </a:r>
            <a:r>
              <a:rPr lang="en-US" dirty="0" smtClean="0"/>
              <a:t>[1,n-1]</a:t>
            </a:r>
          </a:p>
          <a:p>
            <a:r>
              <a:rPr lang="en-US" dirty="0" smtClean="0"/>
              <a:t>Public key: A=</a:t>
            </a:r>
            <a:r>
              <a:rPr lang="en-US" dirty="0" err="1" smtClean="0"/>
              <a:t>aP.</a:t>
            </a:r>
            <a:endParaRPr lang="en-US" dirty="0" smtClean="0"/>
          </a:p>
          <a:p>
            <a:r>
              <a:rPr lang="en-US" dirty="0" smtClean="0"/>
              <a:t>Sign: </a:t>
            </a:r>
          </a:p>
          <a:p>
            <a:pPr lvl="1"/>
            <a:r>
              <a:rPr lang="en-US" dirty="0" smtClean="0"/>
              <a:t>Alice’s Signature on a message m</a:t>
            </a:r>
            <a:r>
              <a:rPr lang="el-GR" dirty="0" smtClean="0"/>
              <a:t>ϵ</a:t>
            </a:r>
            <a:r>
              <a:rPr lang="en-US" dirty="0" smtClean="0"/>
              <a:t>{0,1}*</a:t>
            </a:r>
            <a:endParaRPr lang="en-US" dirty="0"/>
          </a:p>
          <a:p>
            <a:pPr lvl="1"/>
            <a:r>
              <a:rPr lang="en-US" dirty="0" smtClean="0"/>
              <a:t>M=H(m), s=</a:t>
            </a:r>
            <a:r>
              <a:rPr lang="en-US" dirty="0" err="1" smtClean="0"/>
              <a:t>aM.</a:t>
            </a:r>
            <a:endParaRPr lang="en-US" dirty="0" smtClean="0"/>
          </a:p>
          <a:p>
            <a:r>
              <a:rPr lang="en-US" dirty="0" smtClean="0"/>
              <a:t>Verify:</a:t>
            </a:r>
          </a:p>
          <a:p>
            <a:pPr lvl="1"/>
            <a:r>
              <a:rPr lang="en-US" dirty="0" smtClean="0"/>
              <a:t>Bob with the public key A=</a:t>
            </a:r>
            <a:r>
              <a:rPr lang="en-US" dirty="0" err="1" smtClean="0"/>
              <a:t>aP</a:t>
            </a:r>
            <a:r>
              <a:rPr lang="en-US" dirty="0" smtClean="0"/>
              <a:t> can easily verify.</a:t>
            </a:r>
          </a:p>
          <a:p>
            <a:pPr lvl="1"/>
            <a:r>
              <a:rPr lang="en-US" dirty="0" smtClean="0"/>
              <a:t>Bob calculates M=H(m)</a:t>
            </a:r>
          </a:p>
          <a:p>
            <a:pPr lvl="1"/>
            <a:r>
              <a:rPr lang="en-US" dirty="0" smtClean="0"/>
              <a:t>Then Bob checks whether (P,A=</a:t>
            </a:r>
            <a:r>
              <a:rPr lang="en-US" dirty="0" err="1" smtClean="0"/>
              <a:t>aP,M,s</a:t>
            </a:r>
            <a:r>
              <a:rPr lang="en-US" dirty="0" smtClean="0"/>
              <a:t>=</a:t>
            </a:r>
            <a:r>
              <a:rPr lang="en-US" dirty="0" err="1" smtClean="0"/>
              <a:t>aM</a:t>
            </a:r>
            <a:r>
              <a:rPr lang="en-US" dirty="0" smtClean="0"/>
              <a:t>) is a valid quadruple by solving DDHP in G</a:t>
            </a:r>
            <a:r>
              <a:rPr lang="en-US" baseline="-25000" dirty="0" smtClean="0"/>
              <a:t>1</a:t>
            </a:r>
            <a:r>
              <a:rPr lang="en-US" dirty="0" smtClean="0"/>
              <a:t> (check e(P,s)=e(A,M))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464682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Boneh</a:t>
            </a:r>
            <a:r>
              <a:rPr lang="en-US" dirty="0" smtClean="0"/>
              <a:t> Franklin’s IBE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Proposed in 2001</a:t>
                </a:r>
              </a:p>
              <a:p>
                <a:r>
                  <a:rPr lang="en-US" dirty="0" smtClean="0"/>
                  <a:t>Scheme employs a bilinear pairing, e on (G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,G</a:t>
                </a:r>
                <a:r>
                  <a:rPr lang="en-US" baseline="-25000" dirty="0" smtClean="0"/>
                  <a:t>T</a:t>
                </a:r>
                <a:r>
                  <a:rPr lang="en-US" dirty="0" smtClean="0"/>
                  <a:t>) for which the BDHP is intractable.</a:t>
                </a:r>
              </a:p>
              <a:p>
                <a:r>
                  <a:rPr lang="en-US" dirty="0" smtClean="0"/>
                  <a:t>Uses two cryptographic hash functions:</a:t>
                </a:r>
              </a:p>
              <a:p>
                <a:pPr lvl="1"/>
                <a:r>
                  <a:rPr lang="en-US" dirty="0" smtClean="0"/>
                  <a:t>H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: {0,1}</a:t>
                </a:r>
                <a:r>
                  <a:rPr lang="en-US" baseline="30000" dirty="0" smtClean="0"/>
                  <a:t>*</a:t>
                </a:r>
                <a:r>
                  <a:rPr lang="en-US" dirty="0" smtClean="0">
                    <a:sym typeface="Wingdings" panose="05000000000000000000" pitchFamily="2" charset="2"/>
                  </a:rPr>
                  <a:t>G</a:t>
                </a:r>
                <a:r>
                  <a:rPr lang="en-US" baseline="-25000" dirty="0" smtClean="0">
                    <a:sym typeface="Wingdings" panose="05000000000000000000" pitchFamily="2" charset="2"/>
                  </a:rPr>
                  <a:t>1</a:t>
                </a:r>
                <a:r>
                  <a:rPr lang="en-US" dirty="0" smtClean="0">
                    <a:sym typeface="Wingdings" panose="05000000000000000000" pitchFamily="2" charset="2"/>
                  </a:rPr>
                  <a:t>\{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∞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}</m:t>
                    </m:r>
                  </m:oMath>
                </a14:m>
                <a:r>
                  <a:rPr lang="en-US" dirty="0" smtClean="0"/>
                  <a:t> and H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: G</a:t>
                </a:r>
                <a:r>
                  <a:rPr lang="en-US" baseline="-25000" dirty="0" smtClean="0"/>
                  <a:t>T</a:t>
                </a:r>
                <a:r>
                  <a:rPr lang="en-US" dirty="0" smtClean="0">
                    <a:sym typeface="Wingdings" panose="05000000000000000000" pitchFamily="2" charset="2"/>
                  </a:rPr>
                  <a:t></a:t>
                </a:r>
                <a:r>
                  <a:rPr lang="en-US" dirty="0" smtClean="0"/>
                  <a:t> {0,1}</a:t>
                </a:r>
                <a:r>
                  <a:rPr lang="en-US" baseline="30000" dirty="0" smtClean="0"/>
                  <a:t>l</a:t>
                </a:r>
                <a:r>
                  <a:rPr lang="en-US" dirty="0" smtClean="0"/>
                  <a:t>, where l is the bit length of the plaintext. </a:t>
                </a:r>
              </a:p>
              <a:p>
                <a:r>
                  <a:rPr lang="en-US" b="1" dirty="0" smtClean="0"/>
                  <a:t>TTP’s private key: t</a:t>
                </a:r>
                <a:r>
                  <a:rPr lang="el-GR" b="1" dirty="0" smtClean="0"/>
                  <a:t>ϵ</a:t>
                </a:r>
                <a:r>
                  <a:rPr lang="en-US" b="1" dirty="0" smtClean="0"/>
                  <a:t>[1,n-1], and public key T=</a:t>
                </a:r>
                <a:r>
                  <a:rPr lang="en-US" b="1" dirty="0" err="1" smtClean="0"/>
                  <a:t>tP.</a:t>
                </a:r>
                <a:endParaRPr lang="en-US" b="1" dirty="0" smtClean="0"/>
              </a:p>
              <a:p>
                <a:pPr lvl="1"/>
                <a:r>
                  <a:rPr lang="en-US" dirty="0" smtClean="0"/>
                  <a:t>It is assumed that all parties have received an authentic copy of T.</a:t>
                </a:r>
              </a:p>
              <a:p>
                <a:endParaRPr lang="en-US" dirty="0" smtClean="0"/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 r="-38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91227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Key of Alice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Alice requests her private key </a:t>
            </a:r>
            <a:r>
              <a:rPr lang="en-US" b="1" dirty="0" err="1" smtClean="0"/>
              <a:t>d</a:t>
            </a:r>
            <a:r>
              <a:rPr lang="en-US" b="1" baseline="-25000" dirty="0" err="1" smtClean="0"/>
              <a:t>A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TTP creates Alice’s identity string ID</a:t>
            </a:r>
            <a:r>
              <a:rPr lang="en-US" baseline="-25000" dirty="0" smtClean="0"/>
              <a:t>A</a:t>
            </a:r>
            <a:r>
              <a:rPr lang="en-US" dirty="0" smtClean="0"/>
              <a:t>, computes </a:t>
            </a:r>
            <a:r>
              <a:rPr lang="en-US" b="1" dirty="0" err="1" smtClean="0"/>
              <a:t>d</a:t>
            </a:r>
            <a:r>
              <a:rPr lang="en-US" b="1" baseline="-25000" dirty="0" err="1" smtClean="0"/>
              <a:t>A</a:t>
            </a:r>
            <a:r>
              <a:rPr lang="en-US" b="1" dirty="0" smtClean="0"/>
              <a:t>=tH</a:t>
            </a:r>
            <a:r>
              <a:rPr lang="en-US" b="1" baseline="-25000" dirty="0" smtClean="0"/>
              <a:t>1</a:t>
            </a:r>
            <a:r>
              <a:rPr lang="en-US" b="1" dirty="0" smtClean="0"/>
              <a:t>(ID</a:t>
            </a:r>
            <a:r>
              <a:rPr lang="en-US" b="1" baseline="-25000" dirty="0" smtClean="0"/>
              <a:t>A</a:t>
            </a:r>
            <a:r>
              <a:rPr lang="en-US" b="1" dirty="0" smtClean="0"/>
              <a:t>).</a:t>
            </a:r>
          </a:p>
          <a:p>
            <a:pPr lvl="1"/>
            <a:r>
              <a:rPr lang="en-US" dirty="0" smtClean="0"/>
              <a:t>Securely transforms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A</a:t>
            </a:r>
            <a:r>
              <a:rPr lang="en-US" dirty="0" smtClean="0"/>
              <a:t> to Alice.</a:t>
            </a:r>
          </a:p>
          <a:p>
            <a:pPr lvl="1"/>
            <a:r>
              <a:rPr lang="en-US" dirty="0" smtClean="0"/>
              <a:t>Note that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A</a:t>
            </a:r>
            <a:r>
              <a:rPr lang="en-US" dirty="0" smtClean="0"/>
              <a:t> is the BLS signature on the message ID</a:t>
            </a:r>
            <a:r>
              <a:rPr lang="en-US" baseline="-25000" dirty="0" smtClean="0"/>
              <a:t>A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334009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Bob’s Encryption for Alice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Encrypt a message m</a:t>
                </a:r>
                <a:r>
                  <a:rPr lang="el-GR" dirty="0" smtClean="0"/>
                  <a:t>ϵ</a:t>
                </a:r>
                <a:r>
                  <a:rPr lang="en-US" dirty="0" smtClean="0"/>
                  <a:t>{0,1}</a:t>
                </a:r>
                <a:r>
                  <a:rPr lang="en-US" baseline="30000" dirty="0" smtClean="0"/>
                  <a:t>l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Bob does the following:</a:t>
                </a:r>
              </a:p>
              <a:p>
                <a:pPr lvl="1"/>
                <a:r>
                  <a:rPr lang="en-US" dirty="0" smtClean="0"/>
                  <a:t>computes Q</a:t>
                </a:r>
                <a:r>
                  <a:rPr lang="en-US" baseline="-25000" dirty="0" smtClean="0"/>
                  <a:t>A</a:t>
                </a:r>
                <a:r>
                  <a:rPr lang="en-US" dirty="0" smtClean="0"/>
                  <a:t>=H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(ID</a:t>
                </a:r>
                <a:r>
                  <a:rPr lang="en-US" baseline="-25000" dirty="0" smtClean="0"/>
                  <a:t>A</a:t>
                </a:r>
                <a:r>
                  <a:rPr lang="en-US" dirty="0" smtClean="0"/>
                  <a:t>), </a:t>
                </a:r>
              </a:p>
              <a:p>
                <a:pPr lvl="1"/>
                <a:r>
                  <a:rPr lang="en-US" dirty="0" smtClean="0"/>
                  <a:t>selects a random integer r</a:t>
                </a:r>
                <a:r>
                  <a:rPr lang="el-GR" dirty="0"/>
                  <a:t> ϵ</a:t>
                </a:r>
                <a:r>
                  <a:rPr lang="en-US" dirty="0"/>
                  <a:t>[1,n-1],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computes R=</a:t>
                </a:r>
                <a:r>
                  <a:rPr lang="en-US" dirty="0" err="1" smtClean="0"/>
                  <a:t>rP</a:t>
                </a:r>
                <a:endParaRPr lang="en-US" dirty="0" smtClean="0"/>
              </a:p>
              <a:p>
                <a:pPr lvl="1"/>
                <a:r>
                  <a:rPr lang="en-US" dirty="0"/>
                  <a:t>c</a:t>
                </a:r>
                <a:r>
                  <a:rPr lang="en-US" dirty="0" smtClean="0"/>
                  <a:t>omputes c=m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⊕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p>
                        </m:sSup>
                      </m:e>
                    </m:d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Bob then sends (</a:t>
                </a:r>
                <a:r>
                  <a:rPr lang="en-US" dirty="0" err="1" smtClean="0"/>
                  <a:t>R,c</a:t>
                </a:r>
                <a:r>
                  <a:rPr lang="en-US" dirty="0" smtClean="0"/>
                  <a:t>) to Alice.</a:t>
                </a: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07036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Alice’s Decryption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Bob uses his decryption key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A</a:t>
            </a:r>
            <a:r>
              <a:rPr lang="en-US" dirty="0" smtClean="0"/>
              <a:t>, and:</a:t>
            </a:r>
          </a:p>
          <a:p>
            <a:pPr lvl="1"/>
            <a:r>
              <a:rPr lang="en-US" dirty="0" smtClean="0"/>
              <a:t>computes e(</a:t>
            </a:r>
            <a:r>
              <a:rPr lang="en-US" dirty="0" err="1" smtClean="0"/>
              <a:t>d</a:t>
            </a:r>
            <a:r>
              <a:rPr lang="en-US" baseline="-25000" dirty="0" err="1" smtClean="0"/>
              <a:t>A</a:t>
            </a:r>
            <a:r>
              <a:rPr lang="en-US" dirty="0" err="1" smtClean="0"/>
              <a:t>,R</a:t>
            </a:r>
            <a:r>
              <a:rPr lang="en-US" dirty="0" smtClean="0"/>
              <a:t>)=e(</a:t>
            </a:r>
            <a:r>
              <a:rPr lang="en-US" dirty="0"/>
              <a:t>tH</a:t>
            </a:r>
            <a:r>
              <a:rPr lang="en-US" baseline="-25000" dirty="0"/>
              <a:t>1</a:t>
            </a:r>
            <a:r>
              <a:rPr lang="en-US" dirty="0"/>
              <a:t>(ID</a:t>
            </a:r>
            <a:r>
              <a:rPr lang="en-US" baseline="-25000" dirty="0"/>
              <a:t>A</a:t>
            </a:r>
            <a:r>
              <a:rPr lang="en-US" dirty="0" smtClean="0"/>
              <a:t>),</a:t>
            </a:r>
            <a:r>
              <a:rPr lang="en-US" dirty="0" err="1" smtClean="0"/>
              <a:t>rP</a:t>
            </a:r>
            <a:r>
              <a:rPr lang="en-US" dirty="0" smtClean="0"/>
              <a:t>)=e(</a:t>
            </a:r>
            <a:r>
              <a:rPr lang="en-US" dirty="0" err="1" smtClean="0"/>
              <a:t>Q</a:t>
            </a:r>
            <a:r>
              <a:rPr lang="en-US" baseline="-25000" dirty="0" err="1" smtClean="0"/>
              <a:t>A</a:t>
            </a:r>
            <a:r>
              <a:rPr lang="en-US" dirty="0" err="1" smtClean="0"/>
              <a:t>,tP</a:t>
            </a:r>
            <a:r>
              <a:rPr lang="en-US" dirty="0" smtClean="0"/>
              <a:t>)</a:t>
            </a:r>
            <a:r>
              <a:rPr lang="en-US" baseline="30000" dirty="0" smtClean="0"/>
              <a:t>r</a:t>
            </a:r>
            <a:r>
              <a:rPr lang="en-US" dirty="0" smtClean="0"/>
              <a:t>=e(Q</a:t>
            </a:r>
            <a:r>
              <a:rPr lang="en-US" baseline="-25000" dirty="0" smtClean="0"/>
              <a:t>A</a:t>
            </a:r>
            <a:r>
              <a:rPr lang="en-US" dirty="0" smtClean="0"/>
              <a:t>,T)</a:t>
            </a:r>
            <a:r>
              <a:rPr lang="en-US" baseline="30000" dirty="0" smtClean="0"/>
              <a:t>r</a:t>
            </a:r>
          </a:p>
          <a:p>
            <a:pPr lvl="1"/>
            <a:r>
              <a:rPr lang="en-US" dirty="0" smtClean="0"/>
              <a:t>Thus Bob can recover m.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The eavesdropper has to compute e(Q</a:t>
            </a:r>
            <a:r>
              <a:rPr lang="en-US" baseline="-25000" dirty="0" smtClean="0"/>
              <a:t>A</a:t>
            </a:r>
            <a:r>
              <a:rPr lang="en-US" dirty="0" smtClean="0"/>
              <a:t>,T)</a:t>
            </a:r>
            <a:r>
              <a:rPr lang="en-US" baseline="30000" dirty="0" smtClean="0"/>
              <a:t>r </a:t>
            </a:r>
            <a:r>
              <a:rPr lang="en-US" dirty="0" smtClean="0"/>
              <a:t>from (P,Q</a:t>
            </a:r>
            <a:r>
              <a:rPr lang="en-US" baseline="-25000" dirty="0" smtClean="0"/>
              <a:t>A</a:t>
            </a:r>
            <a:r>
              <a:rPr lang="en-US" dirty="0" smtClean="0"/>
              <a:t>,T, R)</a:t>
            </a:r>
            <a:endParaRPr lang="en-US" baseline="30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111960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 Security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target </a:t>
            </a:r>
            <a:r>
              <a:rPr lang="en-US" dirty="0" err="1" smtClean="0"/>
              <a:t>ciphertext</a:t>
            </a:r>
            <a:r>
              <a:rPr lang="en-US" dirty="0" smtClean="0"/>
              <a:t> (</a:t>
            </a:r>
            <a:r>
              <a:rPr lang="en-US" dirty="0" err="1" smtClean="0"/>
              <a:t>R,c</a:t>
            </a:r>
            <a:r>
              <a:rPr lang="en-US" dirty="0" smtClean="0"/>
              <a:t>), flips the first bit of c to get c’, and then obtains m’ using the decryption oracle. </a:t>
            </a:r>
          </a:p>
          <a:p>
            <a:r>
              <a:rPr lang="en-US" dirty="0" smtClean="0"/>
              <a:t>Then flips the first bit of m’ to get m.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50804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more definitions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N" dirty="0" smtClean="0"/>
                  <a:t>multiplicative group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dirty="0" smtClean="0"/>
                  <a:t>/(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dirty="0" smtClean="0"/>
                  <a:t>)</a:t>
                </a:r>
                <a:r>
                  <a:rPr lang="en-IN" baseline="30000" dirty="0"/>
                  <a:t>m</a:t>
                </a:r>
                <a:r>
                  <a:rPr lang="en-IN" dirty="0" smtClean="0"/>
                  <a:t>: Defines an equivalence relation ~, </a:t>
                </a:r>
                <a:r>
                  <a:rPr lang="en-IN" dirty="0" err="1" smtClean="0"/>
                  <a:t>st.</a:t>
                </a:r>
                <a:r>
                  <a:rPr lang="en-IN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IN" dirty="0" smtClean="0"/>
              </a:p>
              <a:p>
                <a:r>
                  <a:rPr lang="en-US" dirty="0" smtClean="0"/>
                  <a:t>E(K)/</a:t>
                </a:r>
                <a:r>
                  <a:rPr lang="en-US" dirty="0" err="1"/>
                  <a:t>m</a:t>
                </a:r>
                <a:r>
                  <a:rPr lang="en-US" dirty="0" err="1" smtClean="0"/>
                  <a:t>E</a:t>
                </a:r>
                <a:r>
                  <a:rPr lang="en-US" dirty="0" smtClean="0"/>
                  <a:t>(K): Defines an equivalence relation: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𝑚𝑄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∀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3999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 security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Use two additional hash functions:</a:t>
                </a:r>
              </a:p>
              <a:p>
                <a:pPr lvl="1"/>
                <a:r>
                  <a:rPr lang="en-US" dirty="0" smtClean="0"/>
                  <a:t>H</a:t>
                </a:r>
                <a:r>
                  <a:rPr lang="en-US" baseline="-25000" dirty="0" smtClean="0"/>
                  <a:t>3</a:t>
                </a:r>
                <a:r>
                  <a:rPr lang="en-US" dirty="0" smtClean="0"/>
                  <a:t>: {0,1}</a:t>
                </a:r>
                <a:r>
                  <a:rPr lang="en-US" baseline="30000" dirty="0" smtClean="0"/>
                  <a:t>*</a:t>
                </a:r>
                <a:r>
                  <a:rPr lang="en-US" dirty="0" smtClean="0">
                    <a:sym typeface="Wingdings" panose="05000000000000000000" pitchFamily="2" charset="2"/>
                  </a:rPr>
                  <a:t>[1,n-1]; H</a:t>
                </a:r>
                <a:r>
                  <a:rPr lang="en-US" baseline="-25000" dirty="0" smtClean="0">
                    <a:sym typeface="Wingdings" panose="05000000000000000000" pitchFamily="2" charset="2"/>
                  </a:rPr>
                  <a:t>4</a:t>
                </a:r>
                <a:r>
                  <a:rPr lang="en-US" dirty="0" smtClean="0">
                    <a:sym typeface="Wingdings" panose="05000000000000000000" pitchFamily="2" charset="2"/>
                  </a:rPr>
                  <a:t>: {0,1}</a:t>
                </a:r>
                <a:r>
                  <a:rPr lang="en-US" baseline="30000" dirty="0" smtClean="0">
                    <a:sym typeface="Wingdings" panose="05000000000000000000" pitchFamily="2" charset="2"/>
                  </a:rPr>
                  <a:t>l</a:t>
                </a:r>
                <a:r>
                  <a:rPr lang="en-US" dirty="0" smtClean="0">
                    <a:sym typeface="Wingdings" panose="05000000000000000000" pitchFamily="2" charset="2"/>
                  </a:rPr>
                  <a:t>{0,1}</a:t>
                </a:r>
                <a:r>
                  <a:rPr lang="en-US" baseline="30000" dirty="0" smtClean="0">
                    <a:sym typeface="Wingdings" panose="05000000000000000000" pitchFamily="2" charset="2"/>
                  </a:rPr>
                  <a:t>l</a:t>
                </a:r>
                <a:endParaRPr lang="en-US" dirty="0" smtClean="0">
                  <a:sym typeface="Wingdings" panose="05000000000000000000" pitchFamily="2" charset="2"/>
                </a:endParaRPr>
              </a:p>
              <a:p>
                <a:r>
                  <a:rPr lang="en-US" dirty="0" smtClean="0">
                    <a:sym typeface="Wingdings" panose="05000000000000000000" pitchFamily="2" charset="2"/>
                  </a:rPr>
                  <a:t>Encryption:</a:t>
                </a:r>
              </a:p>
              <a:p>
                <a:pPr lvl="1"/>
                <a:r>
                  <a:rPr lang="en-US" dirty="0" smtClean="0">
                    <a:sym typeface="Wingdings" panose="05000000000000000000" pitchFamily="2" charset="2"/>
                  </a:rPr>
                  <a:t>Selects a bit string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sup>
                    </m:sSup>
                  </m:oMath>
                </a14:m>
                <a:r>
                  <a:rPr lang="en-IN" dirty="0" smtClean="0"/>
                  <a:t> </a:t>
                </a:r>
              </a:p>
              <a:p>
                <a:pPr lvl="1"/>
                <a:r>
                  <a:rPr lang="en-IN" dirty="0" smtClean="0"/>
                  <a:t>computes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N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R=</a:t>
                </a:r>
                <a:r>
                  <a:rPr lang="en-US" dirty="0" err="1" smtClean="0"/>
                  <a:t>rP</a:t>
                </a:r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⊕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p>
                        </m:sSup>
                      </m:e>
                    </m:d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⊕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N" dirty="0" smtClean="0"/>
              </a:p>
              <a:p>
                <a:pPr lvl="1"/>
                <a:r>
                  <a:rPr lang="en-US" dirty="0" err="1" smtClean="0"/>
                  <a:t>Ciphertexts</a:t>
                </a:r>
                <a:r>
                  <a:rPr lang="en-US" dirty="0" smtClean="0"/>
                  <a:t>: (R,c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,c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)</a:t>
                </a: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627756" y="4014439"/>
                <a:ext cx="3887594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Decryption works:</a:t>
                </a:r>
              </a:p>
              <a:p>
                <a:r>
                  <a:rPr lang="en-US" dirty="0" smtClean="0"/>
                  <a:t>Alice computes: g</a:t>
                </a:r>
                <a:r>
                  <a:rPr lang="en-US" baseline="30000" dirty="0" smtClean="0"/>
                  <a:t>r</a:t>
                </a:r>
                <a:r>
                  <a:rPr lang="en-US" dirty="0" smtClean="0"/>
                  <a:t>=</a:t>
                </a:r>
                <a:r>
                  <a:rPr lang="en-US" dirty="0" smtClean="0"/>
                  <a:t>e(</a:t>
                </a:r>
                <a:r>
                  <a:rPr lang="en-US" dirty="0" err="1" smtClean="0"/>
                  <a:t>d</a:t>
                </a:r>
                <a:r>
                  <a:rPr lang="en-US" baseline="-25000" dirty="0" err="1" smtClean="0"/>
                  <a:t>A</a:t>
                </a:r>
                <a:r>
                  <a:rPr lang="en-US" dirty="0" err="1" smtClean="0"/>
                  <a:t>,R</a:t>
                </a:r>
                <a:r>
                  <a:rPr lang="en-US" dirty="0" smtClean="0"/>
                  <a:t>).</a:t>
                </a:r>
              </a:p>
              <a:p>
                <a:r>
                  <a:rPr lang="en-US" dirty="0" smtClean="0"/>
                  <a:t>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⊕</m:t>
                    </m:r>
                    <m:sSub>
                      <m:sSubPr>
                        <m:ctrlPr>
                          <a:rPr lang="en-US" b="0" i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b="0" i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g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r</m:t>
                            </m:r>
                          </m:sup>
                        </m:sSup>
                      </m:e>
                    </m:d>
                  </m:oMath>
                </a14:m>
                <a:endParaRPr lang="en-US" b="0" dirty="0" smtClean="0"/>
              </a:p>
              <a:p>
                <a:r>
                  <a:rPr lang="en-US" dirty="0" smtClean="0"/>
                  <a:t>Finally,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⊕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r>
                  <a:rPr lang="en-US" dirty="0" smtClean="0"/>
                  <a:t>Also,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Alice accepts the message provided R=</a:t>
                </a:r>
                <a:r>
                  <a:rPr lang="en-US" dirty="0" err="1" smtClean="0"/>
                  <a:t>rP</a:t>
                </a:r>
                <a:r>
                  <a:rPr lang="en-US" dirty="0" smtClean="0"/>
                  <a:t>.</a:t>
                </a:r>
                <a:endParaRPr lang="en-US" b="0" dirty="0" smtClean="0"/>
              </a:p>
              <a:p>
                <a:r>
                  <a:rPr lang="en-US" dirty="0" smtClean="0"/>
                  <a:t>Note, that the previous attack fails because of the integrity check on R.</a:t>
                </a:r>
                <a:endParaRPr lang="en-IN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7756" y="4014439"/>
                <a:ext cx="3887594" cy="2585323"/>
              </a:xfrm>
              <a:prstGeom prst="rect">
                <a:avLst/>
              </a:prstGeom>
              <a:blipFill rotWithShape="0">
                <a:blip r:embed="rId3"/>
                <a:stretch>
                  <a:fillRect l="-1254" t="-1415" b="-283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84618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Few More Security Implications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Bilinear DHP (BDHP): Given (</a:t>
            </a:r>
            <a:r>
              <a:rPr lang="en-US" dirty="0" err="1" smtClean="0"/>
              <a:t>P,aP,bP,cP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Decisional: c=ab?</a:t>
            </a:r>
          </a:p>
          <a:p>
            <a:pPr lvl="1"/>
            <a:r>
              <a:rPr lang="en-US" dirty="0" smtClean="0"/>
              <a:t>Computational: Compute </a:t>
            </a:r>
            <a:r>
              <a:rPr lang="en-US" dirty="0" err="1" smtClean="0"/>
              <a:t>cP</a:t>
            </a:r>
            <a:r>
              <a:rPr lang="en-US" dirty="0" smtClean="0"/>
              <a:t>=</a:t>
            </a:r>
            <a:r>
              <a:rPr lang="en-US" dirty="0" err="1" smtClean="0"/>
              <a:t>abP</a:t>
            </a:r>
            <a:endParaRPr lang="en-US" dirty="0" smtClean="0"/>
          </a:p>
          <a:p>
            <a:r>
              <a:rPr lang="en-US" dirty="0" smtClean="0"/>
              <a:t>Inverse DHP (IDHP): </a:t>
            </a:r>
          </a:p>
          <a:p>
            <a:pPr lvl="1"/>
            <a:r>
              <a:rPr lang="en-US" dirty="0" smtClean="0"/>
              <a:t>Decisional: c=a</a:t>
            </a:r>
            <a:r>
              <a:rPr lang="en-US" baseline="30000" dirty="0" smtClean="0"/>
              <a:t>-1</a:t>
            </a:r>
            <a:r>
              <a:rPr lang="en-US" dirty="0" smtClean="0"/>
              <a:t>b? Equivalently, b=a</a:t>
            </a:r>
            <a:r>
              <a:rPr lang="en-US" baseline="30000" dirty="0" smtClean="0"/>
              <a:t>-1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Computational: </a:t>
            </a:r>
            <a:r>
              <a:rPr lang="en-US" dirty="0" err="1" smtClean="0"/>
              <a:t>cP</a:t>
            </a:r>
            <a:r>
              <a:rPr lang="en-US" dirty="0" smtClean="0"/>
              <a:t>=a</a:t>
            </a:r>
            <a:r>
              <a:rPr lang="en-US" baseline="30000" dirty="0" smtClean="0"/>
              <a:t>-1</a:t>
            </a:r>
            <a:r>
              <a:rPr lang="en-US" dirty="0" smtClean="0"/>
              <a:t>bP. Equivalently, </a:t>
            </a:r>
            <a:r>
              <a:rPr lang="en-US" dirty="0" err="1" smtClean="0"/>
              <a:t>bP</a:t>
            </a:r>
            <a:r>
              <a:rPr lang="en-US" dirty="0" smtClean="0"/>
              <a:t>=a</a:t>
            </a:r>
            <a:r>
              <a:rPr lang="en-US" baseline="30000" dirty="0" smtClean="0"/>
              <a:t>-1</a:t>
            </a:r>
            <a:r>
              <a:rPr lang="en-US" dirty="0" smtClean="0"/>
              <a:t>P.</a:t>
            </a:r>
            <a:endParaRPr lang="en-IN" dirty="0" smtClean="0"/>
          </a:p>
          <a:p>
            <a:r>
              <a:rPr lang="en-US" dirty="0" smtClean="0"/>
              <a:t>These hardness assumptions are the basis of most Pairing based protocols.</a:t>
            </a:r>
          </a:p>
          <a:p>
            <a:r>
              <a:rPr lang="en-US" dirty="0" smtClean="0"/>
              <a:t>Now consider few attack oracles.</a:t>
            </a:r>
          </a:p>
        </p:txBody>
      </p:sp>
    </p:spTree>
    <p:extLst>
      <p:ext uri="{BB962C8B-B14F-4D97-AF65-F5344CB8AC3E}">
        <p14:creationId xmlns:p14="http://schemas.microsoft.com/office/powerpoint/2010/main" val="14191694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Oracles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FAPI: Fixed Argument Pairing Inversion. </a:t>
            </a:r>
            <a:endParaRPr lang="en-US" dirty="0"/>
          </a:p>
          <a:p>
            <a:r>
              <a:rPr lang="en-US" dirty="0" smtClean="0"/>
              <a:t>Consider a pairing: e: G</a:t>
            </a:r>
            <a:r>
              <a:rPr lang="en-US" baseline="-25000" dirty="0" smtClean="0"/>
              <a:t>1</a:t>
            </a:r>
            <a:r>
              <a:rPr lang="en-US" dirty="0" smtClean="0"/>
              <a:t>xG</a:t>
            </a:r>
            <a:r>
              <a:rPr lang="en-US" baseline="-25000" dirty="0" smtClean="0"/>
              <a:t>2</a:t>
            </a:r>
            <a:r>
              <a:rPr lang="en-US" dirty="0" smtClean="0">
                <a:sym typeface="Wingdings" panose="05000000000000000000" pitchFamily="2" charset="2"/>
              </a:rPr>
              <a:t>G</a:t>
            </a:r>
            <a:r>
              <a:rPr lang="en-US" baseline="-25000" dirty="0" smtClean="0">
                <a:sym typeface="Wingdings" panose="05000000000000000000" pitchFamily="2" charset="2"/>
              </a:rPr>
              <a:t>T</a:t>
            </a:r>
            <a:endParaRPr lang="en-US" dirty="0" smtClean="0"/>
          </a:p>
          <a:p>
            <a:pPr lvl="1"/>
            <a:r>
              <a:rPr lang="en-US" dirty="0" smtClean="0"/>
              <a:t>FAPI-1 : O1</a:t>
            </a:r>
          </a:p>
          <a:p>
            <a:pPr lvl="2"/>
            <a:r>
              <a:rPr lang="en-US" dirty="0" smtClean="0"/>
              <a:t>Input P</a:t>
            </a:r>
            <a:r>
              <a:rPr lang="el-GR" dirty="0" smtClean="0"/>
              <a:t>ϵ</a:t>
            </a:r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r>
              <a:rPr lang="en-US" dirty="0" smtClean="0"/>
              <a:t>, z</a:t>
            </a:r>
            <a:r>
              <a:rPr lang="el-GR" dirty="0" smtClean="0"/>
              <a:t>ϵ</a:t>
            </a:r>
            <a:r>
              <a:rPr lang="en-US" dirty="0" smtClean="0"/>
              <a:t>G</a:t>
            </a:r>
            <a:r>
              <a:rPr lang="en-US" baseline="-25000" dirty="0" smtClean="0"/>
              <a:t>T</a:t>
            </a:r>
            <a:endParaRPr lang="en-US" dirty="0" smtClean="0"/>
          </a:p>
          <a:p>
            <a:pPr lvl="2"/>
            <a:r>
              <a:rPr lang="en-US" dirty="0" smtClean="0"/>
              <a:t>Output Q</a:t>
            </a:r>
            <a:r>
              <a:rPr lang="el-GR" dirty="0" smtClean="0"/>
              <a:t>ϵ</a:t>
            </a:r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, e(P,Q)=z.</a:t>
            </a:r>
          </a:p>
          <a:p>
            <a:pPr lvl="1"/>
            <a:r>
              <a:rPr lang="en-US" dirty="0" smtClean="0"/>
              <a:t>FAPI-2: O2</a:t>
            </a:r>
          </a:p>
          <a:p>
            <a:pPr lvl="2"/>
            <a:r>
              <a:rPr lang="en-US" dirty="0" smtClean="0"/>
              <a:t>Input Q</a:t>
            </a:r>
            <a:r>
              <a:rPr lang="el-GR" dirty="0" smtClean="0"/>
              <a:t>ϵ</a:t>
            </a:r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,z</a:t>
            </a:r>
            <a:r>
              <a:rPr lang="el-GR" dirty="0" smtClean="0"/>
              <a:t>ϵ</a:t>
            </a:r>
            <a:r>
              <a:rPr lang="en-US" dirty="0" smtClean="0"/>
              <a:t>G</a:t>
            </a:r>
            <a:r>
              <a:rPr lang="en-US" baseline="-25000" dirty="0" smtClean="0"/>
              <a:t>T</a:t>
            </a:r>
            <a:endParaRPr lang="en-US" dirty="0" smtClean="0"/>
          </a:p>
          <a:p>
            <a:pPr lvl="2"/>
            <a:r>
              <a:rPr lang="en-US" dirty="0" smtClean="0"/>
              <a:t>Output P</a:t>
            </a:r>
            <a:r>
              <a:rPr lang="el-GR" dirty="0" smtClean="0"/>
              <a:t>ϵ</a:t>
            </a:r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dirty="0" err="1" smtClean="0"/>
              <a:t>st.</a:t>
            </a:r>
            <a:r>
              <a:rPr lang="en-US" dirty="0" smtClean="0"/>
              <a:t> e(P,Q)=z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50338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BCDHP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Bilinear DHP: Given (</a:t>
            </a:r>
            <a:r>
              <a:rPr lang="en-US" dirty="0" err="1"/>
              <a:t>P,aP,bP,cP</a:t>
            </a:r>
            <a:r>
              <a:rPr lang="en-US" dirty="0"/>
              <a:t>) </a:t>
            </a:r>
          </a:p>
          <a:p>
            <a:pPr lvl="1"/>
            <a:r>
              <a:rPr lang="en-US" dirty="0" smtClean="0"/>
              <a:t>Computational</a:t>
            </a:r>
            <a:r>
              <a:rPr lang="en-US" dirty="0"/>
              <a:t>: Compute </a:t>
            </a:r>
            <a:r>
              <a:rPr lang="en-US" dirty="0" err="1" smtClean="0"/>
              <a:t>cP</a:t>
            </a:r>
            <a:r>
              <a:rPr lang="en-US" dirty="0" smtClean="0"/>
              <a:t>=</a:t>
            </a:r>
            <a:r>
              <a:rPr lang="en-US" dirty="0" err="1" smtClean="0"/>
              <a:t>abP</a:t>
            </a:r>
            <a:endParaRPr lang="en-US" dirty="0" smtClean="0"/>
          </a:p>
          <a:p>
            <a:r>
              <a:rPr lang="en-US" dirty="0" smtClean="0"/>
              <a:t>z</a:t>
            </a:r>
            <a:r>
              <a:rPr lang="en-US" baseline="-25000" dirty="0" smtClean="0"/>
              <a:t>1</a:t>
            </a:r>
            <a:r>
              <a:rPr lang="en-US" dirty="0" smtClean="0"/>
              <a:t>=e(</a:t>
            </a:r>
            <a:r>
              <a:rPr lang="en-US" dirty="0" err="1" smtClean="0"/>
              <a:t>aP,Q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aQ</a:t>
            </a:r>
            <a:r>
              <a:rPr lang="en-US" dirty="0" smtClean="0"/>
              <a:t>=O</a:t>
            </a:r>
            <a:r>
              <a:rPr lang="en-US" baseline="-25000" dirty="0" smtClean="0"/>
              <a:t>1</a:t>
            </a:r>
            <a:r>
              <a:rPr lang="en-US" dirty="0" smtClean="0"/>
              <a:t>(P,z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r>
              <a:rPr lang="en-US" dirty="0" smtClean="0"/>
              <a:t>z</a:t>
            </a:r>
            <a:r>
              <a:rPr lang="en-US" baseline="-25000" dirty="0" smtClean="0"/>
              <a:t>2</a:t>
            </a:r>
            <a:r>
              <a:rPr lang="en-US" dirty="0" smtClean="0"/>
              <a:t>=e(</a:t>
            </a:r>
            <a:r>
              <a:rPr lang="en-US" dirty="0" err="1" smtClean="0"/>
              <a:t>bP,aQ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abQ</a:t>
            </a:r>
            <a:r>
              <a:rPr lang="en-US" dirty="0" smtClean="0"/>
              <a:t>=O</a:t>
            </a:r>
            <a:r>
              <a:rPr lang="en-US" baseline="-25000" dirty="0" smtClean="0"/>
              <a:t>1</a:t>
            </a:r>
            <a:r>
              <a:rPr lang="en-US" dirty="0" smtClean="0"/>
              <a:t>(P,z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abP</a:t>
            </a:r>
            <a:r>
              <a:rPr lang="en-US" dirty="0" smtClean="0"/>
              <a:t>=O</a:t>
            </a:r>
            <a:r>
              <a:rPr lang="en-US" baseline="-25000" dirty="0" smtClean="0"/>
              <a:t>2</a:t>
            </a:r>
            <a:r>
              <a:rPr lang="en-US" dirty="0" smtClean="0"/>
              <a:t>(Q,z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2300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IDHP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Inverse DHP (IDHP): </a:t>
            </a:r>
            <a:r>
              <a:rPr lang="en-US" dirty="0" smtClean="0"/>
              <a:t>Given (</a:t>
            </a:r>
            <a:r>
              <a:rPr lang="en-US" dirty="0" err="1" smtClean="0"/>
              <a:t>P,aP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Computational</a:t>
            </a:r>
            <a:r>
              <a:rPr lang="en-US" dirty="0"/>
              <a:t>: </a:t>
            </a:r>
            <a:r>
              <a:rPr lang="en-US" dirty="0" smtClean="0"/>
              <a:t>Compute </a:t>
            </a:r>
            <a:r>
              <a:rPr lang="en-US" dirty="0" err="1"/>
              <a:t>bP</a:t>
            </a:r>
            <a:r>
              <a:rPr lang="en-US" dirty="0"/>
              <a:t>=a</a:t>
            </a:r>
            <a:r>
              <a:rPr lang="en-US" baseline="30000" dirty="0"/>
              <a:t>-1</a:t>
            </a:r>
            <a:r>
              <a:rPr lang="en-US" dirty="0"/>
              <a:t>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Choose Q</a:t>
            </a:r>
            <a:r>
              <a:rPr lang="el-GR" dirty="0" smtClean="0"/>
              <a:t>ϵ</a:t>
            </a:r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z</a:t>
            </a:r>
            <a:r>
              <a:rPr lang="en-US" baseline="-25000" dirty="0" smtClean="0"/>
              <a:t>1</a:t>
            </a:r>
            <a:r>
              <a:rPr lang="en-US" dirty="0" smtClean="0"/>
              <a:t>=e(</a:t>
            </a:r>
            <a:r>
              <a:rPr lang="en-US" dirty="0" err="1" smtClean="0"/>
              <a:t>aP,Q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aQ</a:t>
            </a:r>
            <a:r>
              <a:rPr lang="en-US" dirty="0" smtClean="0"/>
              <a:t>=O</a:t>
            </a:r>
            <a:r>
              <a:rPr lang="en-US" baseline="-25000" dirty="0" smtClean="0"/>
              <a:t>1</a:t>
            </a:r>
            <a:r>
              <a:rPr lang="en-US" dirty="0" smtClean="0"/>
              <a:t>(P,z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z</a:t>
            </a:r>
            <a:r>
              <a:rPr lang="en-US" baseline="-25000" dirty="0" smtClean="0"/>
              <a:t>2</a:t>
            </a:r>
            <a:r>
              <a:rPr lang="en-US" dirty="0" smtClean="0"/>
              <a:t>=e(P,Q)</a:t>
            </a:r>
          </a:p>
          <a:p>
            <a:pPr lvl="1"/>
            <a:r>
              <a:rPr lang="en-US" dirty="0" smtClean="0"/>
              <a:t>a</a:t>
            </a:r>
            <a:r>
              <a:rPr lang="en-US" baseline="30000" dirty="0" smtClean="0"/>
              <a:t>-1</a:t>
            </a:r>
            <a:r>
              <a:rPr lang="en-US" dirty="0" smtClean="0"/>
              <a:t>P=O</a:t>
            </a:r>
            <a:r>
              <a:rPr lang="en-US" baseline="-25000" dirty="0" smtClean="0"/>
              <a:t>2</a:t>
            </a:r>
            <a:r>
              <a:rPr lang="en-US" dirty="0" smtClean="0"/>
              <a:t>(aQ,z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71991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Tate Pairing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Consider P</a:t>
                </a:r>
                <a:r>
                  <a:rPr lang="el-GR" dirty="0" smtClean="0"/>
                  <a:t>ϵ</a:t>
                </a:r>
                <a:r>
                  <a:rPr lang="en-US" dirty="0" smtClean="0"/>
                  <a:t>E[m]. </a:t>
                </a:r>
              </a:p>
              <a:p>
                <a:pPr lvl="1"/>
                <a:r>
                  <a:rPr lang="en-US" dirty="0" smtClean="0"/>
                  <a:t>Consider a divisor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Since </a:t>
                </a:r>
                <a:r>
                  <a:rPr lang="en-US" dirty="0"/>
                  <a:t>P</a:t>
                </a:r>
                <a:r>
                  <a:rPr lang="el-GR" dirty="0"/>
                  <a:t>ϵ</a:t>
                </a:r>
                <a:r>
                  <a:rPr lang="en-US" dirty="0"/>
                  <a:t>E[m</a:t>
                </a:r>
                <a:r>
                  <a:rPr lang="en-US" dirty="0" smtClean="0"/>
                  <a:t>],  </a:t>
                </a:r>
                <a:r>
                  <a:rPr lang="en-US" dirty="0" err="1" smtClean="0"/>
                  <a:t>mP</a:t>
                </a:r>
                <a:r>
                  <a:rPr lang="en-US" dirty="0" smtClean="0"/>
                  <a:t>=O.</a:t>
                </a:r>
              </a:p>
              <a:p>
                <a:pPr lvl="1"/>
                <a:r>
                  <a:rPr lang="en-US" dirty="0" smtClean="0"/>
                  <a:t>Thus there exists a rational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dirty="0" err="1" smtClean="0"/>
                  <a:t>st.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Div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/>
                  <a:t>)=m[P]-m[O]=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Let D</a:t>
                </a:r>
                <a:r>
                  <a:rPr lang="en-US" baseline="-25000" dirty="0" smtClean="0"/>
                  <a:t>Q</a:t>
                </a:r>
                <a:r>
                  <a:rPr lang="en-US" dirty="0" smtClean="0"/>
                  <a:t> be any divisor equivalent to [Q]-[O] with disjoint support from </a:t>
                </a:r>
                <a:r>
                  <a:rPr lang="en-US" dirty="0" err="1" smtClean="0"/>
                  <a:t>Div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/>
                  <a:t>).</a:t>
                </a:r>
              </a:p>
              <a:p>
                <a:r>
                  <a:rPr lang="en-US" dirty="0" smtClean="0"/>
                  <a:t>Define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dirty="0" smtClean="0"/>
                  <a:t>.</a:t>
                </a: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1427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Few Details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IN" dirty="0" smtClean="0"/>
                  <a:t> is unique only </a:t>
                </a:r>
                <a:r>
                  <a:rPr lang="en-IN" dirty="0" err="1" smtClean="0"/>
                  <a:t>upto</a:t>
                </a:r>
                <a:r>
                  <a:rPr lang="en-IN" dirty="0" smtClean="0"/>
                  <a:t> multiplication by elements of L</a:t>
                </a:r>
                <a:r>
                  <a:rPr lang="en-IN" baseline="30000" dirty="0" smtClean="0"/>
                  <a:t>*</a:t>
                </a:r>
                <a:r>
                  <a:rPr lang="en-IN" dirty="0" smtClean="0"/>
                  <a:t>.</a:t>
                </a:r>
              </a:p>
              <a:p>
                <a:r>
                  <a:rPr lang="en-US" dirty="0" smtClean="0"/>
                  <a:t>Consider: D</a:t>
                </a:r>
                <a:r>
                  <a:rPr lang="en-US" baseline="-25000" dirty="0" smtClean="0"/>
                  <a:t>Q</a:t>
                </a:r>
                <a:r>
                  <a:rPr lang="en-US" baseline="30000" dirty="0" smtClean="0"/>
                  <a:t>’</a:t>
                </a:r>
                <a:r>
                  <a:rPr lang="en-US" dirty="0" smtClean="0"/>
                  <a:t>=</a:t>
                </a:r>
                <a:r>
                  <a:rPr lang="en-US" dirty="0" err="1" smtClean="0"/>
                  <a:t>D</a:t>
                </a:r>
                <a:r>
                  <a:rPr lang="en-US" baseline="-25000" dirty="0" err="1" smtClean="0"/>
                  <a:t>Q</a:t>
                </a:r>
                <a:r>
                  <a:rPr lang="en-US" dirty="0" err="1" smtClean="0"/>
                  <a:t>+Div</a:t>
                </a:r>
                <a:r>
                  <a:rPr lang="en-US" dirty="0" smtClean="0"/>
                  <a:t>(g)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dirty="0" smtClean="0"/>
                  <a:t>D</a:t>
                </a:r>
                <a:r>
                  <a:rPr lang="en-US" baseline="-25000" dirty="0" smtClean="0"/>
                  <a:t>Q</a:t>
                </a:r>
                <a:r>
                  <a:rPr lang="en-US" dirty="0" smtClean="0"/>
                  <a:t>, where g is some rational function.</a:t>
                </a:r>
              </a:p>
              <a:p>
                <a:pPr lvl="1"/>
                <a:r>
                  <a:rPr lang="en-US" dirty="0" smtClean="0"/>
                  <a:t>Then,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𝐷𝑖𝑣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𝐷𝑖𝑣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sub>
                                </m:sSub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g</m:t>
                    </m:r>
                    <m:d>
                      <m:dPr>
                        <m:ctrlPr>
                          <a:rPr lang="en-US" b="0" i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</m:d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</m:d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sub>
                        </m:sSub>
                      </m:e>
                    </m:d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d>
                              </m:e>
                            </m:d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IN" dirty="0" smtClean="0"/>
                  <a:t>.</a:t>
                </a:r>
              </a:p>
              <a:p>
                <a:pPr lvl="1"/>
                <a:r>
                  <a:rPr lang="en-US" dirty="0" smtClean="0"/>
                  <a:t>Thus treating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sub>
                        </m:sSub>
                      </m:e>
                    </m:d>
                  </m:oMath>
                </a14:m>
                <a:r>
                  <a:rPr lang="en-IN" dirty="0" smtClean="0"/>
                  <a:t> as an element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dirty="0"/>
                  <a:t>/(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dirty="0" smtClean="0"/>
                  <a:t>)</a:t>
                </a:r>
                <a:r>
                  <a:rPr lang="en-IN" baseline="30000" dirty="0" smtClean="0"/>
                  <a:t>m</a:t>
                </a:r>
                <a:endParaRPr lang="en-IN" dirty="0"/>
              </a:p>
              <a:p>
                <a:pPr marL="457200" lvl="1" indent="0">
                  <a:buNone/>
                </a:pPr>
                <a:r>
                  <a:rPr lang="en-US" dirty="0"/>
                  <a:t>m</a:t>
                </a:r>
                <a:r>
                  <a:rPr lang="en-US" dirty="0" smtClean="0"/>
                  <a:t>akes it equivalent.</a:t>
                </a: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19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467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Few Details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Consider: D</a:t>
                </a:r>
                <a:r>
                  <a:rPr lang="en-US" baseline="-25000" dirty="0" smtClean="0"/>
                  <a:t>P</a:t>
                </a:r>
                <a:r>
                  <a:rPr lang="en-US" baseline="30000" dirty="0" smtClean="0"/>
                  <a:t>’</a:t>
                </a:r>
                <a:r>
                  <a:rPr lang="en-US" dirty="0" smtClean="0"/>
                  <a:t>=</a:t>
                </a:r>
                <a:r>
                  <a:rPr lang="en-US" dirty="0" err="1" smtClean="0"/>
                  <a:t>D</a:t>
                </a:r>
                <a:r>
                  <a:rPr lang="en-US" baseline="-25000" dirty="0" err="1" smtClean="0"/>
                  <a:t>P</a:t>
                </a:r>
                <a:r>
                  <a:rPr lang="en-US" dirty="0" err="1" smtClean="0"/>
                  <a:t>+Div</a:t>
                </a:r>
                <a:r>
                  <a:rPr lang="en-US" dirty="0" smtClean="0"/>
                  <a:t>(h)</a:t>
                </a:r>
                <a:r>
                  <a:rPr lang="en-US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dirty="0" smtClean="0"/>
                  <a:t>D</a:t>
                </a:r>
                <a:r>
                  <a:rPr lang="en-US" baseline="-25000" dirty="0" smtClean="0"/>
                  <a:t>P</a:t>
                </a:r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Since, </a:t>
                </a:r>
                <a:r>
                  <a:rPr lang="en-US" dirty="0" err="1" smtClean="0"/>
                  <a:t>m</a:t>
                </a:r>
                <a:r>
                  <a:rPr lang="en-US" dirty="0" err="1"/>
                  <a:t>D</a:t>
                </a:r>
                <a:r>
                  <a:rPr lang="en-US" baseline="-25000" dirty="0" err="1"/>
                  <a:t>P</a:t>
                </a:r>
                <a:r>
                  <a:rPr lang="en-US" baseline="30000" dirty="0" smtClean="0"/>
                  <a:t>’</a:t>
                </a:r>
                <a:r>
                  <a:rPr lang="en-US" dirty="0" smtClean="0"/>
                  <a:t>=</a:t>
                </a:r>
                <a:r>
                  <a:rPr lang="en-US" dirty="0" err="1" smtClean="0"/>
                  <a:t>mD</a:t>
                </a:r>
                <a:r>
                  <a:rPr lang="en-US" baseline="-25000" dirty="0" err="1" smtClean="0"/>
                  <a:t>P</a:t>
                </a:r>
                <a:r>
                  <a:rPr lang="en-US" dirty="0" err="1" smtClean="0"/>
                  <a:t>+mDiv</a:t>
                </a:r>
                <a:r>
                  <a:rPr lang="en-US" dirty="0" smtClean="0"/>
                  <a:t>(h)=</a:t>
                </a:r>
                <a:r>
                  <a:rPr lang="en-US" dirty="0" err="1" smtClean="0"/>
                  <a:t>Div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/>
                  <a:t>)+</a:t>
                </a:r>
                <a:r>
                  <a:rPr lang="en-US" dirty="0" err="1" smtClean="0"/>
                  <a:t>Div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h</a:t>
                </a:r>
                <a:r>
                  <a:rPr lang="en-US" baseline="30000" dirty="0" err="1" smtClean="0"/>
                  <a:t>m</a:t>
                </a:r>
                <a:r>
                  <a:rPr lang="en-US" dirty="0" smtClean="0"/>
                  <a:t>)=</a:t>
                </a:r>
                <a:r>
                  <a:rPr lang="en-US" dirty="0" err="1" smtClean="0"/>
                  <a:t>Div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err="1" smtClean="0"/>
                  <a:t>h</a:t>
                </a:r>
                <a:r>
                  <a:rPr lang="en-US" baseline="30000" dirty="0" err="1" smtClean="0"/>
                  <a:t>m</a:t>
                </a:r>
                <a:r>
                  <a:rPr lang="en-US" dirty="0" smtClean="0"/>
                  <a:t>).</a:t>
                </a:r>
              </a:p>
              <a:p>
                <a:pPr lvl="1"/>
                <a:r>
                  <a:rPr lang="en-US" dirty="0" smtClean="0"/>
                  <a:t>Thus,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sub>
                        </m:sSub>
                      </m:sub>
                    </m:sSub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err="1"/>
                  <a:t>h</a:t>
                </a:r>
                <a:r>
                  <a:rPr lang="en-US" baseline="30000" dirty="0" err="1"/>
                  <a:t>m</a:t>
                </a:r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</m:oMath>
                </a14:m>
                <a:r>
                  <a:rPr lang="en-IN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sub>
                        </m:sSub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/>
                  <a:t>h</a:t>
                </a:r>
                <a:r>
                  <a:rPr lang="en-US" baseline="30000" dirty="0" smtClean="0"/>
                  <a:t>m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</m:oMath>
                </a14:m>
                <a:r>
                  <a:rPr lang="en-IN" dirty="0" smtClean="0"/>
                  <a:t>)=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IN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</m:oMath>
                </a14:m>
                <a:r>
                  <a:rPr lang="en-IN" dirty="0" smtClean="0"/>
                  <a:t>)</a:t>
                </a:r>
                <a:r>
                  <a:rPr lang="en-US" dirty="0"/>
                  <a:t> </a:t>
                </a:r>
                <a:r>
                  <a:rPr lang="en-US" dirty="0" smtClean="0"/>
                  <a:t>(h(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</m:oMath>
                </a14:m>
                <a:r>
                  <a:rPr lang="en-IN" dirty="0" smtClean="0"/>
                  <a:t>))</a:t>
                </a:r>
                <a:r>
                  <a:rPr lang="en-IN" baseline="30000" dirty="0" smtClean="0"/>
                  <a:t>m</a:t>
                </a:r>
                <a:r>
                  <a:rPr lang="en-IN" dirty="0" smtClean="0"/>
                  <a:t>.</a:t>
                </a:r>
              </a:p>
              <a:p>
                <a:pPr lvl="1"/>
                <a:r>
                  <a:rPr lang="en-US" dirty="0" smtClean="0"/>
                  <a:t>Again the result is equivalent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dirty="0"/>
                  <a:t>/(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dirty="0"/>
                  <a:t>)</a:t>
                </a:r>
                <a:r>
                  <a:rPr lang="en-IN" baseline="30000" dirty="0" smtClean="0"/>
                  <a:t>m</a:t>
                </a:r>
                <a:endParaRPr lang="en-IN" dirty="0"/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 r="-77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5110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Few Details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Consider, Q’=</a:t>
                </a:r>
                <a:r>
                  <a:rPr lang="en-US" dirty="0" err="1" smtClean="0"/>
                  <a:t>Q+mR</a:t>
                </a:r>
                <a:r>
                  <a:rPr lang="en-US" dirty="0" smtClean="0"/>
                  <a:t>, R</a:t>
                </a:r>
                <a:r>
                  <a:rPr lang="el-GR" dirty="0" smtClean="0"/>
                  <a:t>ϵ</a:t>
                </a:r>
                <a:r>
                  <a:rPr lang="en-US" dirty="0" smtClean="0"/>
                  <a:t>E[L]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sub>
                        </m:sSub>
                      </m:e>
                    </m:d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/>
                          <m:t>[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b>
                            </m:sSub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sub>
                            </m:sSub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marL="228600" lvl="1">
                  <a:spcBef>
                    <a:spcPts val="1000"/>
                  </a:spcBef>
                </a:pPr>
                <a:r>
                  <a:rPr lang="en-US" dirty="0"/>
                  <a:t>Again the result is equivalent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dirty="0"/>
                  <a:t>/(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dirty="0"/>
                  <a:t>)</a:t>
                </a:r>
                <a:r>
                  <a:rPr lang="en-IN" baseline="30000" dirty="0"/>
                  <a:t>m</a:t>
                </a:r>
                <a:endParaRPr lang="en-IN" dirty="0"/>
              </a:p>
              <a:p>
                <a:pPr marL="0" lvl="1" indent="0">
                  <a:spcBef>
                    <a:spcPts val="1000"/>
                  </a:spcBef>
                  <a:buNone/>
                </a:pPr>
                <a:r>
                  <a:rPr lang="en-US" dirty="0" smtClean="0"/>
                  <a:t>Thus the domain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</m:oMath>
                </a14:m>
                <a:r>
                  <a:rPr lang="en-US" dirty="0" smtClean="0"/>
                  <a:t> is :</a:t>
                </a:r>
              </a:p>
              <a:p>
                <a:pPr marL="0" lvl="1" indent="0">
                  <a:spcBef>
                    <a:spcPts val="1000"/>
                  </a:spcBef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E[m]</a:t>
                </a:r>
                <a:r>
                  <a:rPr lang="en-US" dirty="0" err="1" smtClean="0"/>
                  <a:t>xE</a:t>
                </a:r>
                <a:r>
                  <a:rPr lang="en-US" dirty="0" smtClean="0"/>
                  <a:t>[m]/</a:t>
                </a:r>
                <a:r>
                  <a:rPr lang="en-US" dirty="0" err="1" smtClean="0"/>
                  <a:t>mE</a:t>
                </a:r>
                <a:r>
                  <a:rPr lang="en-US" dirty="0" smtClean="0"/>
                  <a:t>[L]</a:t>
                </a:r>
                <a:r>
                  <a:rPr lang="en-US" dirty="0" smtClean="0">
                    <a:sym typeface="Wingdings" panose="05000000000000000000" pitchFamily="2" charset="2"/>
                  </a:rPr>
                  <a:t>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dirty="0"/>
                  <a:t>/(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dirty="0"/>
                  <a:t>)</a:t>
                </a:r>
                <a:r>
                  <a:rPr lang="en-IN" baseline="30000" dirty="0"/>
                  <a:t>m</a:t>
                </a:r>
                <a:endParaRPr lang="en-IN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9676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the output unique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For </a:t>
                </a:r>
                <a:r>
                  <a:rPr lang="en-US" dirty="0"/>
                  <a:t>c</a:t>
                </a:r>
                <a:r>
                  <a:rPr lang="en-US" dirty="0" smtClean="0"/>
                  <a:t>ryptographic operations one need the output to be unique.</a:t>
                </a:r>
              </a:p>
              <a:p>
                <a:r>
                  <a:rPr lang="en-US" dirty="0" smtClean="0"/>
                  <a:t>Hence, we raise the output to (q</a:t>
                </a:r>
                <a:r>
                  <a:rPr lang="en-US" baseline="30000" dirty="0" smtClean="0"/>
                  <a:t>k</a:t>
                </a:r>
                <a:r>
                  <a:rPr lang="en-US" dirty="0" smtClean="0"/>
                  <a:t>-1)/m.</a:t>
                </a:r>
              </a:p>
              <a:p>
                <a:r>
                  <a:rPr lang="en-US" dirty="0" smtClean="0"/>
                  <a:t>Thus, we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sub>
                            </m:sSub>
                          </m:e>
                        </m:d>
                      </m:e>
                      <m: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−1)/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Unique because: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e>
                        </m:d>
                      </m:e>
                      <m:sup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−1)/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sub>
                            </m:sSub>
                          </m:e>
                        </m:d>
                      </m:e>
                      <m:sup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−1)/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</m:d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d>
                              </m:e>
                            </m:d>
                          </m:e>
                        </m:d>
                      </m:e>
                      <m:sup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p>
                  </m:oMath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−1)/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308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7769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Tate Pairing and Weil Pairing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Weil Pairing :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m</a:t>
                </a:r>
                <a:r>
                  <a:rPr lang="en-US" dirty="0" smtClean="0"/>
                  <a:t>(P,Q)</a:t>
                </a:r>
              </a:p>
              <a:p>
                <a:r>
                  <a:rPr lang="en-US" dirty="0" smtClean="0"/>
                  <a:t>Tate Pairing: &lt;P,Q&gt;</a:t>
                </a:r>
                <a:r>
                  <a:rPr lang="en-US" baseline="-25000" dirty="0" smtClean="0"/>
                  <a:t>m</a:t>
                </a:r>
                <a:endParaRPr lang="en-US" dirty="0" smtClean="0"/>
              </a:p>
              <a:p>
                <a:r>
                  <a:rPr lang="en-US" dirty="0" err="1"/>
                  <a:t>e</a:t>
                </a:r>
                <a:r>
                  <a:rPr lang="en-US" baseline="-25000" dirty="0" err="1"/>
                  <a:t>m</a:t>
                </a:r>
                <a:r>
                  <a:rPr lang="en-US" dirty="0"/>
                  <a:t>(P,Q</a:t>
                </a:r>
                <a:r>
                  <a:rPr lang="en-US" dirty="0" smtClean="0"/>
                  <a:t>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&gt;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&gt;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</m:oMath>
                </a14:m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0010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5178</TotalTime>
  <Words>1457</Words>
  <Application>Microsoft Office PowerPoint</Application>
  <PresentationFormat>On-screen Show (4:3)</PresentationFormat>
  <Paragraphs>269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Wingdings</vt:lpstr>
      <vt:lpstr>Office Theme</vt:lpstr>
      <vt:lpstr>Pairing based IBE</vt:lpstr>
      <vt:lpstr>Some Definitions</vt:lpstr>
      <vt:lpstr>Some more definitions</vt:lpstr>
      <vt:lpstr>Tate Pairing</vt:lpstr>
      <vt:lpstr>Few Details</vt:lpstr>
      <vt:lpstr>Few Details</vt:lpstr>
      <vt:lpstr>Few Details</vt:lpstr>
      <vt:lpstr>Making the output unique</vt:lpstr>
      <vt:lpstr>Tate Pairing and Weil Pairing</vt:lpstr>
      <vt:lpstr>Linear Dependence Property</vt:lpstr>
      <vt:lpstr>Application of Pairings: Finally!</vt:lpstr>
      <vt:lpstr>Extending to Three Parties</vt:lpstr>
      <vt:lpstr>Extending to Three Parties</vt:lpstr>
      <vt:lpstr>Can this be done in one round?</vt:lpstr>
      <vt:lpstr>Quick Refresh on Pairings</vt:lpstr>
      <vt:lpstr>Some more Derived Properties </vt:lpstr>
      <vt:lpstr>Implication on DLP</vt:lpstr>
      <vt:lpstr>Implication on DLP</vt:lpstr>
      <vt:lpstr>Bilinear Diffie-Hellman Problem (BDHP)</vt:lpstr>
      <vt:lpstr>Security Implications</vt:lpstr>
      <vt:lpstr>Decisional Diffie-Hellman Problem due to Pairings</vt:lpstr>
      <vt:lpstr>Few Fundamental Protocols using Pairings</vt:lpstr>
      <vt:lpstr>Short Signatures</vt:lpstr>
      <vt:lpstr>BLS Signatures</vt:lpstr>
      <vt:lpstr>Boneh Franklin’s IBE</vt:lpstr>
      <vt:lpstr>Private Key of Alice</vt:lpstr>
      <vt:lpstr>Bob’s Encryption for Alice</vt:lpstr>
      <vt:lpstr>Alice’s Decryption</vt:lpstr>
      <vt:lpstr>CCA Security</vt:lpstr>
      <vt:lpstr>CCA security</vt:lpstr>
      <vt:lpstr>Few More Security Implications</vt:lpstr>
      <vt:lpstr>Attack Oracles</vt:lpstr>
      <vt:lpstr>Solve BCDHP</vt:lpstr>
      <vt:lpstr>Solve IDHP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Pairing based IBE</dc:title>
  <dc:creator>Sony</dc:creator>
  <cp:lastModifiedBy>Sony</cp:lastModifiedBy>
  <cp:revision>65</cp:revision>
  <dcterms:created xsi:type="dcterms:W3CDTF">2015-05-26T17:30:24Z</dcterms:created>
  <dcterms:modified xsi:type="dcterms:W3CDTF">2015-05-30T07:48:41Z</dcterms:modified>
</cp:coreProperties>
</file>