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34"/>
  </p:notesMasterIdLst>
  <p:handoutMasterIdLst>
    <p:handoutMasterId r:id="rId35"/>
  </p:handoutMasterIdLst>
  <p:sldIdLst>
    <p:sldId id="259" r:id="rId2"/>
    <p:sldId id="260" r:id="rId3"/>
    <p:sldId id="263" r:id="rId4"/>
    <p:sldId id="261" r:id="rId5"/>
    <p:sldId id="262" r:id="rId6"/>
    <p:sldId id="264" r:id="rId7"/>
    <p:sldId id="265" r:id="rId8"/>
    <p:sldId id="266" r:id="rId9"/>
    <p:sldId id="267" r:id="rId10"/>
    <p:sldId id="270" r:id="rId11"/>
    <p:sldId id="271" r:id="rId12"/>
    <p:sldId id="272" r:id="rId13"/>
    <p:sldId id="268" r:id="rId14"/>
    <p:sldId id="269" r:id="rId15"/>
    <p:sldId id="273" r:id="rId16"/>
    <p:sldId id="274" r:id="rId17"/>
    <p:sldId id="275" r:id="rId18"/>
    <p:sldId id="276" r:id="rId19"/>
    <p:sldId id="286" r:id="rId20"/>
    <p:sldId id="287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8" r:id="rId31"/>
    <p:sldId id="289" r:id="rId32"/>
    <p:sldId id="290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78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9" autoAdjust="0"/>
    <p:restoredTop sz="94516" autoAdjust="0"/>
  </p:normalViewPr>
  <p:slideViewPr>
    <p:cSldViewPr>
      <p:cViewPr>
        <p:scale>
          <a:sx n="75" d="100"/>
          <a:sy n="75" d="100"/>
        </p:scale>
        <p:origin x="-11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16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© Dept. of Computer Sc. and Engg, IIT Kharagpur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mtClean="0"/>
              <a:t>23-27 May 2011, Anurag Labs, DRDO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259FE6E-8BDB-49D7-9A7C-B51411D79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© Dept. of Computer Sc. and Engg, IIT Kharagpur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23-27 May 2011, Anurag Labs, DRDO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555542F-1FC0-46CD-BDB4-1A1839B6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542F-1FC0-46CD-BDB4-1A1839B6CF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2011, Anurag Labs, DRDO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Dept. of Computer Sc. and Engg, IIT Kharagpur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542F-1FC0-46CD-BDB4-1A1839B6CF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2011, Anurag Labs, DRDO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Dept. of Computer Sc. and Engg, IIT Kharagpur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4400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Anurag</a:t>
            </a:r>
            <a:r>
              <a:rPr lang="en-US" dirty="0" smtClean="0"/>
              <a:t> Labs, DRDO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609080-6F66-409D-91C7-03B8F768C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>
          <a:xfrm>
            <a:off x="914400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21336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581400" y="6305550"/>
            <a:ext cx="2895600" cy="4762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smtClean="0"/>
              <a:t>Anurag Labs, DRDO</a:t>
            </a:r>
            <a:endParaRPr lang="en-US" dirty="0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722E86-7DC8-4E7C-8BC0-7A713949F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>
          <a:xfrm>
            <a:off x="914400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0"/>
          </p:nvPr>
        </p:nvSpPr>
        <p:spPr>
          <a:xfrm>
            <a:off x="1143000" y="6305550"/>
            <a:ext cx="21336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276600" y="6305550"/>
            <a:ext cx="2895600" cy="4762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smtClean="0"/>
              <a:t>Anurag Labs, DRDO</a:t>
            </a:r>
            <a:endParaRPr lang="en-US" dirty="0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6347D1-4F82-4F58-ABB6-6B2D23902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>
          <a:xfrm>
            <a:off x="914400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21336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581400" y="6305550"/>
            <a:ext cx="2895600" cy="4762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 err="1" smtClean="0"/>
              <a:t>Anurag</a:t>
            </a:r>
            <a:r>
              <a:rPr lang="en-US" dirty="0" smtClean="0"/>
              <a:t> Labs, DRDO</a:t>
            </a:r>
            <a:endParaRPr lang="en-US" dirty="0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34-FD66-4287-87D8-27F8A20AE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Anurag</a:t>
            </a:r>
            <a:r>
              <a:rPr lang="en-US" dirty="0" smtClean="0"/>
              <a:t> Labs, DRDO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4CA9F8-C549-47A3-9ED6-E07B442F4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914400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>
          <a:xfrm>
            <a:off x="1447800" y="63055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Anurag</a:t>
            </a:r>
            <a:r>
              <a:rPr lang="en-US" dirty="0" smtClean="0"/>
              <a:t> Labs, DRDO</a:t>
            </a:r>
            <a:endParaRPr lang="en-US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2D6C7C-4755-4C3B-962A-EDFFF2733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Anurag</a:t>
            </a:r>
            <a:r>
              <a:rPr lang="en-US" dirty="0" smtClean="0"/>
              <a:t> Labs, DRDO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D7BB15-A0B8-4372-913A-833163470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914400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" name="Oval 3"/>
          <p:cNvSpPr/>
          <p:nvPr userDrawn="1"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Anurag</a:t>
            </a:r>
            <a:r>
              <a:rPr lang="en-US" dirty="0" smtClean="0"/>
              <a:t> Labs, DRDO</a:t>
            </a: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64A04E-C6C4-4722-95F4-8204C5584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Anurag</a:t>
            </a:r>
            <a:r>
              <a:rPr lang="en-US" dirty="0" smtClean="0"/>
              <a:t> Labs, DRDO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99CECD-E085-4A8A-9EC2-68C7136E1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95400" y="6305550"/>
            <a:ext cx="21336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305550"/>
            <a:ext cx="2895600" cy="4762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smtClean="0"/>
              <a:t>Anurag Labs, DRDO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5BD8BC-09DE-4334-8D5E-6C2A08506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>
              <a:latin typeface="Gill Sans MT" pitchFamily="34" charset="0"/>
            </a:endParaRPr>
          </a:p>
        </p:txBody>
      </p:sp>
      <p:sp>
        <p:nvSpPr>
          <p:cNvPr id="6" name="Flowchart: Process 5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7" name="Flowchart: Process 6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295400" y="63055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305550"/>
            <a:ext cx="2895600" cy="4762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smtClean="0"/>
              <a:t>Anurag Labs, DRDO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AC472A-CA87-4E95-BBC2-7F20896C4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8" name="Oval 7"/>
          <p:cNvSpPr>
            <a:spLocks noChangeArrowheads="1"/>
          </p:cNvSpPr>
          <p:nvPr userDrawn="1"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8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14478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5814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smtClean="0"/>
              <a:t>Anurag Labs, DRDO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62836DF7-C29D-45E5-94E8-5227B6870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>
    <p:dissolve/>
  </p:transition>
  <p:hf hdr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07378"/>
            <a:ext cx="7620000" cy="176442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Hardware Implementations of Finite Field Primitives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551237"/>
            <a:ext cx="8153400" cy="2468563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Debdeep Mukhopadhyay 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Chester Rebeiro</a:t>
            </a:r>
          </a:p>
          <a:p>
            <a:pPr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 </a:t>
            </a:r>
          </a:p>
          <a:p>
            <a:pPr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Dept. of Computer Science and Engineering</a:t>
            </a:r>
          </a:p>
          <a:p>
            <a:pPr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Indian Institute of Technology Kharagpur</a:t>
            </a:r>
          </a:p>
          <a:p>
            <a:pPr algn="ctr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INDIA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BD8BC-09DE-4334-8D5E-6C2A085063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 dirty="0"/>
          </a:p>
        </p:txBody>
      </p:sp>
      <p:pic>
        <p:nvPicPr>
          <p:cNvPr id="9" name="Picture 31" descr="IIT_Kharagpur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2063" y="0"/>
            <a:ext cx="15319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Modular Reduction for Trinomials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l-GR" b="1" dirty="0" smtClean="0">
                <a:latin typeface="Calibri"/>
              </a:rPr>
              <a:t>α</a:t>
            </a:r>
            <a:r>
              <a:rPr lang="en-US" dirty="0" smtClean="0"/>
              <a:t> be a root of the irreducible polynomial  </a:t>
            </a:r>
            <a:r>
              <a:rPr lang="en-US" b="1" dirty="0" smtClean="0"/>
              <a:t>P(x) = </a:t>
            </a:r>
            <a:r>
              <a:rPr lang="en-US" b="1" dirty="0" err="1" smtClean="0"/>
              <a:t>x</a:t>
            </a:r>
            <a:r>
              <a:rPr lang="en-US" b="1" baseline="30000" dirty="0" err="1" smtClean="0"/>
              <a:t>m</a:t>
            </a:r>
            <a:r>
              <a:rPr lang="en-US" b="1" dirty="0" smtClean="0"/>
              <a:t> + </a:t>
            </a:r>
            <a:r>
              <a:rPr lang="en-US" b="1" dirty="0" err="1" smtClean="0"/>
              <a:t>x</a:t>
            </a:r>
            <a:r>
              <a:rPr lang="en-US" b="1" baseline="30000" dirty="0" err="1" smtClean="0"/>
              <a:t>n</a:t>
            </a:r>
            <a:r>
              <a:rPr lang="en-US" b="1" dirty="0" smtClean="0"/>
              <a:t> + 1</a:t>
            </a:r>
          </a:p>
          <a:p>
            <a:r>
              <a:rPr lang="en-US" dirty="0" smtClean="0"/>
              <a:t>This means : </a:t>
            </a:r>
          </a:p>
          <a:p>
            <a:pPr lvl="1"/>
            <a:r>
              <a:rPr lang="el-GR" dirty="0" smtClean="0">
                <a:latin typeface="Calibri"/>
              </a:rPr>
              <a:t>α</a:t>
            </a:r>
            <a:r>
              <a:rPr lang="en-US" b="1" baseline="30000" dirty="0" smtClean="0"/>
              <a:t>m</a:t>
            </a:r>
            <a:r>
              <a:rPr lang="en-US" b="1" dirty="0" smtClean="0"/>
              <a:t> + </a:t>
            </a:r>
            <a:r>
              <a:rPr lang="el-GR" dirty="0" smtClean="0">
                <a:latin typeface="Calibri"/>
              </a:rPr>
              <a:t>α</a:t>
            </a:r>
            <a:r>
              <a:rPr lang="en-US" baseline="30000" dirty="0" smtClean="0">
                <a:latin typeface="Calibri"/>
              </a:rPr>
              <a:t>n</a:t>
            </a:r>
            <a:r>
              <a:rPr lang="el-GR" dirty="0" smtClean="0">
                <a:latin typeface="Calibri"/>
              </a:rPr>
              <a:t> </a:t>
            </a:r>
            <a:r>
              <a:rPr lang="en-US" b="1" dirty="0" smtClean="0"/>
              <a:t> + 1 = 0</a:t>
            </a:r>
          </a:p>
          <a:p>
            <a:pPr lvl="1"/>
            <a:r>
              <a:rPr lang="el-GR" dirty="0" smtClean="0">
                <a:latin typeface="Calibri"/>
              </a:rPr>
              <a:t>α</a:t>
            </a:r>
            <a:r>
              <a:rPr lang="en-US" b="1" baseline="30000" dirty="0" smtClean="0"/>
              <a:t>m</a:t>
            </a:r>
            <a:r>
              <a:rPr lang="en-US" b="1" dirty="0" smtClean="0"/>
              <a:t> = </a:t>
            </a:r>
            <a:r>
              <a:rPr lang="el-GR" dirty="0" smtClean="0">
                <a:latin typeface="Calibri"/>
              </a:rPr>
              <a:t>α</a:t>
            </a:r>
            <a:r>
              <a:rPr lang="en-US" baseline="30000" dirty="0" smtClean="0">
                <a:latin typeface="Calibri"/>
              </a:rPr>
              <a:t>n</a:t>
            </a:r>
            <a:r>
              <a:rPr lang="el-GR" dirty="0" smtClean="0">
                <a:latin typeface="Calibri"/>
              </a:rPr>
              <a:t> </a:t>
            </a:r>
            <a:r>
              <a:rPr lang="en-US" b="1" dirty="0" smtClean="0"/>
              <a:t> + 1</a:t>
            </a:r>
          </a:p>
          <a:p>
            <a:pPr lvl="1"/>
            <a:r>
              <a:rPr lang="el-GR" dirty="0" smtClean="0">
                <a:latin typeface="Calibri"/>
              </a:rPr>
              <a:t>α</a:t>
            </a:r>
            <a:r>
              <a:rPr lang="en-US" b="1" baseline="30000" dirty="0" smtClean="0"/>
              <a:t>m+1</a:t>
            </a:r>
            <a:r>
              <a:rPr lang="en-US" b="1" dirty="0" smtClean="0"/>
              <a:t> = </a:t>
            </a:r>
            <a:r>
              <a:rPr lang="el-GR" dirty="0" smtClean="0">
                <a:latin typeface="Calibri"/>
              </a:rPr>
              <a:t>α</a:t>
            </a:r>
            <a:r>
              <a:rPr lang="en-US" b="1" baseline="30000" dirty="0" smtClean="0">
                <a:latin typeface="Calibri"/>
              </a:rPr>
              <a:t>n+1</a:t>
            </a:r>
            <a:r>
              <a:rPr lang="en-US" b="1" dirty="0" smtClean="0"/>
              <a:t> + </a:t>
            </a:r>
            <a:r>
              <a:rPr lang="el-GR" dirty="0" smtClean="0">
                <a:latin typeface="Calibri"/>
              </a:rPr>
              <a:t>α </a:t>
            </a:r>
            <a:r>
              <a:rPr lang="en-US" dirty="0" smtClean="0"/>
              <a:t>        // multiplying by </a:t>
            </a:r>
            <a:r>
              <a:rPr lang="el-GR" dirty="0" smtClean="0">
                <a:latin typeface="Calibri"/>
              </a:rPr>
              <a:t>α</a:t>
            </a:r>
            <a:endParaRPr lang="en-US" dirty="0" smtClean="0"/>
          </a:p>
          <a:p>
            <a:pPr lvl="1"/>
            <a:r>
              <a:rPr lang="el-GR" dirty="0" smtClean="0">
                <a:latin typeface="Calibri"/>
              </a:rPr>
              <a:t>α</a:t>
            </a:r>
            <a:r>
              <a:rPr lang="en-US" b="1" baseline="30000" dirty="0" smtClean="0"/>
              <a:t>m+2</a:t>
            </a:r>
            <a:r>
              <a:rPr lang="en-US" b="1" dirty="0" smtClean="0"/>
              <a:t> = </a:t>
            </a:r>
            <a:r>
              <a:rPr lang="el-GR" dirty="0" smtClean="0">
                <a:latin typeface="Calibri"/>
              </a:rPr>
              <a:t>α</a:t>
            </a:r>
            <a:r>
              <a:rPr lang="en-US" b="1" baseline="30000" dirty="0" smtClean="0"/>
              <a:t>n+2</a:t>
            </a:r>
            <a:r>
              <a:rPr lang="en-US" b="1" dirty="0" smtClean="0"/>
              <a:t> + </a:t>
            </a:r>
            <a:r>
              <a:rPr lang="el-GR" dirty="0" smtClean="0">
                <a:latin typeface="Calibri"/>
              </a:rPr>
              <a:t>α</a:t>
            </a:r>
            <a:r>
              <a:rPr lang="en-US" b="1" baseline="30000" dirty="0" smtClean="0"/>
              <a:t>2</a:t>
            </a:r>
            <a:r>
              <a:rPr lang="en-US" dirty="0" smtClean="0"/>
              <a:t>       // multiplying again by </a:t>
            </a:r>
            <a:r>
              <a:rPr lang="el-GR" dirty="0" smtClean="0">
                <a:latin typeface="Calibri"/>
              </a:rPr>
              <a:t>α</a:t>
            </a:r>
            <a:endParaRPr lang="en-US" dirty="0" smtClean="0"/>
          </a:p>
          <a:p>
            <a:r>
              <a:rPr lang="en-US" dirty="0" smtClean="0"/>
              <a:t>Thus we can reduce larger powers.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295400"/>
            <a:ext cx="3222866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Reduction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480300" cy="4876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 is for m=233</a:t>
            </a:r>
          </a:p>
          <a:p>
            <a:r>
              <a:rPr lang="en-US" dirty="0" smtClean="0"/>
              <a:t>Output of multiplier is 465 bits</a:t>
            </a:r>
          </a:p>
          <a:p>
            <a:pPr lvl="1"/>
            <a:r>
              <a:rPr lang="en-US" dirty="0" smtClean="0">
                <a:latin typeface="Calibri"/>
              </a:rPr>
              <a:t>Step 1: </a:t>
            </a:r>
          </a:p>
          <a:p>
            <a:pPr lvl="2"/>
            <a:r>
              <a:rPr lang="el-GR" dirty="0" smtClean="0">
                <a:latin typeface="Calibri"/>
              </a:rPr>
              <a:t>β</a:t>
            </a:r>
            <a:r>
              <a:rPr lang="en-US" dirty="0" smtClean="0">
                <a:latin typeface="Calibri"/>
              </a:rPr>
              <a:t> = </a:t>
            </a:r>
            <a:r>
              <a:rPr lang="el-GR" dirty="0" smtClean="0">
                <a:latin typeface="Calibri"/>
              </a:rPr>
              <a:t>α</a:t>
            </a:r>
            <a:r>
              <a:rPr lang="en-US" baseline="-25000" dirty="0" smtClean="0">
                <a:latin typeface="Calibri"/>
              </a:rPr>
              <a:t>[232:0]</a:t>
            </a:r>
            <a:r>
              <a:rPr lang="en-US" dirty="0" smtClean="0">
                <a:latin typeface="Calibri"/>
              </a:rPr>
              <a:t> + </a:t>
            </a:r>
            <a:r>
              <a:rPr lang="el-GR" dirty="0" smtClean="0">
                <a:latin typeface="Calibri"/>
              </a:rPr>
              <a:t>α</a:t>
            </a:r>
            <a:r>
              <a:rPr lang="en-US" baseline="-25000" dirty="0" smtClean="0">
                <a:latin typeface="Calibri"/>
              </a:rPr>
              <a:t>[464:233]</a:t>
            </a:r>
            <a:r>
              <a:rPr lang="en-US" dirty="0" smtClean="0">
                <a:latin typeface="Calibri"/>
              </a:rPr>
              <a:t> + </a:t>
            </a:r>
            <a:r>
              <a:rPr lang="el-GR" dirty="0" smtClean="0">
                <a:latin typeface="Calibri"/>
              </a:rPr>
              <a:t>α</a:t>
            </a:r>
            <a:r>
              <a:rPr lang="en-US" baseline="-25000" dirty="0" smtClean="0">
                <a:latin typeface="Calibri"/>
              </a:rPr>
              <a:t>[464:233]</a:t>
            </a:r>
            <a:r>
              <a:rPr lang="en-US" dirty="0" smtClean="0">
                <a:latin typeface="Calibri"/>
              </a:rPr>
              <a:t>x</a:t>
            </a:r>
            <a:r>
              <a:rPr lang="en-US" baseline="30000" dirty="0" smtClean="0">
                <a:latin typeface="Calibri"/>
              </a:rPr>
              <a:t>74</a:t>
            </a:r>
          </a:p>
          <a:p>
            <a:pPr lvl="1"/>
            <a:r>
              <a:rPr lang="en-US" dirty="0" smtClean="0">
                <a:latin typeface="Calibri"/>
              </a:rPr>
              <a:t>Step 2:</a:t>
            </a:r>
          </a:p>
          <a:p>
            <a:pPr lvl="2"/>
            <a:r>
              <a:rPr lang="en-US" dirty="0" smtClean="0">
                <a:latin typeface="Calibri"/>
              </a:rPr>
              <a:t>c =</a:t>
            </a:r>
            <a:r>
              <a:rPr lang="el-GR" dirty="0" smtClean="0">
                <a:latin typeface="Calibri"/>
              </a:rPr>
              <a:t> β</a:t>
            </a:r>
            <a:r>
              <a:rPr lang="en-US" baseline="-25000" dirty="0" smtClean="0">
                <a:latin typeface="Calibri"/>
              </a:rPr>
              <a:t>[232:0]</a:t>
            </a:r>
            <a:r>
              <a:rPr lang="en-US" dirty="0" smtClean="0">
                <a:latin typeface="Calibri"/>
              </a:rPr>
              <a:t> + </a:t>
            </a:r>
            <a:r>
              <a:rPr lang="el-GR" dirty="0" smtClean="0">
                <a:latin typeface="Calibri"/>
              </a:rPr>
              <a:t>β</a:t>
            </a:r>
            <a:r>
              <a:rPr lang="en-US" baseline="-25000" dirty="0" smtClean="0">
                <a:latin typeface="Calibri"/>
              </a:rPr>
              <a:t>[306:233]</a:t>
            </a:r>
            <a:r>
              <a:rPr lang="en-US" dirty="0" smtClean="0">
                <a:latin typeface="Calibri"/>
              </a:rPr>
              <a:t> + </a:t>
            </a:r>
            <a:r>
              <a:rPr lang="el-GR" dirty="0" smtClean="0">
                <a:latin typeface="Calibri"/>
              </a:rPr>
              <a:t>α</a:t>
            </a:r>
            <a:r>
              <a:rPr lang="en-US" baseline="-25000" dirty="0" smtClean="0">
                <a:latin typeface="Calibri"/>
              </a:rPr>
              <a:t>[306:233]</a:t>
            </a:r>
            <a:r>
              <a:rPr lang="en-US" dirty="0" smtClean="0">
                <a:latin typeface="Calibri"/>
              </a:rPr>
              <a:t>x</a:t>
            </a:r>
            <a:r>
              <a:rPr lang="en-US" baseline="30000" dirty="0" smtClean="0">
                <a:latin typeface="Calibri"/>
              </a:rPr>
              <a:t>74</a:t>
            </a:r>
          </a:p>
          <a:p>
            <a:pPr lvl="1"/>
            <a:r>
              <a:rPr lang="en-US" dirty="0" smtClean="0">
                <a:latin typeface="Calibri"/>
              </a:rPr>
              <a:t>We stop after 2 steps because the result is less than 233</a:t>
            </a:r>
          </a:p>
          <a:p>
            <a:pPr lvl="2"/>
            <a:endParaRPr lang="en-US" baseline="30000" dirty="0" smtClean="0">
              <a:latin typeface="Calibri"/>
            </a:endParaRPr>
          </a:p>
          <a:p>
            <a:pPr lvl="2"/>
            <a:endParaRPr lang="en-US" baseline="30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Reduction as a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C(x) = c</a:t>
            </a:r>
            <a:r>
              <a:rPr lang="en-US" baseline="-25000" dirty="0" smtClean="0"/>
              <a:t>2m-2</a:t>
            </a:r>
            <a:r>
              <a:rPr lang="en-US" dirty="0" smtClean="0"/>
              <a:t>x</a:t>
            </a:r>
            <a:r>
              <a:rPr lang="en-US" baseline="30000" dirty="0" smtClean="0"/>
              <a:t>2m-2</a:t>
            </a:r>
            <a:r>
              <a:rPr lang="en-US" dirty="0" smtClean="0"/>
              <a:t> + c</a:t>
            </a:r>
            <a:r>
              <a:rPr lang="en-US" baseline="-25000" dirty="0" smtClean="0"/>
              <a:t>2m-1</a:t>
            </a:r>
            <a:r>
              <a:rPr lang="en-US" dirty="0" smtClean="0"/>
              <a:t>x</a:t>
            </a:r>
            <a:r>
              <a:rPr lang="en-US" baseline="30000" dirty="0" smtClean="0"/>
              <a:t>2m-1</a:t>
            </a:r>
            <a:r>
              <a:rPr lang="en-US" dirty="0" smtClean="0"/>
              <a:t> … + c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cx</a:t>
            </a:r>
            <a:r>
              <a:rPr lang="en-US" dirty="0" smtClean="0"/>
              <a:t> + 1 is the output of the polynomial multiplication then the reduced output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can be put in the form of a matrix called Q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743200"/>
            <a:ext cx="34671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Algorithms for Polynomial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676400"/>
            <a:ext cx="7499350" cy="4800600"/>
          </a:xfrm>
        </p:spPr>
        <p:txBody>
          <a:bodyPr/>
          <a:lstStyle/>
          <a:p>
            <a:r>
              <a:rPr lang="en-US" dirty="0" smtClean="0"/>
              <a:t>Classical Multiplier (aka. School Book Multiplier)</a:t>
            </a:r>
          </a:p>
          <a:p>
            <a:r>
              <a:rPr lang="en-US" dirty="0" err="1" smtClean="0"/>
              <a:t>Mastrovito</a:t>
            </a:r>
            <a:r>
              <a:rPr lang="en-US" dirty="0" smtClean="0"/>
              <a:t> Multiplier</a:t>
            </a:r>
          </a:p>
          <a:p>
            <a:r>
              <a:rPr lang="en-US" dirty="0" smtClean="0"/>
              <a:t>Montgomery Multiplier</a:t>
            </a:r>
          </a:p>
          <a:p>
            <a:r>
              <a:rPr lang="en-US" dirty="0" err="1" smtClean="0"/>
              <a:t>Karatsuba</a:t>
            </a:r>
            <a:r>
              <a:rPr lang="en-US" dirty="0" smtClean="0"/>
              <a:t> </a:t>
            </a:r>
            <a:r>
              <a:rPr lang="en-US" dirty="0" err="1" smtClean="0"/>
              <a:t>Multipliera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A(x) = a</a:t>
            </a:r>
            <a:r>
              <a:rPr lang="en-US" baseline="-25000" dirty="0" smtClean="0"/>
              <a:t>m-1</a:t>
            </a:r>
            <a:r>
              <a:rPr lang="en-US" dirty="0" smtClean="0"/>
              <a:t>x</a:t>
            </a:r>
            <a:r>
              <a:rPr lang="en-US" baseline="30000" dirty="0" smtClean="0"/>
              <a:t>m-1</a:t>
            </a:r>
            <a:r>
              <a:rPr lang="en-US" dirty="0" smtClean="0"/>
              <a:t> + a</a:t>
            </a:r>
            <a:r>
              <a:rPr lang="en-US" baseline="-25000" dirty="0" smtClean="0"/>
              <a:t>m-2</a:t>
            </a:r>
            <a:r>
              <a:rPr lang="en-US" dirty="0" smtClean="0"/>
              <a:t>x</a:t>
            </a:r>
            <a:r>
              <a:rPr lang="en-US" baseline="30000" dirty="0" smtClean="0"/>
              <a:t>m-1</a:t>
            </a:r>
            <a:r>
              <a:rPr lang="en-US" dirty="0" smtClean="0"/>
              <a:t> … + a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ax + 1</a:t>
            </a:r>
          </a:p>
          <a:p>
            <a:r>
              <a:rPr lang="en-US" dirty="0" smtClean="0"/>
              <a:t>B(x) = b</a:t>
            </a:r>
            <a:r>
              <a:rPr lang="en-US" baseline="-25000" dirty="0" smtClean="0"/>
              <a:t>m-1</a:t>
            </a:r>
            <a:r>
              <a:rPr lang="en-US" dirty="0" smtClean="0"/>
              <a:t>x</a:t>
            </a:r>
            <a:r>
              <a:rPr lang="en-US" baseline="30000" dirty="0" smtClean="0"/>
              <a:t>m-1</a:t>
            </a:r>
            <a:r>
              <a:rPr lang="en-US" dirty="0" smtClean="0"/>
              <a:t> + b</a:t>
            </a:r>
            <a:r>
              <a:rPr lang="en-US" baseline="-25000" dirty="0" smtClean="0"/>
              <a:t>m-2</a:t>
            </a:r>
            <a:r>
              <a:rPr lang="en-US" dirty="0" smtClean="0"/>
              <a:t>x</a:t>
            </a:r>
            <a:r>
              <a:rPr lang="en-US" baseline="30000" dirty="0" smtClean="0"/>
              <a:t>m-1</a:t>
            </a:r>
            <a:r>
              <a:rPr lang="en-US" dirty="0" smtClean="0"/>
              <a:t> … + b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+ 1</a:t>
            </a:r>
          </a:p>
          <a:p>
            <a:r>
              <a:rPr lang="en-US" dirty="0" smtClean="0"/>
              <a:t>Then,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124200"/>
            <a:ext cx="53054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Mastrovito</a:t>
            </a:r>
            <a:r>
              <a:rPr lang="en-US" dirty="0" smtClean="0"/>
              <a:t> Multiplier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581150"/>
            <a:ext cx="33147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>
            <a:off x="2667000" y="3028950"/>
            <a:ext cx="419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6477000" y="203835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6477000" y="333375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8000" y="188595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310515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57400" y="4572000"/>
            <a:ext cx="1924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5105400"/>
            <a:ext cx="49815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Montogomery</a:t>
            </a:r>
            <a:r>
              <a:rPr lang="en-US" dirty="0" smtClean="0"/>
              <a:t>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computing C(x) = A(x)B(x)mod P(x), this multiplier computes </a:t>
            </a:r>
          </a:p>
          <a:p>
            <a:endParaRPr lang="en-US" dirty="0" smtClean="0"/>
          </a:p>
          <a:p>
            <a:r>
              <a:rPr lang="en-US" dirty="0" smtClean="0"/>
              <a:t>Where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R(x) is chosen to result in fast reduction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30000" dirty="0" err="1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438400"/>
            <a:ext cx="493643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895600"/>
            <a:ext cx="290456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8700" y="3581400"/>
            <a:ext cx="79629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2362200" y="36576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 of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implies</a:t>
            </a:r>
          </a:p>
          <a:p>
            <a:pPr lvl="1">
              <a:buNone/>
            </a:pPr>
            <a:r>
              <a:rPr lang="en-US" dirty="0" smtClean="0"/>
              <a:t> therefore</a:t>
            </a:r>
          </a:p>
          <a:p>
            <a:r>
              <a:rPr lang="en-US" dirty="0" smtClean="0"/>
              <a:t>From Step 2 :</a:t>
            </a:r>
          </a:p>
          <a:p>
            <a:r>
              <a:rPr lang="en-US" dirty="0" smtClean="0"/>
              <a:t>Step 3 can be written as follows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Substituting,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524000"/>
            <a:ext cx="2667000" cy="419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524000"/>
            <a:ext cx="3105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590800"/>
            <a:ext cx="3324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3505200"/>
            <a:ext cx="58483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2057400"/>
            <a:ext cx="3286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953000"/>
            <a:ext cx="52197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Karatsuba</a:t>
            </a:r>
            <a:r>
              <a:rPr lang="en-US" dirty="0" smtClean="0"/>
              <a:t> Multiplier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743200"/>
            <a:ext cx="69246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600200"/>
            <a:ext cx="39243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m-bit </a:t>
            </a:r>
            <a:r>
              <a:rPr lang="en-US" dirty="0" err="1" smtClean="0"/>
              <a:t>Karatsuba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Invoke First m/2 bit </a:t>
            </a:r>
            <a:r>
              <a:rPr lang="en-US" dirty="0" err="1" smtClean="0"/>
              <a:t>Karatsuba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Invoke Second m/2 bit </a:t>
            </a:r>
            <a:r>
              <a:rPr lang="en-US" dirty="0" err="1" smtClean="0"/>
              <a:t>Karatsuba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Invoke Third m/2 bit </a:t>
            </a:r>
            <a:r>
              <a:rPr lang="en-US" dirty="0" err="1" smtClean="0"/>
              <a:t>Karatsuba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Combine the partial products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Finite Fields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696200" cy="4800600"/>
          </a:xfrm>
        </p:spPr>
        <p:txBody>
          <a:bodyPr/>
          <a:lstStyle/>
          <a:p>
            <a:r>
              <a:rPr lang="en-US" sz="2400" dirty="0" smtClean="0">
                <a:ea typeface="ＭＳ Ｐゴシック"/>
                <a:cs typeface="ＭＳ Ｐゴシック"/>
              </a:rPr>
              <a:t>For any prime </a:t>
            </a:r>
            <a:r>
              <a:rPr lang="en-US" sz="2400" b="1" i="1" dirty="0" smtClean="0">
                <a:ea typeface="ＭＳ Ｐゴシック"/>
                <a:cs typeface="ＭＳ Ｐゴシック"/>
              </a:rPr>
              <a:t>p</a:t>
            </a:r>
            <a:r>
              <a:rPr lang="en-US" sz="2400" dirty="0" smtClean="0">
                <a:ea typeface="ＭＳ Ｐゴシック"/>
                <a:cs typeface="ＭＳ Ｐゴシック"/>
              </a:rPr>
              <a:t> ,the set </a:t>
            </a:r>
            <a:r>
              <a:rPr lang="en-US" sz="2400" b="1" i="1" dirty="0" smtClean="0">
                <a:ea typeface="ＭＳ Ｐゴシック"/>
                <a:cs typeface="ＭＳ Ｐゴシック"/>
              </a:rPr>
              <a:t>GF(p)={1,2,…,p-1}</a:t>
            </a:r>
            <a:r>
              <a:rPr lang="en-US" sz="2400" i="1" dirty="0" smtClean="0">
                <a:ea typeface="ＭＳ Ｐゴシック"/>
                <a:cs typeface="ＭＳ Ｐゴシック"/>
              </a:rPr>
              <a:t>  </a:t>
            </a:r>
            <a:r>
              <a:rPr lang="en-US" sz="2400" dirty="0" smtClean="0">
                <a:ea typeface="ＭＳ Ｐゴシック"/>
                <a:cs typeface="ＭＳ Ｐゴシック"/>
              </a:rPr>
              <a:t>along with 2 operations : addition modulo p and multiplication modulo p forms a finite field</a:t>
            </a:r>
          </a:p>
          <a:p>
            <a:r>
              <a:rPr lang="en-US" sz="2400" dirty="0" smtClean="0">
                <a:ea typeface="ＭＳ Ｐゴシック"/>
                <a:cs typeface="ＭＳ Ｐゴシック"/>
              </a:rPr>
              <a:t>This means that </a:t>
            </a:r>
          </a:p>
          <a:p>
            <a:pPr lvl="1"/>
            <a:r>
              <a:rPr lang="en-US" sz="2000" dirty="0" smtClean="0">
                <a:ea typeface="ＭＳ Ｐゴシック"/>
              </a:rPr>
              <a:t>You can add, subtract, or multiply any two elements in </a:t>
            </a:r>
            <a:r>
              <a:rPr lang="en-US" sz="2000" b="1" i="1" dirty="0" smtClean="0">
                <a:ea typeface="ＭＳ Ｐゴシック"/>
              </a:rPr>
              <a:t>GF(p)</a:t>
            </a:r>
            <a:r>
              <a:rPr lang="en-US" sz="2000" dirty="0" smtClean="0">
                <a:ea typeface="ＭＳ Ｐゴシック"/>
              </a:rPr>
              <a:t>. The result would also be in </a:t>
            </a:r>
            <a:r>
              <a:rPr lang="en-US" sz="2000" b="1" i="1" dirty="0" smtClean="0">
                <a:ea typeface="ＭＳ Ｐゴシック"/>
              </a:rPr>
              <a:t>GF(p)</a:t>
            </a:r>
            <a:r>
              <a:rPr lang="en-US" sz="2000" dirty="0" smtClean="0">
                <a:ea typeface="ＭＳ Ｐゴシック"/>
              </a:rPr>
              <a:t>.</a:t>
            </a:r>
          </a:p>
          <a:p>
            <a:pPr lvl="1"/>
            <a:r>
              <a:rPr lang="en-US" sz="2000" dirty="0" smtClean="0">
                <a:ea typeface="ＭＳ Ｐゴシック"/>
              </a:rPr>
              <a:t>You can divide any element in </a:t>
            </a:r>
            <a:r>
              <a:rPr lang="en-US" sz="2000" b="1" i="1" dirty="0" smtClean="0">
                <a:ea typeface="ＭＳ Ｐゴシック"/>
              </a:rPr>
              <a:t>GF(p)</a:t>
            </a:r>
            <a:r>
              <a:rPr lang="en-US" sz="2000" dirty="0" smtClean="0">
                <a:ea typeface="ＭＳ Ｐゴシック"/>
              </a:rPr>
              <a:t> by another non-zero element, and the result is in </a:t>
            </a:r>
            <a:r>
              <a:rPr lang="en-US" sz="2000" b="1" i="1" dirty="0" smtClean="0">
                <a:ea typeface="ＭＳ Ｐゴシック"/>
              </a:rPr>
              <a:t>GF(p)</a:t>
            </a:r>
            <a:r>
              <a:rPr lang="en-US" sz="2000" dirty="0" smtClean="0">
                <a:ea typeface="ＭＳ Ｐゴシック"/>
              </a:rPr>
              <a:t>.</a:t>
            </a:r>
          </a:p>
          <a:p>
            <a:pPr lvl="1"/>
            <a:r>
              <a:rPr lang="en-US" sz="2000" dirty="0" smtClean="0">
                <a:ea typeface="ＭＳ Ｐゴシック"/>
              </a:rPr>
              <a:t>Multiplication distributes over addition.</a:t>
            </a:r>
          </a:p>
          <a:p>
            <a:r>
              <a:rPr lang="en-US" sz="2400" dirty="0" smtClean="0">
                <a:ea typeface="ＭＳ Ｐゴシック"/>
              </a:rPr>
              <a:t>Such a finite field is called a </a:t>
            </a:r>
            <a:r>
              <a:rPr lang="en-US" sz="2400" b="1" dirty="0" smtClean="0">
                <a:ea typeface="ＭＳ Ｐゴシック"/>
              </a:rPr>
              <a:t>Prime Field</a:t>
            </a:r>
            <a:r>
              <a:rPr lang="en-US" sz="2400" dirty="0" smtClean="0">
                <a:ea typeface="ＭＳ Ｐゴシック"/>
              </a:rPr>
              <a:t>.</a:t>
            </a:r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18437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1843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DE6163-E512-4244-96FE-39B512183F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the Partial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14475"/>
            <a:ext cx="650557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Recursive </a:t>
            </a:r>
            <a:r>
              <a:rPr lang="en-US" dirty="0" err="1" smtClean="0"/>
              <a:t>Karatsuba</a:t>
            </a:r>
            <a:r>
              <a:rPr lang="en-US" dirty="0" smtClean="0"/>
              <a:t> Multiplier when m = 2</a:t>
            </a:r>
            <a:r>
              <a:rPr lang="en-US" baseline="30000" dirty="0" smtClean="0"/>
              <a:t>k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133600"/>
            <a:ext cx="6637814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Recursive </a:t>
            </a:r>
            <a:r>
              <a:rPr lang="en-US" dirty="0" err="1" smtClean="0"/>
              <a:t>Karatsuba</a:t>
            </a:r>
            <a:r>
              <a:rPr lang="en-US" dirty="0" smtClean="0"/>
              <a:t> Multiplier when m ≠2</a:t>
            </a:r>
            <a:r>
              <a:rPr lang="en-US" baseline="30000" dirty="0" smtClean="0"/>
              <a:t>k</a:t>
            </a: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6302" y="2286000"/>
            <a:ext cx="758049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Generalizing the </a:t>
            </a:r>
            <a:r>
              <a:rPr lang="en-US" dirty="0" err="1" smtClean="0"/>
              <a:t>Karatsuba</a:t>
            </a:r>
            <a:r>
              <a:rPr lang="en-US" dirty="0" smtClean="0"/>
              <a:t> Multiplier with degree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A(x) = a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a</a:t>
            </a:r>
            <a:r>
              <a:rPr lang="en-US" baseline="-25000" dirty="0" smtClean="0"/>
              <a:t>1</a:t>
            </a:r>
            <a:r>
              <a:rPr lang="en-US" dirty="0" smtClean="0"/>
              <a:t>x + a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B(x) = b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30000" dirty="0" smtClean="0"/>
              <a:t>2 </a:t>
            </a:r>
            <a:r>
              <a:rPr lang="en-US" dirty="0" smtClean="0"/>
              <a:t>+ b</a:t>
            </a:r>
            <a:r>
              <a:rPr lang="en-US" baseline="-25000" dirty="0" smtClean="0"/>
              <a:t>1</a:t>
            </a:r>
            <a:r>
              <a:rPr lang="en-US" dirty="0" smtClean="0"/>
              <a:t>x + b</a:t>
            </a:r>
            <a:r>
              <a:rPr lang="en-US" baseline="-25000" dirty="0" smtClean="0"/>
              <a:t>0</a:t>
            </a:r>
          </a:p>
          <a:p>
            <a:endParaRPr lang="en-US" dirty="0" smtClean="0"/>
          </a:p>
          <a:p>
            <a:r>
              <a:rPr lang="en-US" dirty="0" smtClean="0"/>
              <a:t>D</a:t>
            </a:r>
            <a:r>
              <a:rPr lang="en-US" baseline="-25000" dirty="0" smtClean="0"/>
              <a:t>0</a:t>
            </a:r>
            <a:r>
              <a:rPr lang="en-US" dirty="0" smtClean="0"/>
              <a:t> = a</a:t>
            </a:r>
            <a:r>
              <a:rPr lang="en-US" baseline="-25000" dirty="0" smtClean="0"/>
              <a:t>0</a:t>
            </a:r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 , D1 = a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 D2 = a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0,1</a:t>
            </a:r>
            <a:r>
              <a:rPr lang="en-US" dirty="0" smtClean="0"/>
              <a:t>=(a</a:t>
            </a:r>
            <a:r>
              <a:rPr lang="en-US" baseline="-25000" dirty="0" smtClean="0"/>
              <a:t>0</a:t>
            </a:r>
            <a:r>
              <a:rPr lang="en-US" dirty="0" smtClean="0"/>
              <a:t>+a</a:t>
            </a:r>
            <a:r>
              <a:rPr lang="en-US" baseline="-25000" dirty="0" smtClean="0"/>
              <a:t>1</a:t>
            </a:r>
            <a:r>
              <a:rPr lang="en-US" dirty="0" smtClean="0"/>
              <a:t>)(b</a:t>
            </a:r>
            <a:r>
              <a:rPr lang="en-US" baseline="-25000" dirty="0" smtClean="0"/>
              <a:t>0</a:t>
            </a:r>
            <a:r>
              <a:rPr lang="en-US" dirty="0" smtClean="0"/>
              <a:t>+b</a:t>
            </a:r>
            <a:r>
              <a:rPr lang="en-US" baseline="-25000" dirty="0" smtClean="0"/>
              <a:t>1</a:t>
            </a:r>
            <a:r>
              <a:rPr lang="en-US" dirty="0" smtClean="0"/>
              <a:t>),  D</a:t>
            </a:r>
            <a:r>
              <a:rPr lang="en-US" baseline="-25000" dirty="0" smtClean="0"/>
              <a:t>0,2</a:t>
            </a:r>
            <a:r>
              <a:rPr lang="en-US" dirty="0" smtClean="0"/>
              <a:t>=(a</a:t>
            </a:r>
            <a:r>
              <a:rPr lang="en-US" baseline="-25000" dirty="0" smtClean="0"/>
              <a:t>0</a:t>
            </a:r>
            <a:r>
              <a:rPr lang="en-US" dirty="0" smtClean="0"/>
              <a:t>+a</a:t>
            </a:r>
            <a:r>
              <a:rPr lang="en-US" baseline="-25000" dirty="0" smtClean="0"/>
              <a:t>2</a:t>
            </a:r>
            <a:r>
              <a:rPr lang="en-US" dirty="0" smtClean="0"/>
              <a:t>)(b</a:t>
            </a:r>
            <a:r>
              <a:rPr lang="en-US" baseline="-25000" dirty="0" smtClean="0"/>
              <a:t>0</a:t>
            </a:r>
            <a:r>
              <a:rPr lang="en-US" dirty="0" smtClean="0"/>
              <a:t>+b</a:t>
            </a:r>
            <a:r>
              <a:rPr lang="en-US" baseline="-25000" dirty="0" smtClean="0"/>
              <a:t>2</a:t>
            </a:r>
            <a:r>
              <a:rPr lang="en-US" dirty="0" smtClean="0"/>
              <a:t>), D</a:t>
            </a:r>
            <a:r>
              <a:rPr lang="en-US" baseline="-25000" dirty="0" smtClean="0"/>
              <a:t>1,2</a:t>
            </a:r>
            <a:r>
              <a:rPr lang="en-US" dirty="0" smtClean="0"/>
              <a:t>=(a</a:t>
            </a:r>
            <a:r>
              <a:rPr lang="en-US" baseline="-25000" dirty="0" smtClean="0"/>
              <a:t>1</a:t>
            </a:r>
            <a:r>
              <a:rPr lang="en-US" dirty="0" smtClean="0"/>
              <a:t>+a</a:t>
            </a:r>
            <a:r>
              <a:rPr lang="en-US" baseline="-25000" dirty="0" smtClean="0"/>
              <a:t>2</a:t>
            </a:r>
            <a:r>
              <a:rPr lang="en-US" dirty="0" smtClean="0"/>
              <a:t>)(b</a:t>
            </a:r>
            <a:r>
              <a:rPr lang="en-US" baseline="-25000" dirty="0" smtClean="0"/>
              <a:t>1</a:t>
            </a:r>
            <a:r>
              <a:rPr lang="en-US" dirty="0" smtClean="0"/>
              <a:t>+b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C(x) = D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 + (D</a:t>
            </a:r>
            <a:r>
              <a:rPr lang="en-US" baseline="-25000" dirty="0" smtClean="0"/>
              <a:t>1,2</a:t>
            </a:r>
            <a:r>
              <a:rPr lang="en-US" dirty="0" smtClean="0"/>
              <a:t>x-D</a:t>
            </a:r>
            <a:r>
              <a:rPr lang="en-US" baseline="-25000" dirty="0" smtClean="0"/>
              <a:t>1</a:t>
            </a:r>
            <a:r>
              <a:rPr lang="en-US" dirty="0" smtClean="0"/>
              <a:t>-D</a:t>
            </a:r>
            <a:r>
              <a:rPr lang="en-US" baseline="-25000" dirty="0" smtClean="0"/>
              <a:t>2</a:t>
            </a:r>
            <a:r>
              <a:rPr lang="en-US" dirty="0" smtClean="0"/>
              <a:t>)x</a:t>
            </a:r>
            <a:r>
              <a:rPr lang="en-US" baseline="30000" dirty="0" smtClean="0"/>
              <a:t>3</a:t>
            </a:r>
            <a:r>
              <a:rPr lang="en-US" dirty="0" smtClean="0"/>
              <a:t> + (D</a:t>
            </a:r>
            <a:r>
              <a:rPr lang="en-US" baseline="-25000" dirty="0" smtClean="0"/>
              <a:t>0,2</a:t>
            </a:r>
            <a:r>
              <a:rPr lang="en-US" dirty="0" smtClean="0"/>
              <a:t>-D</a:t>
            </a:r>
            <a:r>
              <a:rPr lang="en-US" baseline="-25000" dirty="0" smtClean="0"/>
              <a:t>2</a:t>
            </a:r>
            <a:r>
              <a:rPr lang="en-US" dirty="0" smtClean="0"/>
              <a:t>-D</a:t>
            </a:r>
            <a:r>
              <a:rPr lang="en-US" baseline="-25000" dirty="0" smtClean="0"/>
              <a:t>0</a:t>
            </a:r>
            <a:r>
              <a:rPr lang="en-US" dirty="0" smtClean="0"/>
              <a:t>+D</a:t>
            </a:r>
            <a:r>
              <a:rPr lang="en-US" baseline="-25000" dirty="0" smtClean="0"/>
              <a:t>1</a:t>
            </a:r>
            <a:r>
              <a:rPr lang="en-US" dirty="0" smtClean="0"/>
              <a:t>)x</a:t>
            </a:r>
            <a:r>
              <a:rPr lang="en-US" baseline="30000" dirty="0" smtClean="0"/>
              <a:t>2</a:t>
            </a:r>
            <a:r>
              <a:rPr lang="en-US" dirty="0" smtClean="0"/>
              <a:t> + (D</a:t>
            </a:r>
            <a:r>
              <a:rPr lang="en-US" baseline="-25000" dirty="0" smtClean="0"/>
              <a:t>0,1</a:t>
            </a:r>
            <a:r>
              <a:rPr lang="en-US" dirty="0" smtClean="0"/>
              <a:t>-D</a:t>
            </a:r>
            <a:r>
              <a:rPr lang="en-US" baseline="-25000" dirty="0" smtClean="0"/>
              <a:t>1</a:t>
            </a:r>
            <a:r>
              <a:rPr lang="en-US" dirty="0" smtClean="0"/>
              <a:t>-D</a:t>
            </a:r>
            <a:r>
              <a:rPr lang="en-US" baseline="-25000" dirty="0" smtClean="0"/>
              <a:t>0</a:t>
            </a:r>
            <a:r>
              <a:rPr lang="en-US" dirty="0" smtClean="0"/>
              <a:t>x) + D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Generalizing </a:t>
            </a:r>
            <a:r>
              <a:rPr lang="en-US" dirty="0" err="1" smtClean="0"/>
              <a:t>Karatsuba</a:t>
            </a:r>
            <a:r>
              <a:rPr lang="en-US" dirty="0" smtClean="0"/>
              <a:t> for Arbitrary Degree (d)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n = d + 1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3971" y="1981200"/>
            <a:ext cx="470262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124200"/>
            <a:ext cx="80904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Efficient Implementation of </a:t>
            </a:r>
            <a:r>
              <a:rPr lang="en-US" dirty="0" err="1" smtClean="0"/>
              <a:t>Karatsuba</a:t>
            </a:r>
            <a:r>
              <a:rPr lang="en-US" dirty="0" smtClean="0"/>
              <a:t> for FPGAs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828800"/>
            <a:ext cx="48672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Block of an FPGA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76400"/>
            <a:ext cx="39338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495800"/>
            <a:ext cx="73628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loud 9"/>
          <p:cNvSpPr/>
          <p:nvPr/>
        </p:nvSpPr>
        <p:spPr>
          <a:xfrm>
            <a:off x="6248400" y="1524000"/>
            <a:ext cx="23622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LUTs is a costly so has to be utilized efficiently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 Utilization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81200"/>
            <a:ext cx="74009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Karatsuba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Generalized </a:t>
            </a:r>
            <a:r>
              <a:rPr lang="en-US" dirty="0" err="1" smtClean="0"/>
              <a:t>Karatsuba</a:t>
            </a:r>
            <a:r>
              <a:rPr lang="en-US" dirty="0" smtClean="0"/>
              <a:t> on FPGAs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057400"/>
            <a:ext cx="69913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181600"/>
            <a:ext cx="74199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</a:t>
            </a:r>
            <a:r>
              <a:rPr lang="en-US" dirty="0" err="1" smtClean="0"/>
              <a:t>Karatsuba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81200"/>
            <a:ext cx="56769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3200400" y="2971800"/>
            <a:ext cx="1143000" cy="228600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743200" y="3505200"/>
            <a:ext cx="1752600" cy="457200"/>
          </a:xfrm>
          <a:prstGeom prst="roundRect">
            <a:avLst/>
          </a:prstGeom>
          <a:solidFill>
            <a:schemeClr val="accent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743200" y="3962400"/>
            <a:ext cx="2514600" cy="571500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00400" y="4526280"/>
            <a:ext cx="2971800" cy="228600"/>
          </a:xfrm>
          <a:prstGeom prst="roundRect">
            <a:avLst/>
          </a:prstGeom>
          <a:solidFill>
            <a:schemeClr val="accent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24400" y="2667000"/>
            <a:ext cx="30299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Invoke General </a:t>
            </a:r>
            <a:r>
              <a:rPr lang="en-US" sz="1400" dirty="0" err="1" smtClean="0"/>
              <a:t>Karatsuba</a:t>
            </a:r>
            <a:r>
              <a:rPr lang="en-US" sz="1400" dirty="0" smtClean="0"/>
              <a:t> Multiplier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3124200"/>
            <a:ext cx="1329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Split operands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3426023"/>
            <a:ext cx="2989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Invoke hybrid </a:t>
            </a:r>
            <a:r>
              <a:rPr lang="en-US" sz="1400" dirty="0" err="1" smtClean="0"/>
              <a:t>karatsuba</a:t>
            </a:r>
            <a:r>
              <a:rPr lang="en-US" sz="1400" dirty="0" smtClean="0"/>
              <a:t> recursively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3733800"/>
            <a:ext cx="2215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Combine Partial Products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endCxn id="9" idx="3"/>
          </p:cNvCxnSpPr>
          <p:nvPr/>
        </p:nvCxnSpPr>
        <p:spPr>
          <a:xfrm rot="10800000" flipV="1">
            <a:off x="4343400" y="2895600"/>
            <a:ext cx="4572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4495800" y="3276599"/>
            <a:ext cx="914400" cy="304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</p:cNvCxnSpPr>
          <p:nvPr/>
        </p:nvCxnSpPr>
        <p:spPr>
          <a:xfrm rot="10800000" flipV="1">
            <a:off x="4953000" y="3579912"/>
            <a:ext cx="381000" cy="38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219700" y="4229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p=2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{0, 1}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098040" y="2209800"/>
          <a:ext cx="5369560" cy="35966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3960"/>
                <a:gridCol w="2895600"/>
              </a:tblGrid>
              <a:tr h="167639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Addition :</a:t>
                      </a:r>
                      <a:r>
                        <a:rPr lang="en-US" dirty="0" smtClean="0"/>
                        <a:t>  EX-OR</a:t>
                      </a:r>
                    </a:p>
                    <a:p>
                      <a:r>
                        <a:rPr lang="en-US" dirty="0" smtClean="0"/>
                        <a:t>   0 + 0 mod 2 = 0</a:t>
                      </a:r>
                    </a:p>
                    <a:p>
                      <a:r>
                        <a:rPr lang="en-US" dirty="0" smtClean="0"/>
                        <a:t>   0 + 1 mod 2 = 1</a:t>
                      </a:r>
                    </a:p>
                    <a:p>
                      <a:r>
                        <a:rPr lang="en-US" dirty="0" smtClean="0"/>
                        <a:t>   1 + 0 mod 2 = 1</a:t>
                      </a:r>
                    </a:p>
                    <a:p>
                      <a:r>
                        <a:rPr lang="en-US" dirty="0" smtClean="0"/>
                        <a:t>   1 + 1 mod 2 =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Subtraction : </a:t>
                      </a:r>
                      <a:r>
                        <a:rPr lang="en-US" dirty="0" smtClean="0"/>
                        <a:t> EX-OR</a:t>
                      </a:r>
                    </a:p>
                    <a:p>
                      <a:r>
                        <a:rPr lang="en-US" dirty="0" smtClean="0"/>
                        <a:t>   0 - 0 mod 2 = 0</a:t>
                      </a:r>
                    </a:p>
                    <a:p>
                      <a:r>
                        <a:rPr lang="en-US" dirty="0" smtClean="0"/>
                        <a:t>   0 - 1 mod 2 = 1</a:t>
                      </a:r>
                    </a:p>
                    <a:p>
                      <a:r>
                        <a:rPr lang="en-US" dirty="0" smtClean="0"/>
                        <a:t>   1 - 0 mod 2 = 1</a:t>
                      </a:r>
                    </a:p>
                    <a:p>
                      <a:r>
                        <a:rPr lang="en-US" dirty="0" smtClean="0"/>
                        <a:t>   1 - 1 mod 2 = 0</a:t>
                      </a:r>
                    </a:p>
                    <a:p>
                      <a:endParaRPr lang="en-US" b="0" dirty="0"/>
                    </a:p>
                  </a:txBody>
                  <a:tcPr/>
                </a:tc>
              </a:tr>
              <a:tr h="185928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Multiplication :</a:t>
                      </a:r>
                      <a:r>
                        <a:rPr lang="en-US" dirty="0" smtClean="0"/>
                        <a:t>  AND</a:t>
                      </a:r>
                    </a:p>
                    <a:p>
                      <a:r>
                        <a:rPr lang="en-US" dirty="0" smtClean="0"/>
                        <a:t>   0 * 0 mod 2 = 0</a:t>
                      </a:r>
                    </a:p>
                    <a:p>
                      <a:r>
                        <a:rPr lang="en-US" dirty="0" smtClean="0"/>
                        <a:t>   0 * 1 mod 2 = 0</a:t>
                      </a:r>
                    </a:p>
                    <a:p>
                      <a:r>
                        <a:rPr lang="en-US" dirty="0" smtClean="0"/>
                        <a:t>   1 * 0 mod 2 = 0</a:t>
                      </a:r>
                    </a:p>
                    <a:p>
                      <a:r>
                        <a:rPr lang="en-US" dirty="0" smtClean="0"/>
                        <a:t>   1 * 1 mod 2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Division :</a:t>
                      </a:r>
                    </a:p>
                    <a:p>
                      <a:r>
                        <a:rPr lang="en-US" dirty="0" smtClean="0"/>
                        <a:t>   0/1</a:t>
                      </a:r>
                      <a:r>
                        <a:rPr lang="en-US" baseline="0" dirty="0" smtClean="0"/>
                        <a:t> mod 2 = 0</a:t>
                      </a:r>
                    </a:p>
                    <a:p>
                      <a:r>
                        <a:rPr lang="en-US" baseline="0" dirty="0" smtClean="0"/>
                        <a:t>   1/1 mod 2 = 1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Hybrid </a:t>
            </a:r>
            <a:r>
              <a:rPr lang="en-US" dirty="0" err="1" smtClean="0"/>
              <a:t>Karatsuba</a:t>
            </a:r>
            <a:r>
              <a:rPr lang="en-US" dirty="0" smtClean="0"/>
              <a:t> Multiplier for GF(2</a:t>
            </a:r>
            <a:r>
              <a:rPr lang="en-US" baseline="30000" dirty="0" smtClean="0"/>
              <a:t>233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590800"/>
            <a:ext cx="49530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of the Hybrid </a:t>
            </a:r>
            <a:r>
              <a:rPr lang="en-US" dirty="0" err="1" smtClean="0"/>
              <a:t>Karatsuba</a:t>
            </a:r>
            <a:r>
              <a:rPr lang="en-US" dirty="0" smtClean="0"/>
              <a:t>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894709"/>
            <a:ext cx="5638800" cy="395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with other multiplication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81200"/>
            <a:ext cx="69437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8300" y="3886200"/>
            <a:ext cx="6819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5029200"/>
            <a:ext cx="705152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499350" cy="4800600"/>
          </a:xfrm>
        </p:spPr>
        <p:txBody>
          <a:bodyPr/>
          <a:lstStyle/>
          <a:p>
            <a:r>
              <a:rPr lang="en-US" sz="2000" dirty="0" smtClean="0"/>
              <a:t>This is represented by </a:t>
            </a:r>
            <a:r>
              <a:rPr lang="en-US" sz="2000" b="1" i="1" dirty="0" smtClean="0"/>
              <a:t>GF(p</a:t>
            </a:r>
            <a:r>
              <a:rPr lang="en-US" sz="2000" b="1" i="1" baseline="40000" dirty="0" smtClean="0"/>
              <a:t>m</a:t>
            </a:r>
            <a:r>
              <a:rPr lang="en-US" sz="2000" b="1" i="1" dirty="0" smtClean="0"/>
              <a:t>)</a:t>
            </a:r>
          </a:p>
          <a:p>
            <a:r>
              <a:rPr lang="en-US" sz="2000" dirty="0" smtClean="0"/>
              <a:t>Every element in the field is represented by a polynomial with coefficients in </a:t>
            </a:r>
            <a:r>
              <a:rPr lang="en-US" sz="2000" b="1" i="1" dirty="0" smtClean="0"/>
              <a:t>GF(p) </a:t>
            </a:r>
            <a:r>
              <a:rPr lang="en-US" sz="2000" dirty="0" smtClean="0"/>
              <a:t>and degree at most m-1.</a:t>
            </a:r>
          </a:p>
          <a:p>
            <a:pPr lvl="1"/>
            <a:r>
              <a:rPr lang="en-US" sz="1800" dirty="0" smtClean="0"/>
              <a:t>Example : if </a:t>
            </a:r>
            <a:r>
              <a:rPr lang="en-US" sz="1800" b="1" dirty="0" smtClean="0"/>
              <a:t>p=5</a:t>
            </a:r>
            <a:r>
              <a:rPr lang="en-US" sz="1800" dirty="0" smtClean="0"/>
              <a:t> and </a:t>
            </a:r>
            <a:r>
              <a:rPr lang="en-US" sz="1800" b="1" dirty="0" smtClean="0"/>
              <a:t>m=4</a:t>
            </a:r>
          </a:p>
          <a:p>
            <a:pPr lvl="2"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       3x</a:t>
            </a:r>
            <a:r>
              <a:rPr lang="en-US" sz="1600" b="1" baseline="30000" dirty="0" smtClean="0"/>
              <a:t>3</a:t>
            </a:r>
            <a:r>
              <a:rPr lang="en-US" sz="1600" b="1" dirty="0" smtClean="0"/>
              <a:t> + 1x</a:t>
            </a:r>
            <a:r>
              <a:rPr lang="en-US" sz="1600" b="1" baseline="30000" dirty="0" smtClean="0"/>
              <a:t>2</a:t>
            </a:r>
            <a:r>
              <a:rPr lang="en-US" sz="1600" b="1" dirty="0" smtClean="0"/>
              <a:t> + 4x+ 2</a:t>
            </a:r>
          </a:p>
          <a:p>
            <a:pPr lvl="1"/>
            <a:r>
              <a:rPr lang="en-US" sz="1800" dirty="0" smtClean="0"/>
              <a:t>In a computer only the coefficients of the polynomial need to be stored. </a:t>
            </a:r>
          </a:p>
          <a:p>
            <a:pPr lvl="1"/>
            <a:r>
              <a:rPr lang="en-US" sz="1800" dirty="0" smtClean="0"/>
              <a:t>For </a:t>
            </a:r>
            <a:r>
              <a:rPr lang="en-US" sz="1800" b="1" dirty="0" smtClean="0"/>
              <a:t>p=2</a:t>
            </a:r>
            <a:r>
              <a:rPr lang="en-US" sz="1800" dirty="0" smtClean="0"/>
              <a:t>, this works well because the coefficients are either </a:t>
            </a:r>
            <a:r>
              <a:rPr lang="en-US" sz="1800" b="1" dirty="0" smtClean="0"/>
              <a:t>0</a:t>
            </a:r>
            <a:r>
              <a:rPr lang="en-US" sz="1800" dirty="0" smtClean="0"/>
              <a:t> or </a:t>
            </a:r>
            <a:r>
              <a:rPr lang="en-US" sz="1800" b="1" dirty="0" smtClean="0"/>
              <a:t>1</a:t>
            </a:r>
            <a:r>
              <a:rPr lang="en-US" sz="1800" dirty="0" smtClean="0"/>
              <a:t>. </a:t>
            </a:r>
          </a:p>
          <a:p>
            <a:pPr lvl="2">
              <a:buNone/>
            </a:pPr>
            <a:r>
              <a:rPr lang="en-US" sz="1600" dirty="0" smtClean="0"/>
              <a:t>Another Example : if p = 2 and m=8</a:t>
            </a:r>
          </a:p>
          <a:p>
            <a:pPr lvl="2">
              <a:buNone/>
            </a:pPr>
            <a:r>
              <a:rPr lang="en-US" sz="1600" dirty="0" smtClean="0"/>
              <a:t>		       </a:t>
            </a:r>
            <a:r>
              <a:rPr lang="en-US" sz="1600" b="1" dirty="0" smtClean="0"/>
              <a:t>x</a:t>
            </a:r>
            <a:r>
              <a:rPr lang="en-US" sz="1600" b="1" baseline="30000" dirty="0" smtClean="0"/>
              <a:t>8</a:t>
            </a:r>
            <a:r>
              <a:rPr lang="en-US" sz="1600" b="1" dirty="0" smtClean="0"/>
              <a:t> + x</a:t>
            </a:r>
            <a:r>
              <a:rPr lang="en-US" sz="1600" b="1" baseline="30000" dirty="0" smtClean="0"/>
              <a:t>4</a:t>
            </a:r>
            <a:r>
              <a:rPr lang="en-US" sz="1600" b="1" dirty="0" smtClean="0"/>
              <a:t> + x</a:t>
            </a:r>
            <a:r>
              <a:rPr lang="en-US" sz="1600" b="1" baseline="30000" dirty="0" smtClean="0"/>
              <a:t>3</a:t>
            </a:r>
            <a:r>
              <a:rPr lang="en-US" sz="1600" b="1" dirty="0" smtClean="0"/>
              <a:t> + x + 1</a:t>
            </a:r>
            <a:endParaRPr lang="en-US" sz="1800" dirty="0" smtClean="0"/>
          </a:p>
          <a:p>
            <a:pPr lvl="1"/>
            <a:r>
              <a:rPr lang="en-US" sz="1800" dirty="0" smtClean="0"/>
              <a:t>So for the example above the representation is </a:t>
            </a:r>
            <a:r>
              <a:rPr lang="en-US" sz="1800" b="1" dirty="0" smtClean="0"/>
              <a:t>(1 0001 1011)</a:t>
            </a:r>
            <a:r>
              <a:rPr lang="en-US" sz="1800" b="1" baseline="-25000" dirty="0" smtClean="0"/>
              <a:t>2</a:t>
            </a:r>
          </a:p>
          <a:p>
            <a:r>
              <a:rPr lang="en-US" sz="2000" dirty="0" smtClean="0"/>
              <a:t>When p =2, the extension fields are called binary field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Irreducible Polynomial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polynomial </a:t>
            </a:r>
            <a:r>
              <a:rPr lang="en-US" b="1" i="1" dirty="0" smtClean="0"/>
              <a:t>P(x)</a:t>
            </a:r>
            <a:r>
              <a:rPr lang="en-US" dirty="0" smtClean="0"/>
              <a:t> is said to irreducible if it cannot be factored into non-trivial polynomials in the same field.</a:t>
            </a:r>
          </a:p>
          <a:p>
            <a:r>
              <a:rPr lang="en-US" dirty="0" smtClean="0"/>
              <a:t>Every extension field has an irreducible polynomial of degree </a:t>
            </a:r>
            <a:r>
              <a:rPr lang="en-US" b="1" i="1" dirty="0" smtClean="0"/>
              <a:t>m</a:t>
            </a:r>
            <a:r>
              <a:rPr lang="en-US" dirty="0" smtClean="0"/>
              <a:t> which has coefficients in </a:t>
            </a:r>
            <a:r>
              <a:rPr lang="en-US" b="1" i="1" dirty="0" smtClean="0"/>
              <a:t>GF(p)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operations in the extension field is done modulo </a:t>
            </a:r>
            <a:r>
              <a:rPr lang="en-US" b="1" dirty="0" smtClean="0"/>
              <a:t>P(x)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in Binary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binary field GF(2</a:t>
            </a:r>
            <a:r>
              <a:rPr lang="en-US" baseline="30000" dirty="0" smtClean="0"/>
              <a:t>m</a:t>
            </a:r>
            <a:r>
              <a:rPr lang="en-US" dirty="0" smtClean="0"/>
              <a:t>) with irreducible polynomial x</a:t>
            </a:r>
            <a:r>
              <a:rPr lang="en-US" baseline="30000" dirty="0" smtClean="0"/>
              <a:t>4</a:t>
            </a:r>
            <a:r>
              <a:rPr lang="en-US" dirty="0" smtClean="0"/>
              <a:t> + x + 1.</a:t>
            </a:r>
          </a:p>
          <a:p>
            <a:r>
              <a:rPr lang="en-US" dirty="0" smtClean="0"/>
              <a:t>The elements in GF(2</a:t>
            </a:r>
            <a:r>
              <a:rPr lang="en-US" baseline="30000" dirty="0" smtClean="0"/>
              <a:t>m</a:t>
            </a:r>
            <a:r>
              <a:rPr lang="en-US" dirty="0" smtClean="0"/>
              <a:t>) are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124200"/>
            <a:ext cx="49815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 in Binary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 is polynomial addition modulo 2 this is equivalent to polynomial addition using ex-ors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Binary notation : (1101)</a:t>
            </a:r>
            <a:r>
              <a:rPr lang="en-US" baseline="-25000" dirty="0" smtClean="0"/>
              <a:t>2</a:t>
            </a:r>
            <a:r>
              <a:rPr lang="en-US" dirty="0" smtClean="0"/>
              <a:t> ^ (0111)</a:t>
            </a:r>
            <a:r>
              <a:rPr lang="en-US" baseline="-25000" dirty="0" smtClean="0"/>
              <a:t>2</a:t>
            </a:r>
            <a:r>
              <a:rPr lang="en-US" dirty="0" smtClean="0"/>
              <a:t> = (1001)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Note that the degree of the result is always less than m.  Therefore the result is naturally be in the </a:t>
            </a:r>
            <a:r>
              <a:rPr lang="en-US" dirty="0" err="1" smtClean="0"/>
              <a:t>field.w</a:t>
            </a:r>
            <a:endParaRPr lang="en-US" dirty="0" smtClean="0"/>
          </a:p>
          <a:p>
            <a:r>
              <a:rPr lang="en-US" dirty="0" smtClean="0"/>
              <a:t>Note that unlike integer addition there are no carries generated.</a:t>
            </a:r>
          </a:p>
          <a:p>
            <a:r>
              <a:rPr lang="en-US" dirty="0" smtClean="0"/>
              <a:t>Hardware implementation therefore requires only m ex-or gates.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514600"/>
            <a:ext cx="38671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in Binary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Subtraction is exactly same as addition and is done using ex-ors</a:t>
            </a:r>
          </a:p>
          <a:p>
            <a:r>
              <a:rPr lang="en-US" dirty="0" smtClean="0"/>
              <a:t>Ex: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Anurag Labs, DRDO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514600"/>
            <a:ext cx="3810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in Binary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524000"/>
            <a:ext cx="7499350" cy="4800600"/>
          </a:xfrm>
        </p:spPr>
        <p:txBody>
          <a:bodyPr/>
          <a:lstStyle/>
          <a:p>
            <a:r>
              <a:rPr lang="en-US" sz="2400" dirty="0" smtClean="0"/>
              <a:t>If A(x), B(x) </a:t>
            </a:r>
            <a:r>
              <a:rPr lang="az-Cyrl-AZ" sz="2400" dirty="0" smtClean="0">
                <a:latin typeface="Calibri"/>
              </a:rPr>
              <a:t>Є</a:t>
            </a:r>
            <a:r>
              <a:rPr lang="en-US" sz="2400" dirty="0" smtClean="0">
                <a:latin typeface="Calibri"/>
              </a:rPr>
              <a:t> </a:t>
            </a:r>
            <a:r>
              <a:rPr lang="en-US" sz="2400" dirty="0" smtClean="0"/>
              <a:t>GF(2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) and the irreducible polynomial is P(x) then</a:t>
            </a:r>
          </a:p>
          <a:p>
            <a:pPr lvl="1"/>
            <a:r>
              <a:rPr lang="en-US" sz="2000" dirty="0" smtClean="0"/>
              <a:t>C(x) = A(x) * B(x) mod P(x)</a:t>
            </a:r>
          </a:p>
          <a:p>
            <a:pPr lvl="1"/>
            <a:r>
              <a:rPr lang="en-US" sz="2000" dirty="0" smtClean="0"/>
              <a:t>Two step process:</a:t>
            </a:r>
          </a:p>
          <a:p>
            <a:pPr lvl="2"/>
            <a:r>
              <a:rPr lang="en-US" sz="1800" dirty="0" smtClean="0"/>
              <a:t>First do a polynomial multiplication A(x) * B(x) to obtain a polynomial C’(x) of degree 2m-2</a:t>
            </a:r>
          </a:p>
          <a:p>
            <a:pPr lvl="2"/>
            <a:r>
              <a:rPr lang="en-US" sz="1800" dirty="0" smtClean="0"/>
              <a:t>Then do a modular reduction C’(x) mod P(x) to obtain C(x).</a:t>
            </a:r>
          </a:p>
          <a:p>
            <a:r>
              <a:rPr lang="en-US" sz="2400" dirty="0" smtClean="0"/>
              <a:t>Example:  In GF(2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Modular Reduction (x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mod (x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+x+1) = 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smtClean="0"/>
              <a:t>+ x)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23-27 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Anurag</a:t>
            </a:r>
            <a:r>
              <a:rPr lang="en-US" dirty="0" smtClean="0"/>
              <a:t> Labs, DRDO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1734-FD66-4287-87D8-27F8A20AED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895600" y="4191000"/>
            <a:ext cx="4343402" cy="1477328"/>
            <a:chOff x="2895600" y="4417874"/>
            <a:chExt cx="4343402" cy="1998044"/>
          </a:xfrm>
        </p:grpSpPr>
        <p:sp>
          <p:nvSpPr>
            <p:cNvPr id="11" name="TextBox 10"/>
            <p:cNvSpPr txBox="1"/>
            <p:nvPr/>
          </p:nvSpPr>
          <p:spPr>
            <a:xfrm>
              <a:off x="2895600" y="4417874"/>
              <a:ext cx="4343400" cy="1998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                                     x</a:t>
              </a:r>
              <a:r>
                <a:rPr lang="en-US" baseline="30000" dirty="0" smtClean="0"/>
                <a:t>3</a:t>
              </a:r>
              <a:r>
                <a:rPr lang="en-US" dirty="0" smtClean="0"/>
                <a:t> + x</a:t>
              </a:r>
              <a:r>
                <a:rPr lang="en-US" baseline="30000" dirty="0" smtClean="0"/>
                <a:t>2</a:t>
              </a:r>
              <a:r>
                <a:rPr lang="en-US" dirty="0" smtClean="0"/>
                <a:t> + x                                                   </a:t>
              </a:r>
            </a:p>
            <a:p>
              <a:r>
                <a:rPr lang="en-US" dirty="0" smtClean="0"/>
                <a:t>                                                       x</a:t>
              </a:r>
              <a:r>
                <a:rPr lang="en-US" baseline="30000" dirty="0" smtClean="0"/>
                <a:t>3</a:t>
              </a:r>
              <a:r>
                <a:rPr lang="en-US" dirty="0" smtClean="0"/>
                <a:t> + x</a:t>
              </a:r>
            </a:p>
            <a:p>
              <a:r>
                <a:rPr lang="en-US" dirty="0" smtClean="0"/>
                <a:t>                                               x</a:t>
              </a:r>
              <a:r>
                <a:rPr lang="en-US" baseline="30000" dirty="0" smtClean="0"/>
                <a:t>4</a:t>
              </a:r>
              <a:r>
                <a:rPr lang="en-US" dirty="0" smtClean="0"/>
                <a:t> + x</a:t>
              </a:r>
              <a:r>
                <a:rPr lang="en-US" baseline="30000" dirty="0" smtClean="0"/>
                <a:t>3</a:t>
              </a:r>
              <a:r>
                <a:rPr lang="en-US" dirty="0" smtClean="0"/>
                <a:t> + x</a:t>
              </a:r>
              <a:r>
                <a:rPr lang="en-US" baseline="30000" dirty="0" smtClean="0"/>
                <a:t>2</a:t>
              </a:r>
            </a:p>
            <a:p>
              <a:r>
                <a:rPr lang="en-US" dirty="0" smtClean="0"/>
                <a:t>                                 x</a:t>
              </a:r>
              <a:r>
                <a:rPr lang="en-US" baseline="30000" dirty="0" smtClean="0"/>
                <a:t>6</a:t>
              </a:r>
              <a:r>
                <a:rPr lang="en-US" dirty="0" smtClean="0"/>
                <a:t> + x</a:t>
              </a:r>
              <a:r>
                <a:rPr lang="en-US" baseline="30000" dirty="0" smtClean="0"/>
                <a:t>5</a:t>
              </a:r>
              <a:r>
                <a:rPr lang="en-US" dirty="0" smtClean="0"/>
                <a:t> + x</a:t>
              </a:r>
              <a:r>
                <a:rPr lang="en-US" baseline="30000" dirty="0" smtClean="0"/>
                <a:t>4</a:t>
              </a:r>
              <a:r>
                <a:rPr lang="en-US" dirty="0" smtClean="0"/>
                <a:t>  </a:t>
              </a:r>
              <a:endParaRPr lang="en-US" baseline="30000" dirty="0" smtClean="0"/>
            </a:p>
            <a:p>
              <a:r>
                <a:rPr lang="en-US" dirty="0" smtClean="0"/>
                <a:t>                                        x</a:t>
              </a:r>
              <a:r>
                <a:rPr lang="en-US" baseline="30000" dirty="0" smtClean="0"/>
                <a:t>6</a:t>
              </a:r>
              <a:r>
                <a:rPr lang="en-US" dirty="0" smtClean="0"/>
                <a:t> + x</a:t>
              </a:r>
              <a:r>
                <a:rPr lang="en-US" baseline="30000" dirty="0" smtClean="0"/>
                <a:t>5</a:t>
              </a:r>
              <a:r>
                <a:rPr lang="en-US" dirty="0" smtClean="0"/>
                <a:t> + x</a:t>
              </a:r>
              <a:r>
                <a:rPr lang="en-US" baseline="30000" dirty="0" smtClean="0"/>
                <a:t>3</a:t>
              </a:r>
              <a:r>
                <a:rPr lang="en-US" dirty="0" smtClean="0"/>
                <a:t> + x</a:t>
              </a:r>
              <a:r>
                <a:rPr lang="en-US" baseline="30000" dirty="0" smtClean="0"/>
                <a:t>2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5029201" y="5963750"/>
              <a:ext cx="2209801" cy="23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953000" y="5242341"/>
              <a:ext cx="2286000" cy="23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VLSID_rajat</Template>
  <TotalTime>3938</TotalTime>
  <Words>1331</Words>
  <Application>Microsoft Office PowerPoint</Application>
  <PresentationFormat>On-screen Show (4:3)</PresentationFormat>
  <Paragraphs>283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Solstice</vt:lpstr>
      <vt:lpstr>Hardware Implementations of Finite Field Primitives</vt:lpstr>
      <vt:lpstr>Finite Fields</vt:lpstr>
      <vt:lpstr>When p=2</vt:lpstr>
      <vt:lpstr>Extension Fields</vt:lpstr>
      <vt:lpstr>Irreducible Polynomial</vt:lpstr>
      <vt:lpstr>Operations in Binary Fields</vt:lpstr>
      <vt:lpstr>Addition in Binary Fields</vt:lpstr>
      <vt:lpstr>Subtraction in Binary Fields</vt:lpstr>
      <vt:lpstr>Multiplication in Binary Fields</vt:lpstr>
      <vt:lpstr>Modular Reduction for Trinomials</vt:lpstr>
      <vt:lpstr>Modular Reduction Algorithm</vt:lpstr>
      <vt:lpstr>Modular Reduction as a Matrix</vt:lpstr>
      <vt:lpstr>Algorithms for Polynomial Multiplication</vt:lpstr>
      <vt:lpstr>Classical Multiplier</vt:lpstr>
      <vt:lpstr>Mastrovito Multiplier</vt:lpstr>
      <vt:lpstr>Montogomery Multiplier</vt:lpstr>
      <vt:lpstr>Proof of Correctness</vt:lpstr>
      <vt:lpstr>Karatsuba Multiplier</vt:lpstr>
      <vt:lpstr>The m-bit Karatsuba Algorithm</vt:lpstr>
      <vt:lpstr>Combining the Partial Products</vt:lpstr>
      <vt:lpstr>Recursive Karatsuba Multiplier when m = 2k</vt:lpstr>
      <vt:lpstr>Recursive Karatsuba Multiplier when m ≠2k</vt:lpstr>
      <vt:lpstr>Generalizing the Karatsuba Multiplier with degree 2</vt:lpstr>
      <vt:lpstr>Generalizing Karatsuba for Arbitrary Degree (d)</vt:lpstr>
      <vt:lpstr>Efficient Implementation of Karatsuba for FPGAs</vt:lpstr>
      <vt:lpstr>Logic Block of an FPGA</vt:lpstr>
      <vt:lpstr>LUT Utilization</vt:lpstr>
      <vt:lpstr>Karatsuba vs Generalized Karatsuba on FPGAs</vt:lpstr>
      <vt:lpstr>Hybrid Karatsuba Algorithm</vt:lpstr>
      <vt:lpstr>Hybrid Karatsuba Multiplier for GF(2233)</vt:lpstr>
      <vt:lpstr>Performance of the Hybrid Karatsuba Multiplier</vt:lpstr>
      <vt:lpstr>Comparison with other multiplication implementations</vt:lpstr>
    </vt:vector>
  </TitlesOfParts>
  <Company>kgp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chester</dc:creator>
  <cp:lastModifiedBy>chester</cp:lastModifiedBy>
  <cp:revision>331</cp:revision>
  <dcterms:created xsi:type="dcterms:W3CDTF">2010-12-16T14:31:02Z</dcterms:created>
  <dcterms:modified xsi:type="dcterms:W3CDTF">2011-05-21T13:55:51Z</dcterms:modified>
</cp:coreProperties>
</file>