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tags/tag2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70" r:id="rId2"/>
    <p:sldId id="289" r:id="rId3"/>
    <p:sldId id="292" r:id="rId4"/>
    <p:sldId id="302" r:id="rId5"/>
    <p:sldId id="287" r:id="rId6"/>
    <p:sldId id="273" r:id="rId7"/>
    <p:sldId id="274" r:id="rId8"/>
    <p:sldId id="275" r:id="rId9"/>
    <p:sldId id="288" r:id="rId10"/>
    <p:sldId id="303" r:id="rId11"/>
    <p:sldId id="281" r:id="rId12"/>
    <p:sldId id="282" r:id="rId13"/>
    <p:sldId id="297" r:id="rId14"/>
    <p:sldId id="294" r:id="rId15"/>
    <p:sldId id="304" r:id="rId16"/>
    <p:sldId id="284" r:id="rId17"/>
    <p:sldId id="300" r:id="rId18"/>
    <p:sldId id="295" r:id="rId19"/>
    <p:sldId id="301" r:id="rId20"/>
    <p:sldId id="283" r:id="rId21"/>
    <p:sldId id="298" r:id="rId22"/>
    <p:sldId id="286" r:id="rId23"/>
    <p:sldId id="291" r:id="rId24"/>
    <p:sldId id="290" r:id="rId2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00456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238" autoAdjust="0"/>
  </p:normalViewPr>
  <p:slideViewPr>
    <p:cSldViewPr>
      <p:cViewPr>
        <p:scale>
          <a:sx n="85" d="100"/>
          <a:sy n="85" d="100"/>
        </p:scale>
        <p:origin x="18" y="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554"/>
    </p:cViewPr>
  </p:sorter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C45D1-8D03-4D9C-BBC3-3E5DA5095C62}" type="datetimeFigureOut">
              <a:rPr lang="de-DE" smtClean="0"/>
              <a:pPr/>
              <a:t>05.03.2015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B83D2B-F255-4151-A4AD-D944F5910B0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5934826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28ECF-B3C1-4E4F-9865-50F77777ECCD}" type="datetimeFigureOut">
              <a:rPr lang="de-DE" smtClean="0"/>
              <a:pPr/>
              <a:t>05.03.2015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52ABC-15D8-4868-B2CB-F64D1FBF37EE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569411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52ABC-15D8-4868-B2CB-F64D1FBF37EE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8344068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m:</a:t>
            </a:r>
            <a:r>
              <a:rPr lang="en-US" baseline="0" dirty="0" smtClean="0"/>
              <a:t> denotes the number of</a:t>
            </a:r>
            <a:r>
              <a:rPr lang="en-US" dirty="0" smtClean="0"/>
              <a:t> random faults introduced (uniformly and independently) </a:t>
            </a:r>
          </a:p>
          <a:p>
            <a:r>
              <a:rPr lang="en-US" dirty="0" smtClean="0"/>
              <a:t>N: no. of PRGA rounds </a:t>
            </a:r>
            <a:r>
              <a:rPr lang="en-US" dirty="0" err="1" smtClean="0"/>
              <a:t>considred</a:t>
            </a:r>
            <a:r>
              <a:rPr lang="en-US" dirty="0" smtClean="0"/>
              <a:t> for analysis </a:t>
            </a:r>
            <a:br>
              <a:rPr lang="en-US" dirty="0" smtClean="0"/>
            </a:br>
            <a:r>
              <a:rPr lang="en-US" dirty="0" smtClean="0"/>
              <a:t>NOE: </a:t>
            </a:r>
            <a:r>
              <a:rPr lang="en-US" dirty="0" err="1" smtClean="0"/>
              <a:t>Num</a:t>
            </a:r>
            <a:r>
              <a:rPr lang="en-US" dirty="0" smtClean="0"/>
              <a:t> of experiments</a:t>
            </a:r>
          </a:p>
          <a:p>
            <a:r>
              <a:rPr lang="en-US" dirty="0" smtClean="0"/>
              <a:t>NOT: </a:t>
            </a:r>
            <a:r>
              <a:rPr lang="en-US" dirty="0" err="1" smtClean="0"/>
              <a:t>Num</a:t>
            </a:r>
            <a:r>
              <a:rPr lang="en-US" dirty="0" smtClean="0"/>
              <a:t> of timed out</a:t>
            </a:r>
            <a:r>
              <a:rPr lang="en-US" baseline="0" dirty="0" smtClean="0"/>
              <a:t> cases</a:t>
            </a:r>
            <a:endParaRPr lang="en-US" dirty="0" smtClean="0"/>
          </a:p>
          <a:p>
            <a:r>
              <a:rPr lang="en-US" dirty="0" smtClean="0"/>
              <a:t>PRGA:</a:t>
            </a:r>
            <a:r>
              <a:rPr lang="en-US" baseline="0" dirty="0" smtClean="0"/>
              <a:t> Pseudo Random </a:t>
            </a:r>
            <a:r>
              <a:rPr lang="en-US" baseline="0" dirty="0" err="1" smtClean="0"/>
              <a:t>keystream</a:t>
            </a:r>
            <a:r>
              <a:rPr lang="en-US" baseline="0" dirty="0" smtClean="0"/>
              <a:t> Generation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52ABC-15D8-4868-B2CB-F64D1FBF37EE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6572287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52ABC-15D8-4868-B2CB-F64D1FBF37EE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5950200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52ABC-15D8-4868-B2CB-F64D1FBF37EE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8344068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52ABC-15D8-4868-B2CB-F64D1FBF37EE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834406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Differential fault analysis is a type of side channel attack in the field of cryptography, specifically cryptanalysis. The principle is to induce faults—unexpected environmental conditions—into cryptographic implementations, to reveal their internal states.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52ABC-15D8-4868-B2CB-F64D1FBF37EE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550370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52ABC-15D8-4868-B2CB-F64D1FBF37EE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834406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52ABC-15D8-4868-B2CB-F64D1FBF37EE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834406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52ABC-15D8-4868-B2CB-F64D1FBF37EE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834406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52ABC-15D8-4868-B2CB-F64D1FBF37EE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834406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52ABC-15D8-4868-B2CB-F64D1FBF37EE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8344068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Now the system of polynomial</a:t>
            </a:r>
            <a:r>
              <a:rPr lang="en-US" baseline="0" dirty="0" smtClean="0"/>
              <a:t> equations are simply passed on to the SAT solver for the extraction of solution for the variables of </a:t>
            </a:r>
            <a:r>
              <a:rPr lang="en-US" baseline="0" dirty="0" err="1" smtClean="0"/>
              <a:t>IS_t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52ABC-15D8-4868-B2CB-F64D1FBF37EE}" type="slidenum">
              <a:rPr lang="de-DE" smtClean="0"/>
              <a:pPr/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dirty="0" smtClean="0"/>
              <a:t>One standalone desktop PC with AMD 4.0 GHz FX-8350 processor and 32 GB RAM</a:t>
            </a:r>
          </a:p>
          <a:p>
            <a:endParaRPr lang="en-US" sz="1200" b="0" dirty="0" smtClean="0"/>
          </a:p>
          <a:p>
            <a:r>
              <a:rPr lang="en-US" sz="1200" b="0" dirty="0" smtClean="0"/>
              <a:t>Beowulf Cluster of 20 desktop PC each with 2.60 GHz Intel Pentium E5300 Dual-core processor and 4 GB RAM</a:t>
            </a:r>
          </a:p>
          <a:p>
            <a:endParaRPr lang="en-US" sz="1200" b="0" dirty="0" smtClean="0"/>
          </a:p>
          <a:p>
            <a:r>
              <a:rPr lang="da-DK" sz="1200" b="0" dirty="0" smtClean="0"/>
              <a:t>SAT solver Cryptominisat - 2.9.6 installed in SAGE - 6.1.1</a:t>
            </a:r>
            <a:endParaRPr lang="en-US" sz="1200" b="0" dirty="0" smtClean="0"/>
          </a:p>
          <a:p>
            <a:endParaRPr lang="en-US" dirty="0" smtClean="0"/>
          </a:p>
          <a:p>
            <a:r>
              <a:rPr lang="en-US" dirty="0" smtClean="0"/>
              <a:t>All simulation</a:t>
            </a:r>
            <a:r>
              <a:rPr lang="en-US" baseline="0" dirty="0" smtClean="0"/>
              <a:t> based experiments were performed assuming PRGA(</a:t>
            </a:r>
            <a:r>
              <a:rPr lang="en-US" baseline="0" dirty="0" err="1" smtClean="0"/>
              <a:t>keystream</a:t>
            </a:r>
            <a:r>
              <a:rPr lang="en-US" baseline="0" dirty="0" smtClean="0"/>
              <a:t> generation) round 1 as target round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each column of both the tables we considered 2^20 experiments … </a:t>
            </a:r>
            <a:r>
              <a:rPr lang="en-US" baseline="0" dirty="0" err="1" smtClean="0"/>
              <a:t>ie</a:t>
            </a:r>
            <a:r>
              <a:rPr lang="en-US" baseline="0" dirty="0" smtClean="0"/>
              <a:t> randomly varying key-IV and fault positions within k </a:t>
            </a:r>
            <a:r>
              <a:rPr lang="en-US" baseline="0" dirty="0" err="1" smtClean="0"/>
              <a:t>neighbourhood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Key Iv pairs are distinct uniformly random and independent </a:t>
            </a:r>
          </a:p>
          <a:p>
            <a:endParaRPr lang="en-US" baseline="0" dirty="0" smtClean="0"/>
          </a:p>
          <a:p>
            <a:r>
              <a:rPr lang="en-US" baseline="0" dirty="0" smtClean="0"/>
              <a:t>Faults other than k </a:t>
            </a:r>
            <a:r>
              <a:rPr lang="en-US" baseline="0" dirty="0" err="1" smtClean="0"/>
              <a:t>neighbourhood</a:t>
            </a:r>
            <a:r>
              <a:rPr lang="en-US" baseline="0" dirty="0" smtClean="0"/>
              <a:t> fault at a fixed PRGA round is 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52ABC-15D8-4868-B2CB-F64D1FBF37EE}" type="slidenum">
              <a:rPr lang="de-DE" smtClean="0"/>
              <a:pPr/>
              <a:t>11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0" y="-27384"/>
            <a:ext cx="8388419" cy="1726713"/>
          </a:xfrm>
          <a:prstGeom prst="rect">
            <a:avLst/>
          </a:prstGeom>
        </p:spPr>
      </p:pic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248232"/>
            <a:ext cx="9144000" cy="1468800"/>
          </a:xfrm>
        </p:spPr>
        <p:txBody>
          <a:bodyPr anchor="b"/>
          <a:lstStyle>
            <a:lvl1pPr marL="0" indent="0" algn="ctr">
              <a:buNone/>
              <a:defRPr lang="en-US" sz="4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Audio Visual Template</a:t>
            </a:r>
            <a:br>
              <a:rPr lang="en-US" dirty="0" smtClean="0"/>
            </a:br>
            <a:r>
              <a:rPr lang="en-US" dirty="0" smtClean="0"/>
              <a:t>prepared by Jano Gebelein</a:t>
            </a:r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888000"/>
            <a:ext cx="9144000" cy="1053168"/>
          </a:xfrm>
        </p:spPr>
        <p:txBody>
          <a:bodyPr anchor="t"/>
          <a:lstStyle>
            <a:lvl1pPr marL="0" indent="0" algn="ctr">
              <a:buNone/>
              <a:defRPr lang="en-US" sz="2400" b="1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your name here</a:t>
            </a:r>
            <a:br>
              <a:rPr lang="en-US" dirty="0" smtClean="0"/>
            </a:br>
            <a:r>
              <a:rPr lang="en-US" dirty="0" smtClean="0"/>
              <a:t>your affiliation here</a:t>
            </a:r>
          </a:p>
        </p:txBody>
      </p:sp>
      <p:sp>
        <p:nvSpPr>
          <p:cNvPr id="13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5414400"/>
            <a:ext cx="9144000" cy="460800"/>
          </a:xfrm>
        </p:spPr>
        <p:txBody>
          <a:bodyPr anchor="ctr"/>
          <a:lstStyle>
            <a:lvl1pPr marL="0" indent="0" algn="ctr">
              <a:buNone/>
              <a:defRPr lang="en-US" sz="24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Logos are allowed on this page only!</a:t>
            </a:r>
          </a:p>
        </p:txBody>
      </p:sp>
    </p:spTree>
    <p:extLst>
      <p:ext uri="{BB962C8B-B14F-4D97-AF65-F5344CB8AC3E}">
        <p14:creationId xmlns:p14="http://schemas.microsoft.com/office/powerpoint/2010/main" xmlns="" val="3186623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342900" indent="-342900">
              <a:buFont typeface="Calibri" panose="020F0502020204030204" pitchFamily="34" charset="0"/>
              <a:buChar char="•"/>
              <a:defRPr sz="2800" b="1" u="none">
                <a:latin typeface="+mn-lt"/>
              </a:defRPr>
            </a:lvl1pPr>
            <a:lvl2pPr marL="742950" indent="-285750">
              <a:buFont typeface="Calibri" panose="020F0502020204030204" pitchFamily="34" charset="0"/>
              <a:buChar char="•"/>
              <a:defRPr sz="2800" b="1" u="none">
                <a:latin typeface="+mn-lt"/>
              </a:defRPr>
            </a:lvl2pPr>
            <a:lvl3pPr marL="1143000" indent="-228600">
              <a:buFont typeface="Calibri" panose="020F0502020204030204" pitchFamily="34" charset="0"/>
              <a:buChar char="•"/>
              <a:defRPr sz="2800" b="1" u="none">
                <a:latin typeface="+mn-lt"/>
              </a:defRPr>
            </a:lvl3pPr>
            <a:lvl4pPr marL="1600200" indent="-228600">
              <a:buFont typeface="Calibri" panose="020F0502020204030204" pitchFamily="34" charset="0"/>
              <a:buChar char="•"/>
              <a:defRPr sz="2800" b="1" u="none">
                <a:latin typeface="+mn-lt"/>
              </a:defRPr>
            </a:lvl4pPr>
            <a:lvl5pPr marL="2057400" indent="-228600">
              <a:buFont typeface="Calibri" panose="020F0502020204030204" pitchFamily="34" charset="0"/>
              <a:buChar char="•"/>
              <a:defRPr sz="2800" b="1" u="none">
                <a:latin typeface="+mn-lt"/>
              </a:defRPr>
            </a:lvl5pPr>
          </a:lstStyle>
          <a:p>
            <a:pPr lvl="0"/>
            <a:r>
              <a:rPr lang="de-DE" dirty="0" smtClean="0"/>
              <a:t>First Level Content</a:t>
            </a:r>
          </a:p>
          <a:p>
            <a:pPr lvl="1"/>
            <a:r>
              <a:rPr lang="de-DE" dirty="0" smtClean="0"/>
              <a:t>Second Level Content</a:t>
            </a:r>
          </a:p>
          <a:p>
            <a:pPr lvl="2"/>
            <a:r>
              <a:rPr lang="de-DE" dirty="0" smtClean="0"/>
              <a:t>Third Level Content</a:t>
            </a:r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Level Content</a:t>
            </a:r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Level Content</a:t>
            </a:r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 dirty="0" smtClean="0"/>
              <a:t>Slide Title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B95E9-BC0F-41B9-8226-3DC75B818C2B}" type="datetime5">
              <a:rPr lang="en-US" smtClean="0"/>
              <a:pPr/>
              <a:t>5-Mar-15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Your Name / Affiliation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8BF6-67F0-405E-B297-68D77A67C46A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533189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3516F0D5-7EA4-4FC8-83B0-ED0ED2E37246}" type="datetime5">
              <a:rPr lang="en-US" smtClean="0"/>
              <a:pPr/>
              <a:t>5-Mar-15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de-DE" smtClean="0"/>
              <a:t>Your Name / Affiliation</a:t>
            </a:r>
            <a:endParaRPr lang="de-DE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D1628BF6-67F0-405E-B297-68D77A67C46A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 dirty="0" smtClean="0"/>
              <a:t>Slide 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578111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4958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First Level Content</a:t>
            </a:r>
          </a:p>
          <a:p>
            <a:pPr lvl="1"/>
            <a:r>
              <a:rPr lang="de-DE" dirty="0" smtClean="0"/>
              <a:t>Second Level Content</a:t>
            </a:r>
          </a:p>
          <a:p>
            <a:pPr lvl="2"/>
            <a:r>
              <a:rPr lang="de-DE" dirty="0" smtClean="0"/>
              <a:t>Third Level Content</a:t>
            </a:r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Level Content</a:t>
            </a:r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Level Content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090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F9A9857D-5474-47F1-A317-12DC75D9CDCA}" type="datetime5">
              <a:rPr lang="en-US" smtClean="0"/>
              <a:pPr/>
              <a:t>5-Mar-15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691680" y="6356350"/>
            <a:ext cx="5760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de-DE" smtClean="0"/>
              <a:t>Your Name / Affiliation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596336" y="6356350"/>
            <a:ext cx="1090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D1628BF6-67F0-405E-B297-68D77A67C46A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0045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n-lt"/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51521" y="91952"/>
            <a:ext cx="8640960" cy="7694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de-DE" dirty="0" smtClean="0"/>
              <a:t>Slide 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43160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4000" b="1" kern="1200" baseline="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Calibri" panose="020F050202020403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alibri" panose="020F0502020204030204" pitchFamily="34" charset="0"/>
        <a:buChar char="•"/>
        <a:defRPr sz="2800" b="1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anose="020F0502020204030204" pitchFamily="34" charset="0"/>
        <a:buChar char="•"/>
        <a:defRPr sz="2800" b="1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alibri" panose="020F050202020403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Calibri" panose="020F050202020403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16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0.png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image" Target="../media/image19.png"/><Relationship Id="rId2" Type="http://schemas.openxmlformats.org/officeDocument/2006/relationships/tags" Target="../tags/tag13.xml"/><Relationship Id="rId16" Type="http://schemas.openxmlformats.org/officeDocument/2006/relationships/image" Target="../media/image23.png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image" Target="../media/image18.png"/><Relationship Id="rId5" Type="http://schemas.openxmlformats.org/officeDocument/2006/relationships/tags" Target="../tags/tag16.xml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tags" Target="../tags/tag15.xml"/><Relationship Id="rId9" Type="http://schemas.openxmlformats.org/officeDocument/2006/relationships/notesSlide" Target="../notesSlides/notesSlide8.xml"/><Relationship Id="rId1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4.xml"/><Relationship Id="rId7" Type="http://schemas.openxmlformats.org/officeDocument/2006/relationships/image" Target="../media/image8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7.xml"/><Relationship Id="rId7" Type="http://schemas.openxmlformats.org/officeDocument/2006/relationships/image" Target="../media/image10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3.png"/><Relationship Id="rId4" Type="http://schemas.openxmlformats.org/officeDocument/2006/relationships/tags" Target="../tags/tag8.xml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Improved Practical Differential Fault Analysis of Grain-128</a:t>
            </a:r>
            <a:endParaRPr lang="en-US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1"/>
          </p:nvPr>
        </p:nvSpPr>
        <p:spPr>
          <a:xfrm>
            <a:off x="-152400" y="3886200"/>
            <a:ext cx="9525000" cy="144780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en-US" sz="4200" b="0" dirty="0" smtClean="0">
                <a:solidFill>
                  <a:schemeClr val="tx2"/>
                </a:solidFill>
              </a:rPr>
              <a:t>Prakash Dey, </a:t>
            </a:r>
            <a:r>
              <a:rPr lang="en-US" sz="4200" dirty="0" smtClean="0">
                <a:solidFill>
                  <a:schemeClr val="tx2"/>
                </a:solidFill>
              </a:rPr>
              <a:t>Abhishek Chakraborty</a:t>
            </a:r>
            <a:r>
              <a:rPr lang="en-US" sz="4200" b="0" dirty="0" smtClean="0">
                <a:solidFill>
                  <a:schemeClr val="tx2"/>
                </a:solidFill>
              </a:rPr>
              <a:t>, Avishek Adhikari and Debdeep Mukhopadhyay</a:t>
            </a:r>
            <a:r>
              <a:rPr lang="en-US" sz="4200" dirty="0"/>
              <a:t/>
            </a:r>
            <a:br>
              <a:rPr lang="en-US" sz="4200" dirty="0"/>
            </a:br>
            <a:endParaRPr lang="en-US" sz="4200" dirty="0" smtClean="0"/>
          </a:p>
          <a:p>
            <a:pPr lvl="0"/>
            <a:r>
              <a:rPr lang="en-US" sz="3800" i="1" dirty="0" smtClean="0"/>
              <a:t>Departments of Pure Mathematics, University of Calcutta and </a:t>
            </a:r>
          </a:p>
          <a:p>
            <a:pPr lvl="0"/>
            <a:r>
              <a:rPr lang="en-US" sz="3800" i="1" dirty="0" smtClean="0"/>
              <a:t>Computer Science and Engineering, Indian Institute of Technology Kharagpur, India</a:t>
            </a:r>
          </a:p>
          <a:p>
            <a:pPr lvl="0"/>
            <a:endParaRPr lang="en-US" dirty="0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7523" y="5227165"/>
            <a:ext cx="1490877" cy="1478435"/>
          </a:xfrm>
          <a:prstGeom prst="rect">
            <a:avLst/>
          </a:prstGeom>
        </p:spPr>
      </p:pic>
      <p:pic>
        <p:nvPicPr>
          <p:cNvPr id="1026" name="Picture 2" descr="http://www.gyancentral.com/media/k2/items/cache/2ef4f6c9beddd042ec38040b3995c198_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0945" y="5083149"/>
            <a:ext cx="1450055" cy="162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8469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042593" y="4724400"/>
            <a:ext cx="7086600" cy="1371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1" y="1600200"/>
            <a:ext cx="8381999" cy="1295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Signature: A Toy Example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B95E9-BC0F-41B9-8226-3DC75B818C2B}" type="datetime5">
              <a:rPr lang="en-US" smtClean="0"/>
              <a:pPr/>
              <a:t>5-Mar-15</a:t>
            </a:fld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8BF6-67F0-405E-B297-68D77A67C46A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1835286" y="6381328"/>
            <a:ext cx="5760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2"/>
                </a:solidFill>
              </a:rPr>
              <a:t>Abhishek Chakraborty,  Indian Institute of Technology Kharagpur</a:t>
            </a:r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6387" y="3611466"/>
            <a:ext cx="8659013" cy="65573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03944" y="4978566"/>
            <a:ext cx="6163897" cy="85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211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Generating Polynomial Equations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B95E9-BC0F-41B9-8226-3DC75B818C2B}" type="datetime5">
              <a:rPr lang="en-US" smtClean="0"/>
              <a:pPr/>
              <a:t>5-Mar-15</a:t>
            </a:fld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8BF6-67F0-405E-B297-68D77A67C46A}" type="slidenum">
              <a:rPr lang="de-DE" smtClean="0"/>
              <a:pPr/>
              <a:t>10</a:t>
            </a:fld>
            <a:endParaRPr lang="de-DE"/>
          </a:p>
        </p:txBody>
      </p:sp>
      <p:pic>
        <p:nvPicPr>
          <p:cNvPr id="8" name="Picture 7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1403648" y="1310360"/>
            <a:ext cx="7017047" cy="3378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9" y="1985746"/>
            <a:ext cx="4070196" cy="278211"/>
          </a:xfrm>
          <a:prstGeom prst="rect">
            <a:avLst/>
          </a:prstGeom>
        </p:spPr>
      </p:pic>
      <p:pic>
        <p:nvPicPr>
          <p:cNvPr id="36" name="Picture 35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6876256" y="2561366"/>
            <a:ext cx="1152128" cy="2332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6550" y="2636912"/>
            <a:ext cx="4969188" cy="1035324"/>
          </a:xfrm>
          <a:prstGeom prst="rect">
            <a:avLst/>
          </a:prstGeom>
        </p:spPr>
      </p:pic>
      <p:cxnSp>
        <p:nvCxnSpPr>
          <p:cNvPr id="34" name="Straight Connector 33"/>
          <p:cNvCxnSpPr/>
          <p:nvPr/>
        </p:nvCxnSpPr>
        <p:spPr>
          <a:xfrm>
            <a:off x="395536" y="3789040"/>
            <a:ext cx="8424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868643" y="3933056"/>
            <a:ext cx="2407213" cy="362225"/>
          </a:xfrm>
          <a:prstGeom prst="rect">
            <a:avLst/>
          </a:prstGeom>
        </p:spPr>
      </p:pic>
      <p:pic>
        <p:nvPicPr>
          <p:cNvPr id="45" name="Picture 44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4067943" y="3933057"/>
            <a:ext cx="4441491" cy="7244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4609" y="4845334"/>
            <a:ext cx="5447214" cy="272327"/>
          </a:xfrm>
          <a:prstGeom prst="rect">
            <a:avLst/>
          </a:prstGeom>
        </p:spPr>
      </p:pic>
      <p:cxnSp>
        <p:nvCxnSpPr>
          <p:cNvPr id="49" name="Straight Connector 48"/>
          <p:cNvCxnSpPr/>
          <p:nvPr/>
        </p:nvCxnSpPr>
        <p:spPr>
          <a:xfrm>
            <a:off x="395536" y="5517232"/>
            <a:ext cx="8424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2612027" y="5445224"/>
            <a:ext cx="500993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SAT </a:t>
            </a:r>
            <a:r>
              <a:rPr lang="en-US" sz="54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solver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Right Arrow 15"/>
          <p:cNvSpPr/>
          <p:nvPr/>
        </p:nvSpPr>
        <p:spPr>
          <a:xfrm rot="1247424">
            <a:off x="2151174" y="5682201"/>
            <a:ext cx="1512168" cy="432048"/>
          </a:xfrm>
          <a:prstGeom prst="rightArrow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ooter Placeholder 4"/>
          <p:cNvSpPr txBox="1">
            <a:spLocks/>
          </p:cNvSpPr>
          <p:nvPr/>
        </p:nvSpPr>
        <p:spPr>
          <a:xfrm>
            <a:off x="1835286" y="6381328"/>
            <a:ext cx="5760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2"/>
                </a:solidFill>
              </a:rPr>
              <a:t>Abhishek Chakraborty,  Indian Institute of Technology Kharagpur</a:t>
            </a:r>
            <a:r>
              <a:rPr lang="de-DE" dirty="0" smtClean="0"/>
              <a:t> 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 - 1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B95E9-BC0F-41B9-8226-3DC75B818C2B}" type="datetime5">
              <a:rPr lang="en-US" smtClean="0"/>
              <a:pPr/>
              <a:t>5-Mar-15</a:t>
            </a:fld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8BF6-67F0-405E-B297-68D77A67C46A}" type="slidenum">
              <a:rPr lang="de-DE" smtClean="0"/>
              <a:pPr/>
              <a:t>11</a:t>
            </a:fld>
            <a:endParaRPr lang="de-DE"/>
          </a:p>
        </p:txBody>
      </p:sp>
      <p:pic>
        <p:nvPicPr>
          <p:cNvPr id="10" name="Picture 9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295400" y="2209800"/>
            <a:ext cx="6858000" cy="9213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8600" y="1519535"/>
            <a:ext cx="8892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Fault location  Identification Probability</a:t>
            </a:r>
            <a:endParaRPr lang="en-US" sz="2000" dirty="0" smtClean="0"/>
          </a:p>
        </p:txBody>
      </p:sp>
      <p:sp>
        <p:nvSpPr>
          <p:cNvPr id="14" name="Footer Placeholder 4"/>
          <p:cNvSpPr txBox="1">
            <a:spLocks/>
          </p:cNvSpPr>
          <p:nvPr/>
        </p:nvSpPr>
        <p:spPr>
          <a:xfrm>
            <a:off x="1835286" y="6381328"/>
            <a:ext cx="5760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2"/>
                </a:solidFill>
              </a:rPr>
              <a:t>Abhishek Chakraborty,  Indian Institute of Technology Kharagpur</a:t>
            </a:r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8" name="Picture 7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295400" y="4800599"/>
            <a:ext cx="6858000" cy="675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43200" y="41103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/>
              <a:t>Bad Fault Rejection Probability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</a:t>
            </a:r>
            <a:r>
              <a:rPr lang="en-US" dirty="0" smtClean="0"/>
              <a:t>Results - </a:t>
            </a:r>
            <a:r>
              <a:rPr lang="en-US" dirty="0"/>
              <a:t>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B95E9-BC0F-41B9-8226-3DC75B818C2B}" type="datetime5">
              <a:rPr lang="en-US" smtClean="0"/>
              <a:pPr/>
              <a:t>5-Mar-15</a:t>
            </a:fld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8BF6-67F0-405E-B297-68D77A67C46A}" type="slidenum">
              <a:rPr lang="de-DE" smtClean="0"/>
              <a:pPr/>
              <a:t>12</a:t>
            </a:fld>
            <a:endParaRPr lang="de-DE"/>
          </a:p>
        </p:txBody>
      </p:sp>
      <p:pic>
        <p:nvPicPr>
          <p:cNvPr id="7" name="Content Placeholder 6" descr="addin_tmp.png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143000" y="2057400"/>
            <a:ext cx="6888861" cy="4038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52600" y="1371600"/>
            <a:ext cx="624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SAT Solving Results with timeout of 4 hours</a:t>
            </a:r>
            <a:endParaRPr lang="en-US" sz="2400" b="1" dirty="0"/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1835286" y="6381328"/>
            <a:ext cx="5760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2"/>
                </a:solidFill>
              </a:rPr>
              <a:t>Abhishek Chakraborty,  Indian Institute of Technology Kharagpur</a:t>
            </a:r>
            <a:r>
              <a:rPr lang="de-DE" dirty="0" smtClean="0"/>
              <a:t> 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 Injection </a:t>
            </a:r>
            <a:r>
              <a:rPr lang="en-US" dirty="0"/>
              <a:t>S</a:t>
            </a:r>
            <a:r>
              <a:rPr lang="en-US" dirty="0" smtClean="0"/>
              <a:t>etup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B95E9-BC0F-41B9-8226-3DC75B818C2B}" type="datetime5">
              <a:rPr lang="en-US" smtClean="0"/>
              <a:pPr/>
              <a:t>5-Mar-15</a:t>
            </a:fld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8BF6-67F0-405E-B297-68D77A67C46A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191000" y="1447800"/>
            <a:ext cx="4495800" cy="4958011"/>
          </a:xfrm>
        </p:spPr>
        <p:txBody>
          <a:bodyPr>
            <a:normAutofit/>
          </a:bodyPr>
          <a:lstStyle/>
          <a:p>
            <a:r>
              <a:rPr lang="en-US" sz="2200" b="0" dirty="0" smtClean="0"/>
              <a:t>Grain-128 cipher implemented in Spartan 3A FPGA</a:t>
            </a:r>
          </a:p>
          <a:p>
            <a:endParaRPr lang="en-US" sz="2200" b="0" dirty="0" smtClean="0"/>
          </a:p>
          <a:p>
            <a:r>
              <a:rPr lang="en-US" sz="2200" b="0" dirty="0" smtClean="0"/>
              <a:t>Clock glitches at different frequencies</a:t>
            </a:r>
          </a:p>
          <a:p>
            <a:endParaRPr lang="en-US" sz="2200" b="0" dirty="0" smtClean="0"/>
          </a:p>
          <a:p>
            <a:r>
              <a:rPr lang="en-US" sz="2200" b="0" dirty="0" smtClean="0"/>
              <a:t>Xilinx DCM to drive the CUT</a:t>
            </a:r>
          </a:p>
          <a:p>
            <a:endParaRPr lang="en-US" sz="2200" b="0" dirty="0" smtClean="0"/>
          </a:p>
          <a:p>
            <a:r>
              <a:rPr lang="en-US" sz="2200" b="0" dirty="0" smtClean="0"/>
              <a:t>Internal state monitored using </a:t>
            </a:r>
            <a:r>
              <a:rPr lang="en-US" sz="2200" b="0" dirty="0" err="1" smtClean="0"/>
              <a:t>Chipscope</a:t>
            </a:r>
            <a:r>
              <a:rPr lang="en-US" sz="2200" b="0" dirty="0" smtClean="0"/>
              <a:t> Pro 12.3</a:t>
            </a:r>
          </a:p>
          <a:p>
            <a:endParaRPr lang="en-US" sz="2200" b="0" dirty="0"/>
          </a:p>
        </p:txBody>
      </p:sp>
      <p:pic>
        <p:nvPicPr>
          <p:cNvPr id="10" name="Picture 9" descr="C:\Users\abhishek_cky\AppData\Local\Microsoft\Windows\Temporary Internet Files\Content.Word\IMG_20150216_10150464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3657600" cy="4343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sp>
        <p:nvSpPr>
          <p:cNvPr id="12" name="Footer Placeholder 4"/>
          <p:cNvSpPr txBox="1">
            <a:spLocks/>
          </p:cNvSpPr>
          <p:nvPr/>
        </p:nvSpPr>
        <p:spPr>
          <a:xfrm>
            <a:off x="1835286" y="6381328"/>
            <a:ext cx="5760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2"/>
                </a:solidFill>
              </a:rPr>
              <a:t>Abhishek Chakraborty,  Indian Institute of Technology Kharagpur</a:t>
            </a:r>
            <a:r>
              <a:rPr lang="de-DE" dirty="0" smtClean="0"/>
              <a:t> 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Fault Injection Technique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B95E9-BC0F-41B9-8226-3DC75B818C2B}" type="datetime5">
              <a:rPr lang="en-US" smtClean="0"/>
              <a:pPr/>
              <a:t>5-Mar-15</a:t>
            </a:fld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8BF6-67F0-405E-B297-68D77A67C46A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1835286" y="6381328"/>
            <a:ext cx="5760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2"/>
                </a:solidFill>
              </a:rPr>
              <a:t>Abhishek Chakraborty,  Indian Institute of Technology Kharagpur</a:t>
            </a:r>
            <a:r>
              <a:rPr lang="de-DE" dirty="0" smtClean="0"/>
              <a:t> </a:t>
            </a:r>
            <a:endParaRPr lang="de-DE" dirty="0"/>
          </a:p>
        </p:txBody>
      </p:sp>
      <p:grpSp>
        <p:nvGrpSpPr>
          <p:cNvPr id="9" name="Group 8"/>
          <p:cNvGrpSpPr/>
          <p:nvPr/>
        </p:nvGrpSpPr>
        <p:grpSpPr>
          <a:xfrm>
            <a:off x="1295400" y="1828800"/>
            <a:ext cx="6553200" cy="3733800"/>
            <a:chOff x="914400" y="1371600"/>
            <a:chExt cx="7378700" cy="476395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371600"/>
              <a:ext cx="7378700" cy="47639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4594456" y="1676400"/>
              <a:ext cx="1577743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000" b="1" dirty="0" smtClean="0">
                  <a:solidFill>
                    <a:schemeClr val="tx1"/>
                  </a:solidFill>
                </a:rPr>
                <a:t>Spartan 3A</a:t>
              </a:r>
              <a:endParaRPr lang="en-IN" sz="20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70348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 - 3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B95E9-BC0F-41B9-8226-3DC75B818C2B}" type="datetime5">
              <a:rPr lang="en-US" smtClean="0"/>
              <a:pPr/>
              <a:t>5-Mar-15</a:t>
            </a:fld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8BF6-67F0-405E-B297-68D77A67C46A}" type="slidenum">
              <a:rPr lang="de-DE" smtClean="0"/>
              <a:pPr/>
              <a:t>15</a:t>
            </a:fld>
            <a:endParaRPr lang="de-DE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19200"/>
            <a:ext cx="6703640" cy="3491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oter Placeholder 4"/>
          <p:cNvSpPr txBox="1">
            <a:spLocks/>
          </p:cNvSpPr>
          <p:nvPr/>
        </p:nvSpPr>
        <p:spPr>
          <a:xfrm>
            <a:off x="1835286" y="6381328"/>
            <a:ext cx="5760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2"/>
                </a:solidFill>
              </a:rPr>
              <a:t>Abhishek Chakraborty,  Indian Institute of Technology Kharagpur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12" name="TextBox 11"/>
          <p:cNvSpPr txBox="1"/>
          <p:nvPr/>
        </p:nvSpPr>
        <p:spPr>
          <a:xfrm>
            <a:off x="1143000" y="4724400"/>
            <a:ext cx="800100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smtClean="0"/>
              <a:t> All the faults were </a:t>
            </a:r>
            <a:r>
              <a:rPr lang="en-US" sz="2200" b="1" dirty="0" smtClean="0"/>
              <a:t>single bit faults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smtClean="0"/>
              <a:t> No multiple bit faults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smtClean="0"/>
              <a:t> Single bit faults </a:t>
            </a:r>
            <a:r>
              <a:rPr lang="en-US" sz="2200" b="1" dirty="0" smtClean="0"/>
              <a:t>biased at the 128</a:t>
            </a:r>
            <a:r>
              <a:rPr lang="en-US" sz="2200" b="1" baseline="30000" dirty="0" smtClean="0"/>
              <a:t>th</a:t>
            </a:r>
            <a:r>
              <a:rPr lang="en-US" sz="2200" b="1" dirty="0" smtClean="0"/>
              <a:t> NLFSR bit</a:t>
            </a:r>
            <a:endParaRPr lang="en-US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Grain-128 : Critical Path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8BF6-67F0-405E-B297-68D77A67C46A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0B649-E0E5-4F0F-996B-8E16E88238F3}" type="datetime5">
              <a:rPr lang="en-US" smtClean="0"/>
              <a:pPr/>
              <a:t>5-Mar-15</a:t>
            </a:fld>
            <a:endParaRPr lang="de-DE" dirty="0"/>
          </a:p>
        </p:txBody>
      </p:sp>
      <p:sp>
        <p:nvSpPr>
          <p:cNvPr id="12" name="Footer Placeholder 4"/>
          <p:cNvSpPr txBox="1">
            <a:spLocks/>
          </p:cNvSpPr>
          <p:nvPr/>
        </p:nvSpPr>
        <p:spPr>
          <a:xfrm>
            <a:off x="1835286" y="6381328"/>
            <a:ext cx="5760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2"/>
                </a:solidFill>
              </a:rPr>
              <a:t>Abhishek Chakraborty,  Indian Institute of Technology Kharagpur</a:t>
            </a:r>
            <a:r>
              <a:rPr lang="de-DE" dirty="0" smtClean="0"/>
              <a:t> </a:t>
            </a:r>
            <a:endParaRPr lang="de-DE" dirty="0"/>
          </a:p>
        </p:txBody>
      </p:sp>
      <p:grpSp>
        <p:nvGrpSpPr>
          <p:cNvPr id="2" name="Group 1"/>
          <p:cNvGrpSpPr/>
          <p:nvPr/>
        </p:nvGrpSpPr>
        <p:grpSpPr>
          <a:xfrm>
            <a:off x="1447800" y="1676400"/>
            <a:ext cx="6005689" cy="4267200"/>
            <a:chOff x="1842911" y="1676400"/>
            <a:chExt cx="6005689" cy="42672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911" y="1676400"/>
              <a:ext cx="6005689" cy="426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9" name="Group 88"/>
            <p:cNvGrpSpPr/>
            <p:nvPr/>
          </p:nvGrpSpPr>
          <p:grpSpPr>
            <a:xfrm>
              <a:off x="2133600" y="2150327"/>
              <a:ext cx="1981200" cy="609600"/>
              <a:chOff x="1905000" y="2133600"/>
              <a:chExt cx="1905000" cy="609600"/>
            </a:xfrm>
          </p:grpSpPr>
          <p:cxnSp>
            <p:nvCxnSpPr>
              <p:cNvPr id="54" name="Elbow Connector 53"/>
              <p:cNvCxnSpPr/>
              <p:nvPr/>
            </p:nvCxnSpPr>
            <p:spPr>
              <a:xfrm>
                <a:off x="1905000" y="2133600"/>
                <a:ext cx="1905000" cy="609600"/>
              </a:xfrm>
              <a:prstGeom prst="bentConnector3">
                <a:avLst>
                  <a:gd name="adj1" fmla="val 124250"/>
                </a:avLst>
              </a:prstGeom>
              <a:ln w="63500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5400000" flipH="1" flipV="1">
                <a:off x="1676797" y="2361803"/>
                <a:ext cx="457200" cy="794"/>
              </a:xfrm>
              <a:prstGeom prst="line">
                <a:avLst/>
              </a:prstGeom>
              <a:ln w="635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0" name="Rectangle 89"/>
            <p:cNvSpPr/>
            <p:nvPr/>
          </p:nvSpPr>
          <p:spPr>
            <a:xfrm>
              <a:off x="4038600" y="2607527"/>
              <a:ext cx="76200" cy="364273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61680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371600"/>
            <a:ext cx="8382000" cy="495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 smtClean="0"/>
              <a:t>Outcome: </a:t>
            </a:r>
            <a:r>
              <a:rPr lang="en-US" sz="2200" b="0" dirty="0" smtClean="0"/>
              <a:t>No random single bit faults as required for the attack proposed by </a:t>
            </a:r>
            <a:r>
              <a:rPr lang="en-US" sz="2200" b="0" dirty="0" err="1" smtClean="0"/>
              <a:t>S.Sarkar</a:t>
            </a:r>
            <a:r>
              <a:rPr lang="en-US" sz="2200" b="0" dirty="0" smtClean="0"/>
              <a:t> et.al (2013)</a:t>
            </a:r>
          </a:p>
          <a:p>
            <a:pPr>
              <a:lnSpc>
                <a:spcPct val="150000"/>
              </a:lnSpc>
            </a:pPr>
            <a:endParaRPr lang="en-US" sz="2200" b="0" dirty="0" smtClean="0"/>
          </a:p>
          <a:p>
            <a:pPr>
              <a:lnSpc>
                <a:spcPct val="150000"/>
              </a:lnSpc>
            </a:pPr>
            <a:r>
              <a:rPr lang="en-US" sz="2200" dirty="0" smtClean="0"/>
              <a:t>Solution?  </a:t>
            </a:r>
            <a:r>
              <a:rPr lang="en-US" sz="2200" b="0" dirty="0" smtClean="0"/>
              <a:t>Random</a:t>
            </a:r>
            <a:r>
              <a:rPr lang="en-US" sz="2200" dirty="0" smtClean="0"/>
              <a:t> </a:t>
            </a:r>
            <a:r>
              <a:rPr lang="en-US" sz="2200" b="0" dirty="0" smtClean="0"/>
              <a:t>Multiple Bit Faults in a single round</a:t>
            </a:r>
          </a:p>
          <a:p>
            <a:pPr>
              <a:lnSpc>
                <a:spcPct val="150000"/>
              </a:lnSpc>
            </a:pPr>
            <a:endParaRPr lang="en-US" sz="2200" b="0" dirty="0" smtClean="0"/>
          </a:p>
          <a:p>
            <a:pPr>
              <a:lnSpc>
                <a:spcPct val="150000"/>
              </a:lnSpc>
            </a:pPr>
            <a:r>
              <a:rPr lang="en-US" sz="2200" b="0" dirty="0"/>
              <a:t>Modified fault injection </a:t>
            </a:r>
            <a:r>
              <a:rPr lang="en-US" sz="2200" b="0" dirty="0" smtClean="0"/>
              <a:t>technique</a:t>
            </a:r>
            <a:r>
              <a:rPr lang="en-US" sz="2200" dirty="0" smtClean="0"/>
              <a:t>: </a:t>
            </a:r>
            <a:r>
              <a:rPr lang="en-US" sz="2200" b="0" dirty="0" smtClean="0"/>
              <a:t>Introduce k- </a:t>
            </a:r>
            <a:r>
              <a:rPr lang="en-US" sz="2200" b="0" dirty="0" err="1" smtClean="0"/>
              <a:t>neighbourhood</a:t>
            </a:r>
            <a:r>
              <a:rPr lang="en-US" sz="2200" b="0" dirty="0" smtClean="0"/>
              <a:t> random multiple bit faults</a:t>
            </a:r>
          </a:p>
          <a:p>
            <a:pPr>
              <a:lnSpc>
                <a:spcPct val="150000"/>
              </a:lnSpc>
            </a:pPr>
            <a:endParaRPr lang="en-US" sz="2200" b="0" dirty="0" smtClean="0"/>
          </a:p>
          <a:p>
            <a:pPr>
              <a:lnSpc>
                <a:spcPct val="150000"/>
              </a:lnSpc>
            </a:pPr>
            <a:endParaRPr lang="en-US" sz="2200" b="0" dirty="0" smtClean="0"/>
          </a:p>
          <a:p>
            <a:pPr>
              <a:lnSpc>
                <a:spcPct val="150000"/>
              </a:lnSpc>
            </a:pPr>
            <a:endParaRPr lang="en-US" sz="2200" b="0" dirty="0" smtClean="0"/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 </a:t>
            </a: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Bit Faults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B95E9-BC0F-41B9-8226-3DC75B818C2B}" type="datetime5">
              <a:rPr lang="en-US" smtClean="0"/>
              <a:pPr/>
              <a:t>5-Mar-15</a:t>
            </a:fld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8BF6-67F0-405E-B297-68D77A67C46A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1835286" y="6381328"/>
            <a:ext cx="5760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2"/>
                </a:solidFill>
              </a:rPr>
              <a:t>Abhishek Chakraborty,  Indian Institute of Technology Kharagpur</a:t>
            </a:r>
            <a:r>
              <a:rPr lang="de-DE" dirty="0" smtClean="0"/>
              <a:t> 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Introducing k- </a:t>
            </a:r>
            <a:r>
              <a:rPr lang="en-US" dirty="0" err="1" smtClean="0"/>
              <a:t>neighbourhood</a:t>
            </a:r>
            <a:r>
              <a:rPr lang="en-US" dirty="0" smtClean="0"/>
              <a:t> faults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8BF6-67F0-405E-B297-68D77A67C46A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0B649-E0E5-4F0F-996B-8E16E88238F3}" type="datetime5">
              <a:rPr lang="en-US" smtClean="0"/>
              <a:pPr/>
              <a:t>5-Mar-15</a:t>
            </a:fld>
            <a:endParaRPr lang="de-DE" dirty="0"/>
          </a:p>
        </p:txBody>
      </p:sp>
      <p:sp>
        <p:nvSpPr>
          <p:cNvPr id="12" name="Footer Placeholder 4"/>
          <p:cNvSpPr txBox="1">
            <a:spLocks/>
          </p:cNvSpPr>
          <p:nvPr/>
        </p:nvSpPr>
        <p:spPr>
          <a:xfrm>
            <a:off x="1835286" y="6381328"/>
            <a:ext cx="5760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2"/>
                </a:solidFill>
              </a:rPr>
              <a:t>Abhishek Chakraborty,  Indian Institute of Technology Kharagpur</a:t>
            </a:r>
            <a:r>
              <a:rPr lang="de-DE" dirty="0" smtClean="0"/>
              <a:t> </a:t>
            </a:r>
            <a:endParaRPr lang="de-DE" dirty="0"/>
          </a:p>
        </p:txBody>
      </p:sp>
      <p:grpSp>
        <p:nvGrpSpPr>
          <p:cNvPr id="21" name="Group 20"/>
          <p:cNvGrpSpPr/>
          <p:nvPr/>
        </p:nvGrpSpPr>
        <p:grpSpPr>
          <a:xfrm>
            <a:off x="2362200" y="1066800"/>
            <a:ext cx="4191000" cy="2819400"/>
            <a:chOff x="1600200" y="1676400"/>
            <a:chExt cx="5791200" cy="41148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1676400"/>
              <a:ext cx="5791200" cy="411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" name="Group 88"/>
            <p:cNvGrpSpPr/>
            <p:nvPr/>
          </p:nvGrpSpPr>
          <p:grpSpPr>
            <a:xfrm>
              <a:off x="1905000" y="2133600"/>
              <a:ext cx="1905000" cy="609600"/>
              <a:chOff x="1905000" y="2133600"/>
              <a:chExt cx="1905000" cy="609600"/>
            </a:xfrm>
          </p:grpSpPr>
          <p:cxnSp>
            <p:nvCxnSpPr>
              <p:cNvPr id="54" name="Elbow Connector 53"/>
              <p:cNvCxnSpPr/>
              <p:nvPr/>
            </p:nvCxnSpPr>
            <p:spPr>
              <a:xfrm>
                <a:off x="1905000" y="2133600"/>
                <a:ext cx="1905000" cy="609600"/>
              </a:xfrm>
              <a:prstGeom prst="bentConnector3">
                <a:avLst>
                  <a:gd name="adj1" fmla="val 124250"/>
                </a:avLst>
              </a:prstGeom>
              <a:ln w="63500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5400000" flipH="1" flipV="1">
                <a:off x="1676797" y="2361803"/>
                <a:ext cx="457200" cy="794"/>
              </a:xfrm>
              <a:prstGeom prst="line">
                <a:avLst/>
              </a:prstGeom>
              <a:ln w="635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0" name="Rectangle 89"/>
            <p:cNvSpPr/>
            <p:nvPr/>
          </p:nvSpPr>
          <p:spPr>
            <a:xfrm>
              <a:off x="3733800" y="2590800"/>
              <a:ext cx="76200" cy="3048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6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657600" y="2590800"/>
              <a:ext cx="76200" cy="3048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6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581400" y="2590800"/>
              <a:ext cx="76200" cy="3048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6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505200" y="2590800"/>
              <a:ext cx="76200" cy="3048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6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429000" y="2590800"/>
              <a:ext cx="76200" cy="3048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6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14800"/>
            <a:ext cx="8686800" cy="2142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1680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495801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Motivation of </a:t>
            </a:r>
            <a:r>
              <a:rPr lang="en-US" dirty="0" smtClean="0"/>
              <a:t>our Work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Basic Idea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Grain-128 Cipher 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Preliminaries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Simulation Based </a:t>
            </a:r>
            <a:r>
              <a:rPr lang="en-GB" dirty="0"/>
              <a:t>R</a:t>
            </a:r>
            <a:r>
              <a:rPr lang="en-GB" dirty="0" smtClean="0"/>
              <a:t>esults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Fault Injection Setup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Experimental Results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Conclusions</a:t>
            </a:r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8BF6-67F0-405E-B297-68D77A67C46A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0B649-E0E5-4F0F-996B-8E16E88238F3}" type="datetime5">
              <a:rPr lang="en-US" smtClean="0"/>
              <a:pPr/>
              <a:t>5-Mar-15</a:t>
            </a:fld>
            <a:endParaRPr lang="de-DE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35696" y="6381328"/>
            <a:ext cx="576064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Abhishek Chakraborty,  Indian Institute of Technology Kharagpur</a:t>
            </a:r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61680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Experimental Results </a:t>
            </a:r>
            <a:r>
              <a:rPr lang="en-US" dirty="0" smtClean="0"/>
              <a:t>- 4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B95E9-BC0F-41B9-8226-3DC75B818C2B}" type="datetime5">
              <a:rPr lang="en-US" smtClean="0"/>
              <a:pPr/>
              <a:t>5-Mar-15</a:t>
            </a:fld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8BF6-67F0-405E-B297-68D77A67C46A}" type="slidenum">
              <a:rPr lang="de-DE" smtClean="0"/>
              <a:pPr/>
              <a:t>19</a:t>
            </a:fld>
            <a:endParaRPr lang="de-DE"/>
          </a:p>
        </p:txBody>
      </p:sp>
      <p:pic>
        <p:nvPicPr>
          <p:cNvPr id="9" name="Picture 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323528" y="2060848"/>
            <a:ext cx="8702476" cy="145371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26551" y="3861048"/>
            <a:ext cx="861059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SAT </a:t>
            </a:r>
            <a:r>
              <a:rPr lang="en-US" sz="54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solver time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 </a:t>
            </a:r>
            <a:r>
              <a:rPr lang="en-US" sz="5400" dirty="0" smtClean="0"/>
              <a:t>527.83 </a:t>
            </a:r>
            <a:r>
              <a:rPr lang="en-US" sz="5400" dirty="0" err="1" smtClean="0"/>
              <a:t>secs</a:t>
            </a:r>
            <a:r>
              <a:rPr lang="en-US" sz="5400" dirty="0" smtClean="0"/>
              <a:t> </a:t>
            </a:r>
          </a:p>
          <a:p>
            <a:pPr algn="ctr"/>
            <a:r>
              <a:rPr lang="en-US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To recover </a:t>
            </a:r>
            <a:r>
              <a:rPr lang="en-US" dirty="0" smtClean="0"/>
              <a:t>the internal state </a:t>
            </a:r>
          </a:p>
          <a:p>
            <a:pPr algn="ctr"/>
            <a:r>
              <a:rPr lang="en-US" dirty="0" smtClean="0"/>
              <a:t>`94b7841c7bff0ca4765cd312e25c51de269e886808dde1a2faed03df8fed13a0‘</a:t>
            </a:r>
          </a:p>
          <a:p>
            <a:pPr algn="ctr"/>
            <a:r>
              <a:rPr lang="en-US" dirty="0" smtClean="0"/>
              <a:t> at PRGA round 17</a:t>
            </a:r>
            <a:endParaRPr lang="en-US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1835286" y="6381328"/>
            <a:ext cx="5760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2"/>
                </a:solidFill>
              </a:rPr>
              <a:t>Abhishek Chakraborty,  Indian Institute of Technology Kharagpur</a:t>
            </a:r>
            <a:r>
              <a:rPr lang="de-DE" dirty="0" smtClean="0"/>
              <a:t> 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371600"/>
            <a:ext cx="8763000" cy="5262811"/>
          </a:xfrm>
        </p:spPr>
        <p:txBody>
          <a:bodyPr>
            <a:normAutofit/>
          </a:bodyPr>
          <a:lstStyle/>
          <a:p>
            <a:r>
              <a:rPr lang="en-US" sz="2200" b="0" dirty="0" smtClean="0"/>
              <a:t>For the first time,  we provide </a:t>
            </a:r>
            <a:r>
              <a:rPr lang="en-US" sz="2200" dirty="0" smtClean="0"/>
              <a:t>actual chip results </a:t>
            </a:r>
            <a:r>
              <a:rPr lang="en-US" sz="2200" b="0" dirty="0" smtClean="0"/>
              <a:t>of clock glitch induced faults on any stream cipher (Grain-128)</a:t>
            </a:r>
          </a:p>
          <a:p>
            <a:endParaRPr lang="en-US" sz="2200" b="0" dirty="0" smtClean="0"/>
          </a:p>
          <a:p>
            <a:r>
              <a:rPr lang="en-US" sz="2200" b="0" dirty="0" smtClean="0"/>
              <a:t>Occurrence of biased faults at a single bit </a:t>
            </a:r>
          </a:p>
          <a:p>
            <a:endParaRPr lang="en-US" sz="2200" b="0" dirty="0" smtClean="0"/>
          </a:p>
          <a:p>
            <a:r>
              <a:rPr lang="en-US" sz="2200" b="0" dirty="0" smtClean="0"/>
              <a:t>Existing single bit fault based DFA on Grain-128 will not be feasible</a:t>
            </a:r>
          </a:p>
          <a:p>
            <a:endParaRPr lang="en-US" sz="2200" b="0" dirty="0" smtClean="0"/>
          </a:p>
          <a:p>
            <a:r>
              <a:rPr lang="en-US" sz="2200" b="0" dirty="0" smtClean="0"/>
              <a:t>Modified fault injection technique: Combining the effect of the clock glitches and also the shift in the registers</a:t>
            </a:r>
          </a:p>
          <a:p>
            <a:endParaRPr lang="en-US" sz="2200" b="0" dirty="0"/>
          </a:p>
          <a:p>
            <a:r>
              <a:rPr lang="en-US" sz="2200" b="0" dirty="0"/>
              <a:t>Revisiting the DFA algorithm on Grain-128: </a:t>
            </a:r>
            <a:r>
              <a:rPr lang="en-US" sz="2200" dirty="0"/>
              <a:t>Relaxed</a:t>
            </a:r>
            <a:r>
              <a:rPr lang="en-US" sz="2200" b="0" dirty="0"/>
              <a:t> fault </a:t>
            </a:r>
            <a:r>
              <a:rPr lang="en-US" sz="2200" b="0" dirty="0" smtClean="0"/>
              <a:t>model with key recovery possible for k-</a:t>
            </a:r>
            <a:r>
              <a:rPr lang="en-US" sz="2200" b="0" dirty="0" err="1" smtClean="0"/>
              <a:t>neighbourhood</a:t>
            </a:r>
            <a:r>
              <a:rPr lang="en-US" sz="2200" b="0" dirty="0" smtClean="0"/>
              <a:t> fault</a:t>
            </a:r>
            <a:endParaRPr lang="en-US" sz="2200" b="0" dirty="0"/>
          </a:p>
          <a:p>
            <a:endParaRPr lang="en-US" sz="2200" b="0" dirty="0" smtClean="0"/>
          </a:p>
          <a:p>
            <a:endParaRPr lang="en-US" sz="2200" b="0" dirty="0" smtClean="0"/>
          </a:p>
          <a:p>
            <a:endParaRPr lang="en-US" sz="2200" b="0" dirty="0" smtClean="0"/>
          </a:p>
          <a:p>
            <a:endParaRPr lang="en-US" sz="2200" b="0" dirty="0" smtClean="0"/>
          </a:p>
          <a:p>
            <a:endParaRPr lang="en-US" sz="2200" b="0" dirty="0" smtClean="0"/>
          </a:p>
          <a:p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B95E9-BC0F-41B9-8226-3DC75B818C2B}" type="datetime5">
              <a:rPr lang="en-US" smtClean="0"/>
              <a:pPr/>
              <a:t>5-Mar-15</a:t>
            </a:fld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8BF6-67F0-405E-B297-68D77A67C46A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1835286" y="6381328"/>
            <a:ext cx="5760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2"/>
                </a:solidFill>
              </a:rPr>
              <a:t>Abhishek Chakraborty,  Indian Institute of Technology Kharagpur</a:t>
            </a:r>
            <a:r>
              <a:rPr lang="de-DE" dirty="0" smtClean="0"/>
              <a:t> 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B95E9-BC0F-41B9-8226-3DC75B818C2B}" type="datetime5">
              <a:rPr lang="en-US" smtClean="0"/>
              <a:pPr/>
              <a:t>5-Mar-15</a:t>
            </a:fld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8BF6-67F0-405E-B297-68D77A67C46A}" type="slidenum">
              <a:rPr lang="de-DE" smtClean="0"/>
              <a:pPr/>
              <a:t>21</a:t>
            </a:fld>
            <a:endParaRPr lang="de-DE"/>
          </a:p>
        </p:txBody>
      </p:sp>
      <p:grpSp>
        <p:nvGrpSpPr>
          <p:cNvPr id="2" name="Group 1"/>
          <p:cNvGrpSpPr/>
          <p:nvPr/>
        </p:nvGrpSpPr>
        <p:grpSpPr>
          <a:xfrm>
            <a:off x="230857" y="1547746"/>
            <a:ext cx="8804115" cy="4540045"/>
            <a:chOff x="179512" y="1252864"/>
            <a:chExt cx="8804115" cy="4540045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513" y="1252864"/>
              <a:ext cx="8242841" cy="956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513" y="2272501"/>
              <a:ext cx="7893184" cy="699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9512" y="3013233"/>
              <a:ext cx="8804115" cy="1177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9833" y="4267200"/>
              <a:ext cx="8555682" cy="726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00793" y="5029200"/>
              <a:ext cx="8187631" cy="763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Footer Placeholder 4"/>
          <p:cNvSpPr txBox="1">
            <a:spLocks/>
          </p:cNvSpPr>
          <p:nvPr/>
        </p:nvSpPr>
        <p:spPr>
          <a:xfrm>
            <a:off x="1835286" y="6381328"/>
            <a:ext cx="5760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2"/>
                </a:solidFill>
              </a:rPr>
              <a:t>Abhishek Chakraborty,  Indian Institute of Technology Kharagpur</a:t>
            </a:r>
            <a:r>
              <a:rPr lang="de-DE" dirty="0" smtClean="0"/>
              <a:t> 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(Contd..)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B95E9-BC0F-41B9-8226-3DC75B818C2B}" type="datetime5">
              <a:rPr lang="en-US" smtClean="0"/>
              <a:pPr/>
              <a:t>5-Mar-15</a:t>
            </a:fld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8BF6-67F0-405E-B297-68D77A67C46A}" type="slidenum">
              <a:rPr lang="de-DE" smtClean="0"/>
              <a:pPr/>
              <a:t>22</a:t>
            </a:fld>
            <a:endParaRPr lang="de-DE"/>
          </a:p>
        </p:txBody>
      </p:sp>
      <p:grpSp>
        <p:nvGrpSpPr>
          <p:cNvPr id="2" name="Group 1"/>
          <p:cNvGrpSpPr/>
          <p:nvPr/>
        </p:nvGrpSpPr>
        <p:grpSpPr>
          <a:xfrm>
            <a:off x="214079" y="1524000"/>
            <a:ext cx="8801300" cy="4097612"/>
            <a:chOff x="342700" y="1799294"/>
            <a:chExt cx="8801300" cy="4097612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5402" y="1799294"/>
              <a:ext cx="8788598" cy="1125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5402" y="3025951"/>
              <a:ext cx="8659977" cy="889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5403" y="4038276"/>
              <a:ext cx="8178782" cy="944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2700" y="5025310"/>
              <a:ext cx="8797678" cy="871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Footer Placeholder 4"/>
          <p:cNvSpPr txBox="1">
            <a:spLocks/>
          </p:cNvSpPr>
          <p:nvPr/>
        </p:nvSpPr>
        <p:spPr>
          <a:xfrm>
            <a:off x="1835286" y="6381328"/>
            <a:ext cx="5760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2"/>
                </a:solidFill>
              </a:rPr>
              <a:t>Abhishek Chakraborty,  Indian Institute of Technology Kharagpur</a:t>
            </a:r>
            <a:r>
              <a:rPr lang="de-DE" dirty="0" smtClean="0"/>
              <a:t> 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B95E9-BC0F-41B9-8226-3DC75B818C2B}" type="datetime5">
              <a:rPr lang="en-US" smtClean="0"/>
              <a:pPr/>
              <a:t>5-Mar-15</a:t>
            </a:fld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8BF6-67F0-405E-B297-68D77A67C46A}" type="slidenum">
              <a:rPr lang="de-DE" smtClean="0"/>
              <a:pPr/>
              <a:t>23</a:t>
            </a:fld>
            <a:endParaRPr lang="de-DE"/>
          </a:p>
        </p:txBody>
      </p:sp>
      <p:sp>
        <p:nvSpPr>
          <p:cNvPr id="8" name="Rectangle 7"/>
          <p:cNvSpPr/>
          <p:nvPr/>
        </p:nvSpPr>
        <p:spPr>
          <a:xfrm>
            <a:off x="2411760" y="2852936"/>
            <a:ext cx="4680520" cy="1107996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Questions</a:t>
            </a:r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?</a:t>
            </a:r>
            <a:endParaRPr lang="en-U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1835286" y="6381328"/>
            <a:ext cx="5760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2"/>
                </a:solidFill>
              </a:rPr>
              <a:t>Abhishek Chakraborty,  Indian Institute of Technology Kharagpur</a:t>
            </a:r>
            <a:r>
              <a:rPr lang="de-DE" dirty="0" smtClean="0"/>
              <a:t> 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8011"/>
          </a:xfrm>
        </p:spPr>
        <p:txBody>
          <a:bodyPr>
            <a:normAutofit/>
          </a:bodyPr>
          <a:lstStyle/>
          <a:p>
            <a:r>
              <a:rPr lang="en-US" sz="2200" b="0" dirty="0" smtClean="0"/>
              <a:t>Differential Fault Attacks on stream ciphers : An active field of research </a:t>
            </a:r>
          </a:p>
          <a:p>
            <a:endParaRPr lang="en-US" sz="2200" b="0" dirty="0" smtClean="0"/>
          </a:p>
          <a:p>
            <a:r>
              <a:rPr lang="en-US" sz="2200" dirty="0"/>
              <a:t>P</a:t>
            </a:r>
            <a:r>
              <a:rPr lang="en-US" sz="2200" dirty="0" smtClean="0"/>
              <a:t>ractical realizations of such DFA</a:t>
            </a:r>
            <a:r>
              <a:rPr lang="en-US" sz="2200" b="0" dirty="0" smtClean="0"/>
              <a:t> : Not reported in the literature</a:t>
            </a:r>
          </a:p>
          <a:p>
            <a:endParaRPr lang="en-US" sz="2200" b="0" dirty="0"/>
          </a:p>
          <a:p>
            <a:r>
              <a:rPr lang="en-US" sz="2200" b="0" dirty="0" smtClean="0"/>
              <a:t>How realistic are the assumed fault </a:t>
            </a:r>
            <a:r>
              <a:rPr lang="en-US" sz="2200" b="0" dirty="0"/>
              <a:t>models </a:t>
            </a:r>
            <a:r>
              <a:rPr lang="en-US" sz="2200" b="0" dirty="0" smtClean="0"/>
              <a:t>for DFA on stream ciphers? </a:t>
            </a:r>
          </a:p>
          <a:p>
            <a:endParaRPr lang="en-US" sz="2200" b="0" dirty="0" smtClean="0"/>
          </a:p>
          <a:p>
            <a:r>
              <a:rPr lang="en-US" sz="2200" b="0" dirty="0"/>
              <a:t>N</a:t>
            </a:r>
            <a:r>
              <a:rPr lang="en-US" sz="2200" b="0" dirty="0" smtClean="0"/>
              <a:t>eed </a:t>
            </a:r>
            <a:r>
              <a:rPr lang="en-US" sz="2200" b="0" dirty="0"/>
              <a:t>to be revisited from </a:t>
            </a:r>
            <a:r>
              <a:rPr lang="en-US" sz="2200" b="0" dirty="0" smtClean="0"/>
              <a:t>a practical view </a:t>
            </a:r>
            <a:r>
              <a:rPr lang="en-US" sz="2200" b="0" dirty="0"/>
              <a:t>point</a:t>
            </a:r>
            <a:endParaRPr lang="en-US" sz="2200" b="0" dirty="0" smtClean="0"/>
          </a:p>
          <a:p>
            <a:endParaRPr lang="en-US" sz="2200" b="0" dirty="0" smtClean="0"/>
          </a:p>
          <a:p>
            <a:r>
              <a:rPr lang="en-US" sz="2200" b="0" dirty="0" smtClean="0"/>
              <a:t>We considered a low-cost clock glitch based fault injection on </a:t>
            </a:r>
            <a:r>
              <a:rPr lang="en-US" sz="2200" b="0" dirty="0" err="1" smtClean="0"/>
              <a:t>eSTREAM</a:t>
            </a:r>
            <a:r>
              <a:rPr lang="en-US" sz="2200" b="0" dirty="0" smtClean="0"/>
              <a:t> finalist </a:t>
            </a:r>
            <a:r>
              <a:rPr lang="en-US" sz="2200" dirty="0" smtClean="0"/>
              <a:t>Grain-128</a:t>
            </a:r>
          </a:p>
          <a:p>
            <a:pPr marL="0" indent="0">
              <a:buNone/>
            </a:pPr>
            <a:endParaRPr lang="en-US" sz="2000" b="0" dirty="0" smtClean="0"/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of our Work	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B95E9-BC0F-41B9-8226-3DC75B818C2B}" type="datetime5">
              <a:rPr lang="en-US" smtClean="0"/>
              <a:pPr/>
              <a:t>5-Mar-15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35696" y="6381328"/>
            <a:ext cx="576064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Abhishek Chakraborty,  Indian Institute of Technology Kharagpur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8BF6-67F0-405E-B297-68D77A67C46A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Basic Idea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B95E9-BC0F-41B9-8226-3DC75B818C2B}" type="datetime5">
              <a:rPr lang="en-US" smtClean="0"/>
              <a:pPr/>
              <a:t>5-Mar-15</a:t>
            </a:fld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8BF6-67F0-405E-B297-68D77A67C46A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7" name="Rectangle 6"/>
          <p:cNvSpPr/>
          <p:nvPr/>
        </p:nvSpPr>
        <p:spPr>
          <a:xfrm>
            <a:off x="3733800" y="2286000"/>
            <a:ext cx="2667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GRAIN-128</a:t>
            </a:r>
            <a:endParaRPr lang="en-IN" dirty="0"/>
          </a:p>
        </p:txBody>
      </p:sp>
      <p:sp>
        <p:nvSpPr>
          <p:cNvPr id="30" name="Right Arrow 29"/>
          <p:cNvSpPr/>
          <p:nvPr/>
        </p:nvSpPr>
        <p:spPr>
          <a:xfrm>
            <a:off x="3200400" y="2743200"/>
            <a:ext cx="488795" cy="1524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7" name="Straight Connector 26"/>
          <p:cNvCxnSpPr/>
          <p:nvPr/>
        </p:nvCxnSpPr>
        <p:spPr>
          <a:xfrm>
            <a:off x="2362200" y="2971800"/>
            <a:ext cx="7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381000" y="2376139"/>
            <a:ext cx="2819400" cy="928339"/>
            <a:chOff x="685800" y="2376139"/>
            <a:chExt cx="2819400" cy="928339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685800" y="2971800"/>
              <a:ext cx="381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1066800" y="2667000"/>
              <a:ext cx="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1447800" y="2667000"/>
              <a:ext cx="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066800" y="2667000"/>
              <a:ext cx="381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447800" y="2971800"/>
              <a:ext cx="381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1828800" y="2667000"/>
              <a:ext cx="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743200" y="2667000"/>
              <a:ext cx="381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2209800" y="2667000"/>
              <a:ext cx="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209800" y="2971800"/>
              <a:ext cx="381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2590800" y="2667000"/>
              <a:ext cx="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2667000" y="2667000"/>
              <a:ext cx="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2743200" y="2667000"/>
              <a:ext cx="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3124200" y="2667000"/>
              <a:ext cx="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828800" y="2667000"/>
              <a:ext cx="381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124200" y="2971800"/>
              <a:ext cx="381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2590800" y="2667000"/>
              <a:ext cx="76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2400300" y="2376139"/>
              <a:ext cx="533400" cy="928339"/>
            </a:xfrm>
            <a:prstGeom prst="ellipse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066800" y="1912642"/>
            <a:ext cx="232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SINGLE CLOCK GLITCH</a:t>
            </a:r>
            <a:endParaRPr lang="en-IN" b="1" dirty="0"/>
          </a:p>
        </p:txBody>
      </p:sp>
      <p:sp>
        <p:nvSpPr>
          <p:cNvPr id="33" name="Oval 32"/>
          <p:cNvSpPr/>
          <p:nvPr/>
        </p:nvSpPr>
        <p:spPr>
          <a:xfrm>
            <a:off x="7086600" y="1828800"/>
            <a:ext cx="1828800" cy="1828800"/>
          </a:xfrm>
          <a:prstGeom prst="ellipse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6" name="Right Arrow 35"/>
          <p:cNvSpPr/>
          <p:nvPr/>
        </p:nvSpPr>
        <p:spPr>
          <a:xfrm>
            <a:off x="6477000" y="2743200"/>
            <a:ext cx="488795" cy="1524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7" name="TextBox 36"/>
          <p:cNvSpPr txBox="1"/>
          <p:nvPr/>
        </p:nvSpPr>
        <p:spPr>
          <a:xfrm>
            <a:off x="7239000" y="22860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/>
              <a:t>NOT </a:t>
            </a:r>
          </a:p>
          <a:p>
            <a:pPr algn="ctr"/>
            <a:r>
              <a:rPr lang="en-IN" dirty="0" smtClean="0"/>
              <a:t>ENOUGH</a:t>
            </a:r>
          </a:p>
          <a:p>
            <a:pPr algn="ctr"/>
            <a:r>
              <a:rPr lang="en-IN" dirty="0" smtClean="0"/>
              <a:t>FAULTS</a:t>
            </a:r>
            <a:endParaRPr lang="en-IN" dirty="0"/>
          </a:p>
        </p:txBody>
      </p:sp>
      <p:sp>
        <p:nvSpPr>
          <p:cNvPr id="38" name="Rectangle 37"/>
          <p:cNvSpPr/>
          <p:nvPr/>
        </p:nvSpPr>
        <p:spPr>
          <a:xfrm>
            <a:off x="3733800" y="4419600"/>
            <a:ext cx="2667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GRAIN-128</a:t>
            </a:r>
            <a:endParaRPr lang="en-IN" dirty="0"/>
          </a:p>
        </p:txBody>
      </p:sp>
      <p:sp>
        <p:nvSpPr>
          <p:cNvPr id="39" name="Right Arrow 38"/>
          <p:cNvSpPr/>
          <p:nvPr/>
        </p:nvSpPr>
        <p:spPr>
          <a:xfrm>
            <a:off x="3176239" y="4914900"/>
            <a:ext cx="488795" cy="1524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0" name="Right Arrow 39"/>
          <p:cNvSpPr/>
          <p:nvPr/>
        </p:nvSpPr>
        <p:spPr>
          <a:xfrm>
            <a:off x="6477000" y="4876800"/>
            <a:ext cx="488795" cy="1524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1" name="Oval 40"/>
          <p:cNvSpPr/>
          <p:nvPr/>
        </p:nvSpPr>
        <p:spPr>
          <a:xfrm>
            <a:off x="7086600" y="4038600"/>
            <a:ext cx="1828800" cy="1828800"/>
          </a:xfrm>
          <a:prstGeom prst="ellipse">
            <a:avLst/>
          </a:prstGeom>
          <a:solidFill>
            <a:srgbClr val="FFFFFF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2" name="TextBox 41"/>
          <p:cNvSpPr txBox="1"/>
          <p:nvPr/>
        </p:nvSpPr>
        <p:spPr>
          <a:xfrm>
            <a:off x="7239000" y="44196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IN" dirty="0" smtClean="0"/>
          </a:p>
          <a:p>
            <a:pPr algn="ctr"/>
            <a:r>
              <a:rPr lang="en-IN" dirty="0" smtClean="0"/>
              <a:t>ENOUGH</a:t>
            </a:r>
          </a:p>
          <a:p>
            <a:pPr algn="ctr"/>
            <a:r>
              <a:rPr lang="en-IN" dirty="0" smtClean="0"/>
              <a:t>FAULTS</a:t>
            </a:r>
            <a:endParaRPr lang="en-IN" dirty="0"/>
          </a:p>
        </p:txBody>
      </p:sp>
      <p:cxnSp>
        <p:nvCxnSpPr>
          <p:cNvPr id="44" name="Straight Connector 43"/>
          <p:cNvCxnSpPr/>
          <p:nvPr/>
        </p:nvCxnSpPr>
        <p:spPr>
          <a:xfrm>
            <a:off x="381000" y="5181600"/>
            <a:ext cx="38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Group 83"/>
          <p:cNvGrpSpPr/>
          <p:nvPr/>
        </p:nvGrpSpPr>
        <p:grpSpPr>
          <a:xfrm>
            <a:off x="762000" y="4873083"/>
            <a:ext cx="2133600" cy="308517"/>
            <a:chOff x="762000" y="4787228"/>
            <a:chExt cx="2133600" cy="308517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762000" y="4787228"/>
              <a:ext cx="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762000" y="4787228"/>
              <a:ext cx="381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143000" y="4787228"/>
              <a:ext cx="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317828" y="4790945"/>
              <a:ext cx="952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1143000" y="5092028"/>
              <a:ext cx="381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1524000" y="4787228"/>
              <a:ext cx="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1524000" y="4787228"/>
              <a:ext cx="952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1624826" y="4787228"/>
              <a:ext cx="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1630866" y="5092028"/>
              <a:ext cx="952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1714500" y="4787228"/>
              <a:ext cx="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1733550" y="4787228"/>
              <a:ext cx="952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1828800" y="4787228"/>
              <a:ext cx="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1924050" y="4787228"/>
              <a:ext cx="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031380" y="4787228"/>
              <a:ext cx="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2133600" y="4787228"/>
              <a:ext cx="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2025805" y="5095745"/>
              <a:ext cx="952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1924050" y="4787228"/>
              <a:ext cx="952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1828800" y="5092028"/>
              <a:ext cx="952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2895600" y="4790945"/>
              <a:ext cx="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2133600" y="4787228"/>
              <a:ext cx="952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2230709" y="4787228"/>
              <a:ext cx="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2233496" y="5092028"/>
              <a:ext cx="952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2324100" y="4790945"/>
              <a:ext cx="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2411451" y="4787228"/>
              <a:ext cx="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2419350" y="5092028"/>
              <a:ext cx="952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2514600" y="4787228"/>
              <a:ext cx="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2514600" y="4787228"/>
              <a:ext cx="381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2" name="Straight Connector 81"/>
          <p:cNvCxnSpPr/>
          <p:nvPr/>
        </p:nvCxnSpPr>
        <p:spPr>
          <a:xfrm>
            <a:off x="2895600" y="5181600"/>
            <a:ext cx="38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Oval 84"/>
          <p:cNvSpPr/>
          <p:nvPr/>
        </p:nvSpPr>
        <p:spPr>
          <a:xfrm>
            <a:off x="1446637" y="4526001"/>
            <a:ext cx="1020337" cy="107377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6" name="TextBox 85"/>
          <p:cNvSpPr txBox="1"/>
          <p:nvPr/>
        </p:nvSpPr>
        <p:spPr>
          <a:xfrm>
            <a:off x="826120" y="4038600"/>
            <a:ext cx="245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MULTI CLOCK GLITCHES</a:t>
            </a:r>
            <a:endParaRPr lang="en-IN" b="1" dirty="0"/>
          </a:p>
        </p:txBody>
      </p:sp>
      <p:sp>
        <p:nvSpPr>
          <p:cNvPr id="8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35696" y="6381328"/>
            <a:ext cx="576064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Abhishek Chakraborty,  Indian Institute of Technology Kharagpur</a:t>
            </a:r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28968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0" grpId="0" animBg="1"/>
      <p:bldP spid="31" grpId="0"/>
      <p:bldP spid="33" grpId="0" animBg="1"/>
      <p:bldP spid="36" grpId="0" animBg="1"/>
      <p:bldP spid="37" grpId="0"/>
      <p:bldP spid="38" grpId="0" animBg="1"/>
      <p:bldP spid="39" grpId="0" animBg="1"/>
      <p:bldP spid="40" grpId="0" animBg="1"/>
      <p:bldP spid="41" grpId="0" animBg="1"/>
      <p:bldP spid="42" grpId="0"/>
      <p:bldP spid="85" grpId="0" animBg="1"/>
      <p:bldP spid="8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Overview: Work Procedure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8BF6-67F0-405E-B297-68D77A67C46A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0B649-E0E5-4F0F-996B-8E16E88238F3}" type="datetime5">
              <a:rPr lang="en-US" smtClean="0"/>
              <a:pPr/>
              <a:t>5-Mar-15</a:t>
            </a:fld>
            <a:endParaRPr lang="de-DE" dirty="0"/>
          </a:p>
        </p:txBody>
      </p:sp>
      <p:sp>
        <p:nvSpPr>
          <p:cNvPr id="6" name="Inhaltsplatzhalt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8011"/>
          </a:xfrm>
        </p:spPr>
        <p:txBody>
          <a:bodyPr>
            <a:normAutofit/>
          </a:bodyPr>
          <a:lstStyle/>
          <a:p>
            <a:r>
              <a:rPr lang="en-US" sz="2200" dirty="0"/>
              <a:t>O</a:t>
            </a:r>
            <a:r>
              <a:rPr lang="en-US" sz="2200" dirty="0" smtClean="0"/>
              <a:t>ffline stage:</a:t>
            </a:r>
            <a:r>
              <a:rPr lang="en-US" sz="2200" b="0" dirty="0" smtClean="0"/>
              <a:t> </a:t>
            </a:r>
          </a:p>
          <a:p>
            <a:pPr marL="0" indent="0">
              <a:buNone/>
            </a:pPr>
            <a:r>
              <a:rPr lang="en-US" sz="2200" b="0" dirty="0" smtClean="0"/>
              <a:t>	i) Simulation of faults many times  </a:t>
            </a:r>
          </a:p>
          <a:p>
            <a:pPr marL="0" indent="0">
              <a:buNone/>
            </a:pPr>
            <a:r>
              <a:rPr lang="en-US" sz="2200" b="0" dirty="0"/>
              <a:t>	</a:t>
            </a:r>
            <a:r>
              <a:rPr lang="en-US" sz="2200" b="0" dirty="0" smtClean="0"/>
              <a:t>ii) Identification of a bitwise XOR pattern between the normal 	    and faulty </a:t>
            </a:r>
            <a:r>
              <a:rPr lang="en-US" sz="2200" b="0" dirty="0" err="1" smtClean="0"/>
              <a:t>keystream</a:t>
            </a:r>
            <a:endParaRPr lang="en-US" sz="2200" b="0" dirty="0" smtClean="0"/>
          </a:p>
          <a:p>
            <a:pPr marL="0" indent="0">
              <a:buNone/>
            </a:pPr>
            <a:endParaRPr lang="en-US" sz="2200" b="0" dirty="0" smtClean="0"/>
          </a:p>
          <a:p>
            <a:pPr marL="0" indent="0">
              <a:buNone/>
            </a:pPr>
            <a:endParaRPr lang="en-US" sz="2200" b="0" dirty="0" smtClean="0"/>
          </a:p>
          <a:p>
            <a:r>
              <a:rPr lang="en-US" sz="2200" dirty="0"/>
              <a:t>O</a:t>
            </a:r>
            <a:r>
              <a:rPr lang="en-US" sz="2200" dirty="0" smtClean="0"/>
              <a:t>nline stage:</a:t>
            </a:r>
            <a:r>
              <a:rPr lang="en-US" sz="2200" b="0" dirty="0" smtClean="0"/>
              <a:t>          </a:t>
            </a:r>
          </a:p>
          <a:p>
            <a:pPr marL="0" indent="0">
              <a:buNone/>
            </a:pPr>
            <a:r>
              <a:rPr lang="en-US" sz="2200" b="0" dirty="0" smtClean="0"/>
              <a:t>               </a:t>
            </a:r>
            <a:r>
              <a:rPr lang="en-US" sz="2200" b="0" dirty="0" err="1" smtClean="0"/>
              <a:t>i</a:t>
            </a:r>
            <a:r>
              <a:rPr lang="en-US" sz="2200" b="0" dirty="0" smtClean="0"/>
              <a:t>) Introduction </a:t>
            </a:r>
            <a:r>
              <a:rPr lang="en-US" sz="2200" b="0" dirty="0"/>
              <a:t>of clock glitch introduced faults on hardware </a:t>
            </a:r>
          </a:p>
          <a:p>
            <a:pPr marL="0" indent="0">
              <a:buNone/>
            </a:pPr>
            <a:r>
              <a:rPr lang="en-US" sz="2200" b="0" dirty="0"/>
              <a:t> </a:t>
            </a:r>
            <a:r>
              <a:rPr lang="en-US" sz="2200" b="0" dirty="0" smtClean="0"/>
              <a:t>              ii) Identification of the fault location</a:t>
            </a:r>
          </a:p>
          <a:p>
            <a:pPr marL="0" indent="0">
              <a:buNone/>
            </a:pPr>
            <a:r>
              <a:rPr lang="en-US" sz="2200" b="0" dirty="0" smtClean="0"/>
              <a:t>	iii) SAT solver: </a:t>
            </a:r>
            <a:r>
              <a:rPr lang="en-US" sz="2200" b="0" dirty="0"/>
              <a:t>O</a:t>
            </a:r>
            <a:r>
              <a:rPr lang="en-US" sz="2200" b="0" dirty="0" smtClean="0"/>
              <a:t>btain internal state of Grain-128 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35696" y="6381328"/>
            <a:ext cx="576064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Abhishek Chakraborty,  Indian Institute of Technology Kharagpur</a:t>
            </a:r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61680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Grain-128 Stream Cipher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8BF6-67F0-405E-B297-68D77A67C46A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0B649-E0E5-4F0F-996B-8E16E88238F3}" type="datetime5">
              <a:rPr lang="en-US" smtClean="0"/>
              <a:pPr/>
              <a:t>5-Mar-15</a:t>
            </a:fld>
            <a:endParaRPr lang="de-DE" dirty="0"/>
          </a:p>
        </p:txBody>
      </p:sp>
      <p:sp>
        <p:nvSpPr>
          <p:cNvPr id="6" name="Inhaltsplatzhalter 1"/>
          <p:cNvSpPr>
            <a:spLocks noGrp="1"/>
          </p:cNvSpPr>
          <p:nvPr>
            <p:ph idx="1"/>
          </p:nvPr>
        </p:nvSpPr>
        <p:spPr>
          <a:xfrm>
            <a:off x="107504" y="908720"/>
            <a:ext cx="8229600" cy="4958011"/>
          </a:xfrm>
        </p:spPr>
        <p:txBody>
          <a:bodyPr>
            <a:normAutofit/>
          </a:bodyPr>
          <a:lstStyle/>
          <a:p>
            <a:r>
              <a:rPr lang="en-US" sz="2200" b="0" dirty="0" err="1" smtClean="0"/>
              <a:t>eSTREAM</a:t>
            </a:r>
            <a:r>
              <a:rPr lang="en-US" sz="2200" b="0" dirty="0" smtClean="0"/>
              <a:t> hardware port folio finalist</a:t>
            </a:r>
          </a:p>
          <a:p>
            <a:r>
              <a:rPr lang="en-US" sz="2200" b="0" dirty="0" smtClean="0"/>
              <a:t>Designed by M. Hell, T. Johansson, A. </a:t>
            </a:r>
            <a:r>
              <a:rPr lang="en-US" sz="2200" b="0" dirty="0" err="1" smtClean="0"/>
              <a:t>Maximov</a:t>
            </a:r>
            <a:r>
              <a:rPr lang="en-US" sz="2200" b="0" dirty="0" smtClean="0"/>
              <a:t> and W. Meier</a:t>
            </a:r>
          </a:p>
          <a:p>
            <a:pPr>
              <a:buNone/>
            </a:pPr>
            <a:endParaRPr lang="en-US" sz="2000" dirty="0" smtClean="0"/>
          </a:p>
        </p:txBody>
      </p:sp>
      <p:pic>
        <p:nvPicPr>
          <p:cNvPr id="11" name="Picture 10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979712" y="5445224"/>
            <a:ext cx="4401362" cy="71242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28800"/>
            <a:ext cx="5688632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oter Placeholder 4"/>
          <p:cNvSpPr txBox="1">
            <a:spLocks/>
          </p:cNvSpPr>
          <p:nvPr/>
        </p:nvSpPr>
        <p:spPr>
          <a:xfrm>
            <a:off x="1835286" y="6381328"/>
            <a:ext cx="5760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2"/>
                </a:solidFill>
              </a:rPr>
              <a:t>Abhishek Chakraborty,  Indian Institute of Technology Kharagpur</a:t>
            </a:r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61680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Fault and Fault position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8BF6-67F0-405E-B297-68D77A67C46A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0B649-E0E5-4F0F-996B-8E16E88238F3}" type="datetime5">
              <a:rPr lang="en-US" smtClean="0"/>
              <a:pPr/>
              <a:t>5-Mar-15</a:t>
            </a:fld>
            <a:endParaRPr lang="de-DE" dirty="0"/>
          </a:p>
        </p:txBody>
      </p:sp>
      <p:pic>
        <p:nvPicPr>
          <p:cNvPr id="6" name="Picture 5" descr="Imag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3960" y="1555403"/>
            <a:ext cx="7846640" cy="4235797"/>
          </a:xfrm>
          <a:prstGeom prst="rect">
            <a:avLst/>
          </a:prstGeom>
        </p:spPr>
      </p:pic>
      <p:sp>
        <p:nvSpPr>
          <p:cNvPr id="8" name="Footer Placeholder 4"/>
          <p:cNvSpPr txBox="1">
            <a:spLocks/>
          </p:cNvSpPr>
          <p:nvPr/>
        </p:nvSpPr>
        <p:spPr>
          <a:xfrm>
            <a:off x="1835286" y="6381328"/>
            <a:ext cx="5760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2"/>
                </a:solidFill>
              </a:rPr>
              <a:t>Abhishek Chakraborty,  Indian Institute of Technology Kharagpur</a:t>
            </a:r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61680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XOR Differential Keystream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8BF6-67F0-405E-B297-68D77A67C46A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0B649-E0E5-4F0F-996B-8E16E88238F3}" type="datetime5">
              <a:rPr lang="en-US" smtClean="0"/>
              <a:pPr/>
              <a:t>5-Mar-15</a:t>
            </a:fld>
            <a:endParaRPr lang="de-DE" dirty="0"/>
          </a:p>
        </p:txBody>
      </p:sp>
      <p:pic>
        <p:nvPicPr>
          <p:cNvPr id="11" name="Picture 10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059833" y="1340768"/>
            <a:ext cx="2362681" cy="396968"/>
          </a:xfrm>
          <a:prstGeom prst="rect">
            <a:avLst/>
          </a:prstGeom>
        </p:spPr>
      </p:pic>
      <p:pic>
        <p:nvPicPr>
          <p:cNvPr id="27" name="Picture 26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245193" y="1988840"/>
            <a:ext cx="8610776" cy="2454843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>
            <a:off x="323529" y="2492896"/>
            <a:ext cx="85324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6" name="Picture 35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4788024" y="4462237"/>
            <a:ext cx="3953094" cy="532922"/>
          </a:xfrm>
          <a:prstGeom prst="rect">
            <a:avLst/>
          </a:prstGeom>
        </p:spPr>
      </p:pic>
      <p:sp>
        <p:nvSpPr>
          <p:cNvPr id="38" name="Rectangular Callout 37"/>
          <p:cNvSpPr/>
          <p:nvPr/>
        </p:nvSpPr>
        <p:spPr>
          <a:xfrm>
            <a:off x="611560" y="4869160"/>
            <a:ext cx="3979460" cy="1080120"/>
          </a:xfrm>
          <a:prstGeom prst="wedgeRectCallout">
            <a:avLst>
              <a:gd name="adj1" fmla="val 90567"/>
              <a:gd name="adj2" fmla="val -3784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In order to detect the fault, one needs to identify a pattern in the XOR differential keystream</a:t>
            </a:r>
            <a:endParaRPr lang="en-US" sz="2200" dirty="0"/>
          </a:p>
        </p:txBody>
      </p:sp>
      <p:sp>
        <p:nvSpPr>
          <p:cNvPr id="12" name="Footer Placeholder 4"/>
          <p:cNvSpPr txBox="1">
            <a:spLocks/>
          </p:cNvSpPr>
          <p:nvPr/>
        </p:nvSpPr>
        <p:spPr>
          <a:xfrm>
            <a:off x="1835286" y="6381328"/>
            <a:ext cx="5760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2"/>
                </a:solidFill>
              </a:rPr>
              <a:t>Abhishek Chakraborty,  Indian Institute of Technology Kharagpur</a:t>
            </a:r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61680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Signature of Faults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8BF6-67F0-405E-B297-68D77A67C46A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0B649-E0E5-4F0F-996B-8E16E88238F3}" type="datetime5">
              <a:rPr lang="en-US" smtClean="0"/>
              <a:pPr/>
              <a:t>5-Mar-15</a:t>
            </a:fld>
            <a:endParaRPr lang="de-DE" dirty="0"/>
          </a:p>
        </p:txBody>
      </p:sp>
      <p:sp>
        <p:nvSpPr>
          <p:cNvPr id="6" name="Inhaltsplatzhalter 1"/>
          <p:cNvSpPr>
            <a:spLocks noGrp="1"/>
          </p:cNvSpPr>
          <p:nvPr>
            <p:ph idx="1"/>
          </p:nvPr>
        </p:nvSpPr>
        <p:spPr>
          <a:xfrm>
            <a:off x="560408" y="1282824"/>
            <a:ext cx="8229600" cy="4958011"/>
          </a:xfrm>
        </p:spPr>
        <p:txBody>
          <a:bodyPr>
            <a:normAutofit/>
          </a:bodyPr>
          <a:lstStyle/>
          <a:p>
            <a:endParaRPr lang="en-US" sz="2200" u="sng" dirty="0" smtClean="0"/>
          </a:p>
          <a:p>
            <a:endParaRPr lang="en-US" sz="2200" u="sng" dirty="0"/>
          </a:p>
          <a:p>
            <a:endParaRPr lang="en-US" sz="2200" u="sng" dirty="0" smtClean="0"/>
          </a:p>
          <a:p>
            <a:endParaRPr lang="en-US" sz="2200" u="sng" dirty="0"/>
          </a:p>
          <a:p>
            <a:pPr marL="0" indent="0">
              <a:buNone/>
            </a:pPr>
            <a:endParaRPr lang="en-US" sz="2200" u="sng" dirty="0" smtClean="0"/>
          </a:p>
          <a:p>
            <a:endParaRPr lang="en-US" sz="2200" u="sng" dirty="0"/>
          </a:p>
          <a:p>
            <a:endParaRPr lang="en-US" sz="2200" u="sng" dirty="0" smtClean="0"/>
          </a:p>
          <a:p>
            <a:pPr marL="0" indent="0" algn="ctr">
              <a:buNone/>
            </a:pPr>
            <a:r>
              <a:rPr lang="en-US" sz="2200" dirty="0"/>
              <a:t>Key-IV independent </a:t>
            </a:r>
            <a:r>
              <a:rPr lang="en-US" sz="2200" b="0" dirty="0"/>
              <a:t>Differential Pattern corresponding to a fault</a:t>
            </a:r>
          </a:p>
          <a:p>
            <a:endParaRPr lang="en-US" sz="2200" u="sng" dirty="0"/>
          </a:p>
        </p:txBody>
      </p:sp>
      <p:pic>
        <p:nvPicPr>
          <p:cNvPr id="12" name="Picture 11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1335789" y="1604034"/>
            <a:ext cx="6817611" cy="1022104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6019800" y="1495193"/>
            <a:ext cx="0" cy="123978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7" name="Picture 16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2982716" y="2782266"/>
            <a:ext cx="2960884" cy="471753"/>
          </a:xfrm>
          <a:prstGeom prst="rect">
            <a:avLst/>
          </a:prstGeom>
        </p:spPr>
      </p:pic>
      <p:pic>
        <p:nvPicPr>
          <p:cNvPr id="19" name="Picture 18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6096000" y="2770279"/>
            <a:ext cx="2286000" cy="422934"/>
          </a:xfrm>
          <a:prstGeom prst="rect">
            <a:avLst/>
          </a:prstGeom>
        </p:spPr>
      </p:pic>
      <p:sp>
        <p:nvSpPr>
          <p:cNvPr id="20" name="5-Point Star 19"/>
          <p:cNvSpPr/>
          <p:nvPr/>
        </p:nvSpPr>
        <p:spPr>
          <a:xfrm>
            <a:off x="6273552" y="1066800"/>
            <a:ext cx="432048" cy="432048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33" name="Picture 32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1676400" y="5287144"/>
            <a:ext cx="5692816" cy="504056"/>
          </a:xfrm>
          <a:prstGeom prst="rect">
            <a:avLst/>
          </a:prstGeom>
        </p:spPr>
      </p:pic>
      <p:sp>
        <p:nvSpPr>
          <p:cNvPr id="13" name="Footer Placeholder 4"/>
          <p:cNvSpPr txBox="1">
            <a:spLocks/>
          </p:cNvSpPr>
          <p:nvPr/>
        </p:nvSpPr>
        <p:spPr>
          <a:xfrm>
            <a:off x="1835286" y="6381328"/>
            <a:ext cx="5760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2"/>
                </a:solidFill>
              </a:rPr>
              <a:t>Abhishek Chakraborty,  Indian Institute of Technology Kharagpur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2" name="Down Arrow 1"/>
          <p:cNvSpPr/>
          <p:nvPr/>
        </p:nvSpPr>
        <p:spPr>
          <a:xfrm>
            <a:off x="1981200" y="4618856"/>
            <a:ext cx="513206" cy="486544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680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74.9532"/>
  <p:tag name="ORIGINALWIDTH" val="2093.739"/>
  <p:tag name="LATEXADDIN" val="\documentclass{article}&#10;\usepackage{amsmath}&#10;\pagestyle{empty}&#10;\begin{document}&#10;&#10;$\begin{array}{cc|c} &#10;&#10;IS_i = &amp; \underbrace{(x_{i} , \ldots , x_{i+127}} &amp; \underbrace{y_{i} , \ldots , y_{i+127}) }   \\&#10;&#10;~ &amp; X_i &amp; Y_i  &#10;&#10;\end{array}$&#10;&#10;&#10;\end{document}"/>
  <p:tag name="IGUANATEXSIZE" val="30"/>
  <p:tag name="IGUANATEXCURSOR" val="19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.0026"/>
  <p:tag name="ORIGINALWIDTH" val="719.3802"/>
  <p:tag name="LATEXADDIN" val="\documentclass{article}&#10;\usepackage{amsmath}&#10;\pagestyle{empty}&#10;\begin{document}&#10;&#10;&#10;\begin{tabular}{| c | c | c | c | c | c | c | c | c | c | c | c | c | c | c | c |}  \hline&#10; &#10;$i$ &amp; 1 &amp; 2  &amp; 3 &amp; 4 &amp; 5 &amp; 6 &amp; 7 &amp; 8 &amp; 9 &amp; 10 &amp; 11 &amp; 12 &amp; 13 &amp; 14 &amp; 15 \\ \hline &#10; $d^{\phi,1}_i$ &amp; 0 &amp; $x_1$ &amp; 0 &amp; $x_1$ &amp; 0 &amp; $x_2$ &amp; 1 &amp; 0  &amp; $x_3$ &amp; 0 &amp; 1 &amp; 1  &amp; 0  &amp; $x_3+1$ &amp; $x_4$ \\ \hline &#10;\end{tabular}&#10;&#10;\end{document}"/>
  <p:tag name="IGUANATEXSIZE" val="20"/>
  <p:tag name="IGUANATEXCURSOR" val="36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43.5479"/>
  <p:tag name="ORIGINALWIDTH" val="2485.097"/>
  <p:tag name="LATEXADDIN" val="\documentclass{article}&#10;\usepackage{amsmath}&#10;\pagestyle{empty}&#10;\begin{document}&#10;&#10;$sig^{1}_{\phi,1}=\{7,11,12\}$, $sig^{0}_{\phi,1}=\{1,3,5,8,10,13\}$,&#10;&#10; $sig^{=}_{\phi,1}=\{\{2,4\}\}$, $sig^{\neq}_{\phi,1}=\{\{9,14\}\}$&#10;\end{document}"/>
  <p:tag name="IGUANATEXSIZE" val="60"/>
  <p:tag name="IGUANATEXCURSOR" val="8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4844"/>
  <p:tag name="ORIGINALWIDTH" val="2585.677"/>
  <p:tag name="LATEXADDIN" val="\documentclass{article}&#10;\usepackage{amsmath}&#10;\pagestyle{empty}&#10;\begin{document}&#10;&#10;&#10;Round $t$ $\rightarrow$ $IS_t=(x_{t},\ldots$, $x_{t+127},y_t, \ldots,y_{t+127})$&#10;&#10;\end{document}"/>
  <p:tag name="IGUANATEXSIZE" val="30"/>
  <p:tag name="IGUANATEXCURSOR" val="10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5.5161"/>
  <p:tag name="ORIGINALWIDTH" val="1689.986"/>
  <p:tag name="LATEXADDIN" val="\documentclass{article}&#10;\usepackage{amsmath}&#10;\pagestyle{empty}&#10;\begin{document}&#10;&#10;&#10;\noindent New variables $\rightarrow$ $x_{i+128}$, $y_{i+128}$ &#10;&#10;\end{document}"/>
  <p:tag name="IGUANATEXSIZE" val="30"/>
  <p:tag name="IGUANATEXCURSOR" val="12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8.98764"/>
  <p:tag name="ORIGINALWIDTH" val="488.9389"/>
  <p:tag name="LATEXADDIN" val="\documentclass{article}&#10;\usepackage{amsmath}&#10;\pagestyle{empty}&#10;\begin{document}&#10;&#10;$t \leq i\leq n$&#10;&#10;&#10;\end{document}"/>
  <p:tag name="IGUANATEXSIZE" val="20"/>
  <p:tag name="IGUANATEXCURSOR" val="9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3.0591"/>
  <p:tag name="ORIGINALWIDTH" val="2030.534"/>
  <p:tag name="LATEXADDIN" val="\documentclass{article}&#10;\usepackage{amsmath}&#10;\pagestyle{empty}&#10;\begin{document}&#10;&#10;&#10;\noindent New equations $\rightarrow$ $z_{i}=H(X_i,Y_i)$, \\&#10;$~~~~~~~~~~~~~~~~~~~~~~~~$ $x_{i+128} = G(X_i,Y_i)$,\\ &#10;$~~~~~~~~~~~~~~~~~~~~~~~~$ $y_{i+128} = F(Y_i)$&#10;\end{document}"/>
  <p:tag name="IGUANATEXSIZE" val="30"/>
  <p:tag name="IGUANATEXCURSOR" val="24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4.4807"/>
  <p:tag name="ORIGINALWIDTH" val="1026.622"/>
  <p:tag name="LATEXADDIN" val="\documentclass{article}&#10;\usepackage{amsmath}&#10;\pagestyle{empty}&#10;\begin{document}&#10;&#10;&#10;\noindent Fault $(\phi_j,t) \leftrightarrow IS^j_t$&#10;&#10;\end{document}"/>
  <p:tag name="IGUANATEXSIZE" val="25"/>
  <p:tag name="IGUANATEXCURSOR" val="13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3.712"/>
  <p:tag name="ORIGINALWIDTH" val="1862.017"/>
  <p:tag name="LATEXADDIN" val="\documentclass{article}&#10;\usepackage{amsmath}&#10;\pagestyle{empty}&#10;\begin{document}&#10;&#10;\noindent $IS^{j}_t(e) = IS_t(e)+1 ,~ \forall e \in \phi_j$\\&#10;$~~~~~~~~~~$ $= IS_t(e) ,~ \forall e \in [1,256] \setminus \phi_j$&#10;&#10;&#10;\end{document}"/>
  <p:tag name="IGUANATEXSIZE" val="25"/>
  <p:tag name="IGUANATEXCURSOR" val="15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.2654"/>
  <p:tag name="ORIGINALWIDTH" val="2163.302"/>
  <p:tag name="LATEXADDIN" val="\documentclass{article}&#10;\usepackage{amsmath}&#10;\pagestyle{empty}&#10;\begin{document}&#10;&#10;\begin{itemize}&#10;\item $2$ new variables and $3$ more equations  &#10;\end{itemize}&#10;&#10;\end{document}"/>
  <p:tag name="IGUANATEXSIZE" val="30"/>
  <p:tag name="IGUANATEXCURSOR" val="15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68.6914"/>
  <p:tag name="ORIGINALWIDTH" val="3196.851"/>
  <p:tag name="LATEXADDIN" val="\documentclass{article}&#10;\usepackage{amsmath}&#10;\pagestyle{empty}&#10;\begin{document}&#10;&#10;\begin{tabular}{| p{1.6 cm}  | c | c | c | c | c |  }  \hline&#10;    $k$ &amp; 1 &amp; 2 &amp; 3 &amp; 4 &amp; 5 \\ \hline &#10;    POS  &amp; 1.0  &amp; 1.0  &amp; 0.997974  &amp; 0.958305   &amp; 0.927482  \\ \hline      &#10;    Avg Fault &amp; 1.0 &amp; 1.0 &amp; 1.000051 &amp; 1.040921  &amp; 1.107610 \\ \hline&#10;    &#10;  \end{tabular}&#10;&#10;&#10;\end{document}"/>
  <p:tag name="IGUANATEXSIZE" val="20"/>
  <p:tag name="IGUANATEXCURSOR" val="14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4844"/>
  <p:tag name="ORIGINALWIDTH" val="740.9074"/>
  <p:tag name="LATEXADDIN" val="\documentclass{article}&#10;\usepackage{amsmath}&#10;\pagestyle{empty}&#10;\begin{document}&#10;&#10;Fault $\rightarrow (\phi,t)$&#10;&#10;&#10;\end{document}"/>
  <p:tag name="IGUANATEXSIZE" val="20"/>
  <p:tag name="IGUANATEXCURSOR" val="10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4.2107"/>
  <p:tag name="ORIGINALWIDTH" val="3188.602"/>
  <p:tag name="LATEXADDIN" val="\documentclass{article}&#10;\usepackage{amsmath}&#10;\pagestyle{empty}&#10;\begin{document}&#10;&#10;\begin{tabular}{| p{ .5 cm} |p{ 1.15 cm} | p{ 1.15 cm} | p{ 1.15 cm} | p{ 1.15 cm} | p{ 1.15 cm} |  }  \hline&#10;    %\multicolumn{6}{| c |}{Grain-128} \\ \hline &#10;    $k$ &amp; \multicolumn{1}{ c |}{1} &amp; \multicolumn{1}{ c |}{2} &amp; \multicolumn{1}{ c |}{3} &amp; \multicolumn{1}{ c |}{4} &amp; \multicolumn{1}{ c |}{5} \\ \hline &#10;    \multicolumn{1}{| c |}{POS} &amp; 0.999993 &amp; 0.999979 &amp; 0.999963 &amp; 0.999946  &amp; 0.999921 \\ \hline&#10;     &#10;  \end{tabular}&#10;&#10;&#10;\end{document}"/>
  <p:tag name="IGUANATEXSIZE" val="30"/>
  <p:tag name="IGUANATEXCURSOR" val="51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883.015"/>
  <p:tag name="ORIGINALWIDTH" val="3212.599"/>
  <p:tag name="LATEXADDIN" val="\documentclass{article}&#10;\usepackage{amsmath}&#10;\pagestyle{empty}&#10;\begin{document}&#10;&#10;  \begin{tabular}{| p{ .1 cm}  | p{ .15 cm}  | p{ .4 cm}  | p{ .65 cm}  | p{ .65 cm}  | p{ 1.25 cm}  | p{ 1.28 cm} | p{ 1.2 cm} | }  \hline&#10;  \multicolumn{5}{| c |}{Grain-128} &amp; \multicolumn{3}{ c |}{Time in Seconds if SUCCESS}  \\ \hline&#10;    $k$ &amp; m &amp; N &amp; NOE &amp; NOT &amp; MinTime &amp; MaxTime &amp; AvgTime \\ \hline&#10;    1 &amp; 4 &amp; 256 &amp; 160 &amp; 5 &amp; 9.80 &amp; 12301.04 &amp; 650.77 \\ \hline    &#10;    2 &amp; 4 &amp; 256 &amp; 160 &amp; 4 &amp; 9.38 &amp; 10803.83 &amp; 811.91  \\ \hline    &#10;    3 &amp; 4 &amp; 256 &amp; 160 &amp; 7 &amp; 10.40 &amp; 14071.91 &amp; 426.38 \\ \hline    &#10;    4 &amp; 4 &amp; 256 &amp; 160 &amp; 6 &amp; 10.25 &amp; 14378.43 &amp;  679.92  \\ \hline    &#10;    5 &amp; 4 &amp; 256 &amp; 160 &amp; 8 &amp; 8.88 &amp; 10294.13 &amp; 419.93  &#10;    \\ \hline \hline&#10;     &#10;&#10;    1 &amp; 5 &amp; 256 &amp; 1500 &amp; 0 &amp; 5.18 &amp; 1923.07  &amp;  52.61  \\ \hline    &#10;    2 &amp; 5 &amp; 256 &amp; 1500 &amp; 0 &amp; 4.86 &amp; 3110.49  &amp;  52.76  \\ \hline    &#10;    3 &amp; 5 &amp; 256 &amp; 1500 &amp; 0 &amp; 6.06 &amp; 1909.46  &amp;  52.75  \\ \hline    &#10;    4 &amp; 5 &amp; 256 &amp; 1500 &amp; 0 &amp; 6.38 &amp; 1383.41  &amp;  52.90  \\ \hline    &#10;    5 &amp; 5 &amp; 256 &amp; 1500 &amp; 0 &amp; 3.66 &amp; 2250.79  &amp;  52.52  \\ \hline &#10;    &#10;  \end{tabular}&#10;&#10;&#10;&#10;\end{document}"/>
  <p:tag name="IGUANATEXSIZE" val="20"/>
  <p:tag name="IGUANATEXCURSOR" val="110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15.4106"/>
  <p:tag name="ORIGINALWIDTH" val="4282.715"/>
  <p:tag name="LATEXADDIN" val="\documentclass{article}&#10;\usepackage{amsmath}&#10;\pagestyle{empty}&#10;\begin{document}&#10;&#10;\noindent key $\rightarrow$ `0000ffffffffffffffffffffffffffff'\\&#10;IV $\rightarrow$  `ffff2c480000ffffffff0000'\\&#10;Target Round $\rightarrow$  17\\&#10;possible faults $\rightarrow$ $(\{127\},17)$, $(\{124\},17)$, &#10;$(\{127,124\},17)$, $(\{126,125,124\},17)$,&#10;$(\{126,125,124,123\},17)$.&#10;&#10;&#10;&#10;\end{document}"/>
  <p:tag name="IGUANATEXSIZE" val="20"/>
  <p:tag name="IGUANATEXCURSOR" val="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6.622"/>
  <p:tag name="ORIGINALWIDTH" val="3601.05"/>
  <p:tag name="LATEXADDIN" val="\documentclass{article}&#10;\usepackage{amsmath}&#10;\pagestyle{empty}&#10;\begin{document}&#10;&#10;&#10;$\begin{array}{cccccccc} &#10;\vspace{.4 cm}&#10;&#10;\mbox{Round}  &amp; \rightarrow &amp; 1&amp; 2 &amp;\cdots &amp;i &amp;\cdots &amp;n   \\ \vspace{.4 cm}&#10;&#10;\mbox{Normal keystream}  &amp; \rightarrow &amp; z_1&amp; z_2 &amp;\cdots &amp;z_i &amp;\cdots &amp;z_n   \\  \vspace{.4 cm}&#10;&#10;\mbox{Faulty keystream}  &amp; \rightarrow &amp; z^{\phi,t}_1&amp; z^{\phi,t}_2 &amp;\cdots &amp;z^{\phi,t}_i &amp;\cdots &amp;z^{\phi,t}_n   \\ \vspace{.4 cm}&#10;&#10;\mbox{XOR differential keystream}  &amp; \rightarrow &amp; d^{\phi,t}_1&amp; d^{\phi,t}_2 &amp;\cdots &amp;d^{\phi,t}_i &amp;\cdots &amp;d^{\phi,t}_n   &#10;&#10;\end{array}$&#10;&#10;&#10;\end{document}"/>
  <p:tag name="IGUANATEXSIZE" val="20"/>
  <p:tag name="IGUANATEXCURSOR" val="12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8.7289"/>
  <p:tag name="ORIGINALWIDTH" val="1251.594"/>
  <p:tag name="LATEXADDIN" val="\documentclass{article}&#10;\usepackage{amsmath}&#10;\pagestyle{empty}&#10;\begin{document}&#10;&#10;$\begin{array}{c} &#10;&#10;&#10; \underbrace{~~~~~~~~~~~~~~~~~~~~~~~~~~~~~~}_{d^{\phi,t,n}}   \\&#10;&#10;&#10;&#10;\end{array}$&#10;&#10;&#10;\end{document}"/>
  <p:tag name="IGUANATEXSIZE" val="20"/>
  <p:tag name="IGUANATEXCURSOR" val="12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7.4466"/>
  <p:tag name="ORIGINALWIDTH" val="2851.144"/>
  <p:tag name="LATEXADDIN" val="\documentclass{article}&#10;\usepackage{amsmath}&#10;\pagestyle{empty}&#10;\begin{document}&#10;&#10;&#10;$\begin{array}{ccccccccc} &#10;\vspace{.4 cm}&#10;&#10;\mbox{Round}  &amp; \rightarrow &amp; 1&amp; 2 &amp;\cdots &amp; t-1  &amp;t &amp;\cdots &amp;n   \\ \vspace{.4 cm}&#10;&#10;d^{\phi,t,n} &amp; \rightarrow &amp; d^{\phi,t}_1&amp; &#10;d^{\phi,t}_2 &amp;\cdots &amp;d^{\phi,t}_{t-1} &amp;d^{\phi,t}_t  &amp;\cdots &amp;d^{\phi,t}_n   &#10;&#10;\end{array}$&#10;&#10;&#10;\end{document}"/>
  <p:tag name="IGUANATEXSIZE" val="20"/>
  <p:tag name="IGUANATEXCURSOR" val="10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2.2235"/>
  <p:tag name="ORIGINALWIDTH" val="1251.594"/>
  <p:tag name="LATEXADDIN" val="\documentclass{article}&#10;\usepackage{amsmath}&#10;\pagestyle{empty}&#10;\begin{document}&#10;&#10;$\begin{array}{c} &#10;&#10;&#10; \underbrace{~~~~~~~~~~~~~~~~~~~~~~~~~~~~~~}_{\mbox{Identically Zero}}   \\&#10;&#10;&#10;&#10;\end{array}$&#10;&#10;&#10;\end{document}"/>
  <p:tag name="IGUANATEXSIZE" val="20"/>
  <p:tag name="IGUANATEXCURSOR" val="16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88.2265"/>
  <p:tag name="ORIGINALWIDTH" val="919.3851"/>
  <p:tag name="LATEXADDIN" val="\documentclass{article}&#10;\usepackage{amsmath}&#10;\pagestyle{empty}&#10;\begin{document}&#10;&#10;$\begin{array}{c} &#10;&#10;&#10; \underbrace{~~~~~~~~~~~~~~~~~~~~~~}_{\mbox{Bits of Interest}}   \\&#10;&#10;&#10;&#10;\end{array}$&#10;&#10;&#10;\end{document}"/>
  <p:tag name="IGUANATEXSIZE" val="20"/>
  <p:tag name="IGUANATEXCURSOR" val="13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7.7278"/>
  <p:tag name="ORIGINALWIDTH" val="2004.5"/>
  <p:tag name="LATEXADDIN" val="\documentclass{article}&#10;\usepackage{amsmath}&#10;\pagestyle{empty}&#10;\begin{document}&#10;&#10;&#10;$sig_{\phi,t}=(sig^{1}_{\phi,t},~ sig^{0}_{\phi,t},&#10; ~ sig^{=}_{\phi,t},~ sig^{\neq}_{\phi,t})$&#10;&#10;\end{document}"/>
  <p:tag name="IGUANATEXSIZE" val="20"/>
  <p:tag name="IGUANATEXCURSOR" val="13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5.579"/>
  <p:tag name="ORIGINALWIDTH" val="3823.284"/>
  <p:tag name="LATEXADDIN" val="\documentclass{article}&#10;\usepackage{amsmath}&#10;\pagestyle{empty}&#10;\begin{document}&#10;&#10;\begin{itemize}&#10;\item Grain-128 symbolic internal state at KSG round 1:  $(s_1,\ldots,s_{256})$ &#10;&#10;\item Assume that, $d^{\phi,1,15}=(0, x_1,0, x_1,0,x_2,1,0 ,x_3,0,1,1,0, x_3+1,x_4)$, &#10;&#10;where each $x_i$ is treated as a function of $s_1,\ldots,s_{256}$&#10;&#10;%\item  Let $end(\Gamma)=16$.&#10;&#10;\end{itemize}&#10;\end{document}"/>
  <p:tag name="IGUANATEXSIZE" val="20"/>
  <p:tag name="IGUANATEXCURSOR" val="333"/>
</p:tagLst>
</file>

<file path=ppt/theme/theme1.xml><?xml version="1.0" encoding="utf-8"?>
<a:theme xmlns:a="http://schemas.openxmlformats.org/drawingml/2006/main" name="Larissa">
  <a:themeElements>
    <a:clrScheme name="DATE Conference Template">
      <a:dk1>
        <a:srgbClr val="000000"/>
      </a:dk1>
      <a:lt1>
        <a:sysClr val="window" lastClr="FFFFFF"/>
      </a:lt1>
      <a:dk2>
        <a:srgbClr val="00456E"/>
      </a:dk2>
      <a:lt2>
        <a:srgbClr val="D8D8D8"/>
      </a:lt2>
      <a:accent1>
        <a:srgbClr val="377ED5"/>
      </a:accent1>
      <a:accent2>
        <a:srgbClr val="D83A36"/>
      </a:accent2>
      <a:accent3>
        <a:srgbClr val="A5DB39"/>
      </a:accent3>
      <a:accent4>
        <a:srgbClr val="7E4CBA"/>
      </a:accent4>
      <a:accent5>
        <a:srgbClr val="FFED00"/>
      </a:accent5>
      <a:accent6>
        <a:srgbClr val="FF963F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4885</TotalTime>
  <Words>870</Words>
  <Application>Microsoft Office PowerPoint</Application>
  <PresentationFormat>On-screen Show (4:3)</PresentationFormat>
  <Paragraphs>218</Paragraphs>
  <Slides>24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Larissa</vt:lpstr>
      <vt:lpstr>Slide 0</vt:lpstr>
      <vt:lpstr>Outline</vt:lpstr>
      <vt:lpstr>Motivation of our Work </vt:lpstr>
      <vt:lpstr>Basic Idea</vt:lpstr>
      <vt:lpstr>Overview: Work Procedure</vt:lpstr>
      <vt:lpstr>Grain-128 Stream Cipher</vt:lpstr>
      <vt:lpstr>Fault and Fault position</vt:lpstr>
      <vt:lpstr>The XOR Differential Keystream</vt:lpstr>
      <vt:lpstr>Signature of Faults</vt:lpstr>
      <vt:lpstr>Signature: A Toy Example</vt:lpstr>
      <vt:lpstr>Generating Polynomial Equations</vt:lpstr>
      <vt:lpstr>Experimental Results - 1</vt:lpstr>
      <vt:lpstr>Experimental Results - 2</vt:lpstr>
      <vt:lpstr>Fault Injection Setup</vt:lpstr>
      <vt:lpstr>Fault Injection Technique</vt:lpstr>
      <vt:lpstr>Experimental Results - 3</vt:lpstr>
      <vt:lpstr>Grain-128 : Critical Path</vt:lpstr>
      <vt:lpstr>Multiple Bit Faults</vt:lpstr>
      <vt:lpstr>Introducing k- neighbourhood faults</vt:lpstr>
      <vt:lpstr>Experimental Results - 4</vt:lpstr>
      <vt:lpstr>Conclusions</vt:lpstr>
      <vt:lpstr>References </vt:lpstr>
      <vt:lpstr>References (Contd..)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DATE Conference Template</dc:title>
  <dc:creator>Jano Gebelein</dc:creator>
  <cp:lastModifiedBy>USER</cp:lastModifiedBy>
  <cp:revision>329</cp:revision>
  <dcterms:created xsi:type="dcterms:W3CDTF">2015-02-11T01:15:42Z</dcterms:created>
  <dcterms:modified xsi:type="dcterms:W3CDTF">2015-03-05T08:19:03Z</dcterms:modified>
</cp:coreProperties>
</file>