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58" r:id="rId3"/>
    <p:sldId id="259" r:id="rId4"/>
    <p:sldId id="260" r:id="rId5"/>
    <p:sldId id="261" r:id="rId6"/>
    <p:sldId id="382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383" r:id="rId18"/>
    <p:sldId id="384" r:id="rId19"/>
    <p:sldId id="272" r:id="rId20"/>
    <p:sldId id="257" r:id="rId21"/>
    <p:sldId id="273" r:id="rId22"/>
    <p:sldId id="377" r:id="rId23"/>
    <p:sldId id="274" r:id="rId24"/>
    <p:sldId id="275" r:id="rId25"/>
    <p:sldId id="276" r:id="rId26"/>
    <p:sldId id="378" r:id="rId27"/>
    <p:sldId id="278" r:id="rId28"/>
    <p:sldId id="279" r:id="rId29"/>
    <p:sldId id="280" r:id="rId30"/>
    <p:sldId id="281" r:id="rId31"/>
    <p:sldId id="282" r:id="rId32"/>
    <p:sldId id="379" r:id="rId33"/>
    <p:sldId id="380" r:id="rId34"/>
    <p:sldId id="381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633" autoAdjust="0"/>
  </p:normalViewPr>
  <p:slideViewPr>
    <p:cSldViewPr>
      <p:cViewPr varScale="1">
        <p:scale>
          <a:sx n="62" d="100"/>
          <a:sy n="62" d="100"/>
        </p:scale>
        <p:origin x="51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4BAA20-0298-491D-AAF2-98ED0FE3498D}" type="datetimeFigureOut">
              <a:rPr lang="en-US" smtClean="0"/>
              <a:t>2/7/2017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305EFD-6D1E-4767-9BAB-0CD9B08886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28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05EFD-6D1E-4767-9BAB-0CD9B08886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720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305EFD-6D1E-4767-9BAB-0CD9B08886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071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D322CC-10D7-43F8-9BD3-85303BA00D96}" type="slidenum">
              <a:rPr lang="en-US"/>
              <a:pPr/>
              <a:t>20</a:t>
            </a:fld>
            <a:endParaRPr lang="en-US"/>
          </a:p>
        </p:txBody>
      </p:sp>
      <p:sp>
        <p:nvSpPr>
          <p:cNvPr id="1690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90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820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81B2EB-2F2B-4EE5-97FC-6D60E986BE4C}" type="slidenum">
              <a:rPr lang="en-US"/>
              <a:pPr/>
              <a:t>23</a:t>
            </a:fld>
            <a:endParaRPr lang="en-US"/>
          </a:p>
        </p:txBody>
      </p:sp>
      <p:sp>
        <p:nvSpPr>
          <p:cNvPr id="1694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9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557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627DE6-CC52-4EE0-97D7-0EEB3B40F9E3}" type="slidenum">
              <a:rPr lang="en-US"/>
              <a:pPr/>
              <a:t>24</a:t>
            </a:fld>
            <a:endParaRPr lang="en-US"/>
          </a:p>
        </p:txBody>
      </p:sp>
      <p:sp>
        <p:nvSpPr>
          <p:cNvPr id="1696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9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74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9CAF5C-8222-4D2E-A1D7-6C83A2C4A1CD}" type="slidenum">
              <a:rPr lang="en-US"/>
              <a:pPr/>
              <a:t>25</a:t>
            </a:fld>
            <a:endParaRPr lang="en-US"/>
          </a:p>
        </p:txBody>
      </p:sp>
      <p:sp>
        <p:nvSpPr>
          <p:cNvPr id="169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69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972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EB4628-7722-4678-A4EF-0E3C047C4450}" type="slidenum">
              <a:rPr lang="en-US"/>
              <a:pPr/>
              <a:t>29</a:t>
            </a:fld>
            <a:endParaRPr lang="en-US"/>
          </a:p>
        </p:txBody>
      </p:sp>
      <p:sp>
        <p:nvSpPr>
          <p:cNvPr id="170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0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115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98153B-E9C9-48BD-A2D5-C5CFD8CE44C6}" type="slidenum">
              <a:rPr lang="en-US"/>
              <a:pPr/>
              <a:t>30</a:t>
            </a:fld>
            <a:endParaRPr lang="en-US"/>
          </a:p>
        </p:txBody>
      </p:sp>
      <p:sp>
        <p:nvSpPr>
          <p:cNvPr id="1707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707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8" y="4343144"/>
            <a:ext cx="5028986" cy="411501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76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Spring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Programming and Data Structure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DD1FC4-23E6-4AFD-A8F8-33D7B0EAD20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Sorting and Searching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Sudeshna Sarkar</a:t>
            </a:r>
          </a:p>
          <a:p>
            <a:r>
              <a:rPr lang="en-US" dirty="0" smtClean="0"/>
              <a:t>7</a:t>
            </a:r>
            <a:r>
              <a:rPr lang="en-US" baseline="30000" dirty="0" smtClean="0"/>
              <a:t>th</a:t>
            </a:r>
            <a:r>
              <a:rPr lang="en-US" dirty="0" smtClean="0"/>
              <a:t> Feb 2017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Contd.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noFill/>
          <a:ln>
            <a:solidFill>
              <a:srgbClr val="993300"/>
            </a:solidFill>
          </a:ln>
        </p:spPr>
        <p:txBody>
          <a:bodyPr/>
          <a:lstStyle/>
          <a:p>
            <a:pPr>
              <a:buFontTx/>
              <a:buNone/>
            </a:pPr>
            <a:r>
              <a:rPr lang="en-US" sz="2000" dirty="0" smtClean="0">
                <a:solidFill>
                  <a:srgbClr val="006600"/>
                </a:solidFill>
              </a:rPr>
              <a:t>/* If </a:t>
            </a:r>
            <a:r>
              <a:rPr lang="en-US" sz="2000" dirty="0" smtClean="0">
                <a:solidFill>
                  <a:srgbClr val="FF0000"/>
                </a:solidFill>
              </a:rPr>
              <a:t>key</a:t>
            </a:r>
            <a:r>
              <a:rPr lang="en-US" sz="2000" dirty="0" smtClean="0">
                <a:solidFill>
                  <a:srgbClr val="006600"/>
                </a:solidFill>
              </a:rPr>
              <a:t> appears in x[0..size-1], return its location, pos </a:t>
            </a:r>
            <a:r>
              <a:rPr lang="en-US" sz="2000" dirty="0" err="1" smtClean="0">
                <a:solidFill>
                  <a:srgbClr val="006600"/>
                </a:solidFill>
              </a:rPr>
              <a:t>s.t</a:t>
            </a:r>
            <a:r>
              <a:rPr lang="en-US" sz="2000" dirty="0" smtClean="0">
                <a:solidFill>
                  <a:srgbClr val="006600"/>
                </a:solidFill>
              </a:rPr>
              <a:t>. x[pos]==key. If not found, return -1 */</a:t>
            </a:r>
          </a:p>
          <a:p>
            <a:pPr>
              <a:buFontTx/>
              <a:buNone/>
            </a:pPr>
            <a:endParaRPr lang="en-US" sz="2000" dirty="0" smtClean="0">
              <a:solidFill>
                <a:srgbClr val="006600"/>
              </a:solidFill>
            </a:endParaRPr>
          </a:p>
          <a:p>
            <a:pPr>
              <a:buFontTx/>
              <a:buNone/>
            </a:pPr>
            <a:r>
              <a:rPr lang="en-US" sz="2000" b="1" dirty="0" err="1" smtClean="0">
                <a:solidFill>
                  <a:schemeClr val="tx2"/>
                </a:solidFill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</a:rPr>
              <a:t>  </a:t>
            </a:r>
            <a:r>
              <a:rPr lang="en-US" sz="2000" b="1" dirty="0" err="1" smtClean="0">
                <a:solidFill>
                  <a:schemeClr val="tx2"/>
                </a:solidFill>
              </a:rPr>
              <a:t>bin_search</a:t>
            </a:r>
            <a:r>
              <a:rPr lang="en-US" sz="2000" b="1" dirty="0" smtClean="0">
                <a:solidFill>
                  <a:schemeClr val="tx2"/>
                </a:solidFill>
              </a:rPr>
              <a:t> (</a:t>
            </a:r>
            <a:r>
              <a:rPr lang="en-US" sz="2000" b="1" dirty="0" err="1" smtClean="0">
                <a:solidFill>
                  <a:schemeClr val="tx2"/>
                </a:solidFill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</a:rPr>
              <a:t> x[], </a:t>
            </a:r>
            <a:r>
              <a:rPr lang="en-US" sz="2000" b="1" dirty="0" err="1" smtClean="0">
                <a:solidFill>
                  <a:schemeClr val="tx2"/>
                </a:solidFill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</a:rPr>
              <a:t> size, </a:t>
            </a:r>
            <a:r>
              <a:rPr lang="en-US" sz="2000" b="1" dirty="0" err="1" smtClean="0">
                <a:solidFill>
                  <a:schemeClr val="tx2"/>
                </a:solidFill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</a:rPr>
              <a:t> key)	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{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	</a:t>
            </a:r>
            <a:r>
              <a:rPr lang="en-US" sz="2000" b="1" dirty="0" err="1" smtClean="0">
                <a:solidFill>
                  <a:schemeClr val="tx2"/>
                </a:solidFill>
              </a:rPr>
              <a:t>int</a:t>
            </a:r>
            <a:r>
              <a:rPr lang="en-US" sz="2000" b="1" dirty="0" smtClean="0">
                <a:solidFill>
                  <a:schemeClr val="tx2"/>
                </a:solidFill>
              </a:rPr>
              <a:t> L, R, mid;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	_________________;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	while ( ____________ )	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      {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           __________________;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	}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	_________________ ;</a:t>
            </a:r>
          </a:p>
          <a:p>
            <a:pPr>
              <a:buFontTx/>
              <a:buNone/>
            </a:pPr>
            <a:r>
              <a:rPr lang="en-US" sz="2000" b="1" dirty="0" smtClean="0">
                <a:solidFill>
                  <a:schemeClr val="tx2"/>
                </a:solidFill>
              </a:rPr>
              <a:t>}</a:t>
            </a:r>
            <a:endParaRPr lang="en-US" sz="2000" b="1" dirty="0" smtClean="0">
              <a:solidFill>
                <a:srgbClr val="00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The basic search iteration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noFill/>
          <a:ln>
            <a:solidFill>
              <a:srgbClr val="9933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solidFill>
                  <a:srgbClr val="006600"/>
                </a:solidFill>
              </a:rPr>
              <a:t>/* If </a:t>
            </a:r>
            <a:r>
              <a:rPr lang="en-US" sz="1800" dirty="0" smtClean="0">
                <a:solidFill>
                  <a:srgbClr val="FF0000"/>
                </a:solidFill>
              </a:rPr>
              <a:t>key</a:t>
            </a:r>
            <a:r>
              <a:rPr lang="en-US" sz="1800" dirty="0" smtClean="0">
                <a:solidFill>
                  <a:srgbClr val="006600"/>
                </a:solidFill>
              </a:rPr>
              <a:t> appears in x[0..size-1], return its location, pos </a:t>
            </a:r>
            <a:r>
              <a:rPr lang="en-US" sz="1800" dirty="0" err="1" smtClean="0">
                <a:solidFill>
                  <a:srgbClr val="006600"/>
                </a:solidFill>
              </a:rPr>
              <a:t>s.t</a:t>
            </a:r>
            <a:r>
              <a:rPr lang="en-US" sz="1800" dirty="0" smtClean="0">
                <a:solidFill>
                  <a:srgbClr val="006600"/>
                </a:solidFill>
              </a:rPr>
              <a:t>. x[pos]==key. If not found, return -1 */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rgbClr val="0066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 </a:t>
            </a:r>
            <a:r>
              <a:rPr lang="en-US" sz="1800" b="1" dirty="0" err="1" smtClean="0">
                <a:solidFill>
                  <a:schemeClr val="tx2"/>
                </a:solidFill>
              </a:rPr>
              <a:t>bin_search</a:t>
            </a:r>
            <a:r>
              <a:rPr lang="en-US" sz="1800" b="1" dirty="0" smtClean="0">
                <a:solidFill>
                  <a:schemeClr val="tx2"/>
                </a:solidFill>
              </a:rPr>
              <a:t> (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x[], 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size, 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key)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L, R, mid;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_________________;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while ( ____________ )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  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                </a:t>
            </a:r>
            <a:r>
              <a:rPr lang="en-US" sz="1800" b="1" dirty="0" smtClean="0">
                <a:solidFill>
                  <a:srgbClr val="CC0000"/>
                </a:solidFill>
              </a:rPr>
              <a:t>mid = (L + R) / 2;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CC0000"/>
                </a:solidFill>
              </a:rPr>
              <a:t>		if  (x[mid] &gt; key)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CC0000"/>
                </a:solidFill>
              </a:rPr>
              <a:t>		       R = mid;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CC0000"/>
                </a:solidFill>
              </a:rPr>
              <a:t>		else L = mid;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_________________ 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Loop termination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solidFill>
            <a:schemeClr val="bg1"/>
          </a:solidFill>
          <a:ln>
            <a:solidFill>
              <a:srgbClr val="993300"/>
            </a:solidFill>
          </a:ln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sz="1800" dirty="0" smtClean="0">
                <a:solidFill>
                  <a:srgbClr val="006600"/>
                </a:solidFill>
              </a:rPr>
              <a:t>/* If </a:t>
            </a:r>
            <a:r>
              <a:rPr lang="en-US" sz="1800" dirty="0" smtClean="0">
                <a:solidFill>
                  <a:srgbClr val="FF0000"/>
                </a:solidFill>
              </a:rPr>
              <a:t>key</a:t>
            </a:r>
            <a:r>
              <a:rPr lang="en-US" sz="1800" dirty="0" smtClean="0">
                <a:solidFill>
                  <a:srgbClr val="006600"/>
                </a:solidFill>
              </a:rPr>
              <a:t> appears in x[0..size-1], return its location, pos </a:t>
            </a:r>
            <a:r>
              <a:rPr lang="en-US" sz="1800" dirty="0" err="1" smtClean="0">
                <a:solidFill>
                  <a:srgbClr val="006600"/>
                </a:solidFill>
              </a:rPr>
              <a:t>s.t</a:t>
            </a:r>
            <a:r>
              <a:rPr lang="en-US" sz="1800" dirty="0" smtClean="0">
                <a:solidFill>
                  <a:srgbClr val="006600"/>
                </a:solidFill>
              </a:rPr>
              <a:t>. x[pos]==key. If not found, return -1 */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1800" dirty="0" smtClean="0">
              <a:solidFill>
                <a:srgbClr val="0066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 </a:t>
            </a:r>
            <a:r>
              <a:rPr lang="en-US" sz="1800" b="1" dirty="0" err="1" smtClean="0">
                <a:solidFill>
                  <a:schemeClr val="tx2"/>
                </a:solidFill>
              </a:rPr>
              <a:t>bin_search</a:t>
            </a:r>
            <a:r>
              <a:rPr lang="en-US" sz="1800" b="1" dirty="0" smtClean="0">
                <a:solidFill>
                  <a:schemeClr val="tx2"/>
                </a:solidFill>
              </a:rPr>
              <a:t> (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x[], 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size, 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key)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L, R, mid;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_________________;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while ( </a:t>
            </a:r>
            <a:r>
              <a:rPr lang="en-US" sz="1800" b="1" dirty="0" smtClean="0"/>
              <a:t>L+1 != R</a:t>
            </a:r>
            <a:r>
              <a:rPr lang="en-US" sz="1800" b="1" dirty="0" smtClean="0">
                <a:solidFill>
                  <a:schemeClr val="tx2"/>
                </a:solidFill>
              </a:rPr>
              <a:t> )	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     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                </a:t>
            </a:r>
            <a:r>
              <a:rPr lang="en-US" sz="1800" b="1" dirty="0" smtClean="0">
                <a:solidFill>
                  <a:srgbClr val="CC0000"/>
                </a:solidFill>
              </a:rPr>
              <a:t>mid = (L + R) / 2;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CC0000"/>
                </a:solidFill>
              </a:rPr>
              <a:t>		if  (x[mid] &lt;= key)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CC0000"/>
                </a:solidFill>
              </a:rPr>
              <a:t>		       L = mid;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rgbClr val="CC0000"/>
                </a:solidFill>
              </a:rPr>
              <a:t>		else R = mid;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	_________________ 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1800" b="1" dirty="0" smtClean="0">
                <a:solidFill>
                  <a:schemeClr val="tx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Return result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noFill/>
          <a:ln>
            <a:solidFill>
              <a:srgbClr val="993300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rgbClr val="006600"/>
                </a:solidFill>
              </a:rPr>
              <a:t>/* If </a:t>
            </a:r>
            <a:r>
              <a:rPr lang="en-US" sz="1800" dirty="0" smtClean="0">
                <a:solidFill>
                  <a:srgbClr val="FF0000"/>
                </a:solidFill>
              </a:rPr>
              <a:t>key</a:t>
            </a:r>
            <a:r>
              <a:rPr lang="en-US" sz="1800" dirty="0" smtClean="0">
                <a:solidFill>
                  <a:srgbClr val="006600"/>
                </a:solidFill>
              </a:rPr>
              <a:t> appears in x[0..size-1], return its location, pos </a:t>
            </a:r>
            <a:r>
              <a:rPr lang="en-US" sz="1800" dirty="0" err="1" smtClean="0">
                <a:solidFill>
                  <a:srgbClr val="006600"/>
                </a:solidFill>
              </a:rPr>
              <a:t>s.t</a:t>
            </a:r>
            <a:r>
              <a:rPr lang="en-US" sz="1800" dirty="0" smtClean="0">
                <a:solidFill>
                  <a:srgbClr val="006600"/>
                </a:solidFill>
              </a:rPr>
              <a:t>. x[pos]==key. If not found, return -1 */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800" dirty="0" smtClean="0">
              <a:solidFill>
                <a:srgbClr val="0066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 </a:t>
            </a:r>
            <a:r>
              <a:rPr lang="en-US" sz="1800" b="1" dirty="0" err="1" smtClean="0">
                <a:solidFill>
                  <a:schemeClr val="tx2"/>
                </a:solidFill>
              </a:rPr>
              <a:t>bin_search</a:t>
            </a:r>
            <a:r>
              <a:rPr lang="en-US" sz="1800" b="1" dirty="0" smtClean="0">
                <a:solidFill>
                  <a:schemeClr val="tx2"/>
                </a:solidFill>
              </a:rPr>
              <a:t> (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x[], 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size, 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key)	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L, R, mid;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_________________;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while ( </a:t>
            </a:r>
            <a:r>
              <a:rPr lang="en-US" sz="1800" b="1" dirty="0" smtClean="0"/>
              <a:t>L+1 != R</a:t>
            </a:r>
            <a:r>
              <a:rPr lang="en-US" sz="1800" b="1" dirty="0" smtClean="0">
                <a:solidFill>
                  <a:schemeClr val="tx2"/>
                </a:solidFill>
              </a:rPr>
              <a:t> )	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      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                </a:t>
            </a:r>
            <a:r>
              <a:rPr lang="en-US" sz="1800" b="1" dirty="0" smtClean="0">
                <a:solidFill>
                  <a:srgbClr val="CC0000"/>
                </a:solidFill>
              </a:rPr>
              <a:t>mid = (L + R) / 2;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rgbClr val="CC0000"/>
                </a:solidFill>
              </a:rPr>
              <a:t>		if  (x[mid] &lt;= key)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rgbClr val="CC0000"/>
                </a:solidFill>
              </a:rPr>
              <a:t>		       L = mid;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rgbClr val="CC0000"/>
                </a:solidFill>
              </a:rPr>
              <a:t>		else R = mid;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}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</a:t>
            </a:r>
            <a:r>
              <a:rPr lang="en-US" sz="1800" b="1" dirty="0" smtClean="0">
                <a:solidFill>
                  <a:srgbClr val="0000CC"/>
                </a:solidFill>
              </a:rPr>
              <a:t>if   (L &gt;= 0  &amp;&amp;  x[L] = = key)   return L;</a:t>
            </a: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rgbClr val="0000CC"/>
                </a:solidFill>
              </a:rPr>
              <a:t>      else  return  -1;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4524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Initialization</a:t>
            </a:r>
          </a:p>
        </p:txBody>
      </p:sp>
      <p:sp>
        <p:nvSpPr>
          <p:cNvPr id="2754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467600" cy="5029200"/>
          </a:xfrm>
          <a:solidFill>
            <a:schemeClr val="bg1"/>
          </a:solidFill>
          <a:ln>
            <a:solidFill>
              <a:srgbClr val="993300"/>
            </a:solidFill>
          </a:ln>
        </p:spPr>
        <p:txBody>
          <a:bodyPr rtlCol="0">
            <a:normAutofit lnSpcReduction="10000"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dirty="0" smtClean="0">
                <a:solidFill>
                  <a:srgbClr val="006600"/>
                </a:solidFill>
              </a:rPr>
              <a:t>/* If </a:t>
            </a:r>
            <a:r>
              <a:rPr lang="en-US" sz="1800" dirty="0" smtClean="0">
                <a:solidFill>
                  <a:srgbClr val="FF0000"/>
                </a:solidFill>
              </a:rPr>
              <a:t>key</a:t>
            </a:r>
            <a:r>
              <a:rPr lang="en-US" sz="1800" dirty="0" smtClean="0">
                <a:solidFill>
                  <a:srgbClr val="006600"/>
                </a:solidFill>
              </a:rPr>
              <a:t> appears in x[0..size-1], return its location, pos </a:t>
            </a:r>
            <a:r>
              <a:rPr lang="en-US" sz="1800" dirty="0" err="1" smtClean="0">
                <a:solidFill>
                  <a:srgbClr val="006600"/>
                </a:solidFill>
              </a:rPr>
              <a:t>s.t</a:t>
            </a:r>
            <a:r>
              <a:rPr lang="en-US" sz="1800" dirty="0" smtClean="0">
                <a:solidFill>
                  <a:srgbClr val="006600"/>
                </a:solidFill>
              </a:rPr>
              <a:t>. x[pos]==key. If not found, return -1 */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1800" dirty="0" smtClean="0">
              <a:solidFill>
                <a:srgbClr val="006600"/>
              </a:solidFill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 </a:t>
            </a:r>
            <a:r>
              <a:rPr lang="en-US" sz="1800" b="1" dirty="0" err="1" smtClean="0">
                <a:solidFill>
                  <a:schemeClr val="tx2"/>
                </a:solidFill>
              </a:rPr>
              <a:t>bin_search</a:t>
            </a:r>
            <a:r>
              <a:rPr lang="en-US" sz="1800" b="1" dirty="0" smtClean="0">
                <a:solidFill>
                  <a:schemeClr val="tx2"/>
                </a:solidFill>
              </a:rPr>
              <a:t> (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x[], 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size, 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key)	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</a:t>
            </a:r>
            <a:r>
              <a:rPr lang="en-US" sz="1800" b="1" dirty="0" err="1" smtClean="0">
                <a:solidFill>
                  <a:schemeClr val="tx2"/>
                </a:solidFill>
              </a:rPr>
              <a:t>int</a:t>
            </a:r>
            <a:r>
              <a:rPr lang="en-US" sz="1800" b="1" dirty="0" smtClean="0">
                <a:solidFill>
                  <a:schemeClr val="tx2"/>
                </a:solidFill>
              </a:rPr>
              <a:t> L, R, mid;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</a:t>
            </a:r>
            <a:r>
              <a:rPr lang="en-US" sz="1800" b="1" dirty="0" smtClean="0">
                <a:solidFill>
                  <a:srgbClr val="FF0000"/>
                </a:solidFill>
              </a:rPr>
              <a:t>L = -1;   R = size;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while ( </a:t>
            </a:r>
            <a:r>
              <a:rPr lang="en-US" sz="1800" b="1" dirty="0" smtClean="0"/>
              <a:t>L+1 != R</a:t>
            </a:r>
            <a:r>
              <a:rPr lang="en-US" sz="1800" b="1" dirty="0" smtClean="0">
                <a:solidFill>
                  <a:schemeClr val="tx2"/>
                </a:solidFill>
              </a:rPr>
              <a:t> )	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      {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                </a:t>
            </a:r>
            <a:r>
              <a:rPr lang="en-US" sz="1800" b="1" dirty="0" smtClean="0">
                <a:solidFill>
                  <a:srgbClr val="CC0000"/>
                </a:solidFill>
              </a:rPr>
              <a:t>mid = (L + R) / 2;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rgbClr val="CC0000"/>
                </a:solidFill>
              </a:rPr>
              <a:t>		if  (x[mid] &lt;= key)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rgbClr val="CC0000"/>
                </a:solidFill>
              </a:rPr>
              <a:t>		       L = mid;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rgbClr val="CC0000"/>
                </a:solidFill>
              </a:rPr>
              <a:t>		else R = mid;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}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	</a:t>
            </a:r>
            <a:r>
              <a:rPr lang="en-US" sz="1800" b="1" dirty="0" smtClean="0">
                <a:solidFill>
                  <a:srgbClr val="CC00FF"/>
                </a:solidFill>
              </a:rPr>
              <a:t>if   (L &gt;= 0  &amp;&amp;  x[L] = = key)   return L;</a:t>
            </a:r>
          </a:p>
          <a:p>
            <a:pPr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rgbClr val="CC00FF"/>
                </a:solidFill>
              </a:rPr>
              <a:t>      else  return  -1;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Binary Search Examples</a:t>
            </a:r>
          </a:p>
        </p:txBody>
      </p:sp>
      <p:sp>
        <p:nvSpPr>
          <p:cNvPr id="14342" name="Rectangle 3"/>
          <p:cNvSpPr>
            <a:spLocks noChangeArrowheads="1"/>
          </p:cNvSpPr>
          <p:nvPr/>
        </p:nvSpPr>
        <p:spPr bwMode="auto">
          <a:xfrm>
            <a:off x="1143000" y="2209800"/>
            <a:ext cx="52578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-17  -5   3   6   12   21   45   63  50</a:t>
            </a:r>
          </a:p>
        </p:txBody>
      </p:sp>
      <p:sp>
        <p:nvSpPr>
          <p:cNvPr id="14343" name="Text Box 4"/>
          <p:cNvSpPr txBox="1">
            <a:spLocks noChangeArrowheads="1"/>
          </p:cNvSpPr>
          <p:nvPr/>
        </p:nvSpPr>
        <p:spPr bwMode="auto">
          <a:xfrm>
            <a:off x="1066800" y="3352800"/>
            <a:ext cx="4014788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Trace</a:t>
            </a:r>
            <a:r>
              <a:rPr lang="en-US">
                <a:solidFill>
                  <a:schemeClr val="tx1"/>
                </a:solidFill>
                <a:latin typeface="Tahoma" pitchFamily="34" charset="0"/>
              </a:rPr>
              <a:t> :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	binsearch (x, 9, 3);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	binsearch (x, 9, 145);</a:t>
            </a:r>
          </a:p>
          <a:p>
            <a:pPr algn="l">
              <a:spcBef>
                <a:spcPct val="50000"/>
              </a:spcBef>
            </a:pPr>
            <a:r>
              <a:rPr lang="en-US">
                <a:solidFill>
                  <a:schemeClr val="tx1"/>
                </a:solidFill>
                <a:latin typeface="Tahoma" pitchFamily="34" charset="0"/>
              </a:rPr>
              <a:t>	binsearch (x, 9, 45);</a:t>
            </a:r>
          </a:p>
        </p:txBody>
      </p:sp>
      <p:sp>
        <p:nvSpPr>
          <p:cNvPr id="258053" name="Rectangle 5"/>
          <p:cNvSpPr>
            <a:spLocks noChangeArrowheads="1"/>
          </p:cNvSpPr>
          <p:nvPr/>
        </p:nvSpPr>
        <p:spPr bwMode="auto">
          <a:xfrm>
            <a:off x="2114550" y="1470025"/>
            <a:ext cx="2841625" cy="4603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Sorted array</a:t>
            </a:r>
          </a:p>
        </p:txBody>
      </p:sp>
      <p:sp>
        <p:nvSpPr>
          <p:cNvPr id="258054" name="Text Box 6"/>
          <p:cNvSpPr txBox="1">
            <a:spLocks noChangeArrowheads="1"/>
          </p:cNvSpPr>
          <p:nvPr/>
        </p:nvSpPr>
        <p:spPr bwMode="auto">
          <a:xfrm>
            <a:off x="5486400" y="3352800"/>
            <a:ext cx="2278188" cy="163121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 dirty="0"/>
              <a:t>L= -1; R= 9; x[4]=12;</a:t>
            </a:r>
          </a:p>
          <a:p>
            <a:pPr algn="l">
              <a:spcBef>
                <a:spcPct val="0"/>
              </a:spcBef>
            </a:pPr>
            <a:r>
              <a:rPr lang="en-US" sz="2000" b="1" dirty="0"/>
              <a:t>L= -1; R=4; x[1]= -5;</a:t>
            </a:r>
          </a:p>
          <a:p>
            <a:pPr algn="l">
              <a:spcBef>
                <a:spcPct val="0"/>
              </a:spcBef>
            </a:pPr>
            <a:r>
              <a:rPr lang="en-US" sz="2000" b="1" dirty="0"/>
              <a:t>L= 1; R=4; x[2]=3;</a:t>
            </a:r>
          </a:p>
          <a:p>
            <a:pPr algn="l">
              <a:spcBef>
                <a:spcPct val="0"/>
              </a:spcBef>
            </a:pPr>
            <a:r>
              <a:rPr lang="en-US" sz="2000" b="1" dirty="0"/>
              <a:t>L=2; R=4; x[3]=6;</a:t>
            </a:r>
          </a:p>
          <a:p>
            <a:pPr algn="l">
              <a:spcBef>
                <a:spcPct val="0"/>
              </a:spcBef>
            </a:pPr>
            <a:r>
              <a:rPr lang="en-US" sz="2000" b="1" dirty="0"/>
              <a:t>L=2; R=3; return L;</a:t>
            </a:r>
          </a:p>
        </p:txBody>
      </p:sp>
      <p:sp>
        <p:nvSpPr>
          <p:cNvPr id="258055" name="Line 7"/>
          <p:cNvSpPr>
            <a:spLocks noChangeShapeType="1"/>
          </p:cNvSpPr>
          <p:nvPr/>
        </p:nvSpPr>
        <p:spPr bwMode="auto">
          <a:xfrm>
            <a:off x="4572000" y="4197350"/>
            <a:ext cx="768350" cy="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58057" name="Text Box 9"/>
          <p:cNvSpPr txBox="1">
            <a:spLocks noChangeArrowheads="1"/>
          </p:cNvSpPr>
          <p:nvPr/>
        </p:nvSpPr>
        <p:spPr bwMode="auto">
          <a:xfrm>
            <a:off x="314325" y="5502275"/>
            <a:ext cx="8513763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0"/>
              </a:spcBef>
            </a:pPr>
            <a:r>
              <a:rPr lang="en-US" b="1" dirty="0">
                <a:solidFill>
                  <a:srgbClr val="FF0000"/>
                </a:solidFill>
              </a:rPr>
              <a:t>We may modify the algorithm by checking equality with x[mid].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8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8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58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8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58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258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58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58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8053" grpId="0" animBg="1"/>
      <p:bldP spid="258055" grpId="0" animBg="1"/>
      <p:bldP spid="25805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it worth the trouble ?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Suppose there are 1000 elements.</a:t>
            </a:r>
          </a:p>
          <a:p>
            <a:r>
              <a:rPr lang="en-US" sz="2400" dirty="0" smtClean="0"/>
              <a:t>Ordinary search</a:t>
            </a:r>
          </a:p>
          <a:p>
            <a:pPr>
              <a:buFont typeface="Times New Roman" pitchFamily="18" charset="0"/>
              <a:buChar char="–"/>
            </a:pPr>
            <a:r>
              <a:rPr lang="en-US" sz="2400" dirty="0" smtClean="0"/>
              <a:t> </a:t>
            </a:r>
            <a:r>
              <a:rPr lang="en-US" sz="2000" dirty="0" smtClean="0"/>
              <a:t>If key is a member of x, it would require 500 comparisons on the average.</a:t>
            </a:r>
          </a:p>
          <a:p>
            <a:r>
              <a:rPr lang="en-US" sz="2400" dirty="0" smtClean="0"/>
              <a:t>Binary search</a:t>
            </a:r>
          </a:p>
          <a:p>
            <a:pPr lvl="1"/>
            <a:r>
              <a:rPr lang="en-US" sz="2400" dirty="0" smtClean="0"/>
              <a:t>after 1st compare, left with 500 elements.</a:t>
            </a:r>
          </a:p>
          <a:p>
            <a:pPr lvl="1"/>
            <a:r>
              <a:rPr lang="en-US" sz="2400" dirty="0" smtClean="0"/>
              <a:t>after 2nd compare, left with 250 elements.</a:t>
            </a:r>
          </a:p>
          <a:p>
            <a:pPr lvl="1"/>
            <a:r>
              <a:rPr lang="en-US" sz="2400" dirty="0" smtClean="0"/>
              <a:t>After at most 10 steps, you are done.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9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9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59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59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Recursive Binary Search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867400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rbSearch</a:t>
            </a:r>
            <a:r>
              <a:rPr lang="en-IN" dirty="0" smtClean="0"/>
              <a:t> (</a:t>
            </a:r>
            <a:r>
              <a:rPr lang="en-IN" dirty="0" err="1" smtClean="0"/>
              <a:t>int</a:t>
            </a:r>
            <a:r>
              <a:rPr lang="en-IN" dirty="0" smtClean="0"/>
              <a:t>  </a:t>
            </a:r>
            <a:r>
              <a:rPr lang="en-IN" dirty="0"/>
              <a:t>x</a:t>
            </a:r>
            <a:r>
              <a:rPr lang="en-IN" dirty="0" smtClean="0"/>
              <a:t>[], </a:t>
            </a:r>
            <a:r>
              <a:rPr lang="en-IN" dirty="0" err="1" smtClean="0"/>
              <a:t>int</a:t>
            </a:r>
            <a:r>
              <a:rPr lang="en-IN" dirty="0" smtClean="0"/>
              <a:t> key, </a:t>
            </a:r>
            <a:r>
              <a:rPr lang="en-IN" dirty="0" err="1"/>
              <a:t>int</a:t>
            </a:r>
            <a:r>
              <a:rPr lang="en-IN" dirty="0"/>
              <a:t> first, </a:t>
            </a:r>
            <a:r>
              <a:rPr lang="en-IN" dirty="0" err="1"/>
              <a:t>int</a:t>
            </a:r>
            <a:r>
              <a:rPr lang="en-IN" dirty="0"/>
              <a:t> last</a:t>
            </a:r>
            <a:r>
              <a:rPr lang="en-IN" dirty="0" smtClean="0"/>
              <a:t>) {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</a:t>
            </a:r>
            <a:r>
              <a:rPr lang="en-IN" dirty="0" smtClean="0"/>
              <a:t>     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/>
              <a:t>midPoint</a:t>
            </a:r>
            <a:r>
              <a:rPr lang="en-IN" dirty="0" smtClean="0"/>
              <a:t>;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</a:t>
            </a:r>
            <a:r>
              <a:rPr lang="en-IN" dirty="0" smtClean="0"/>
              <a:t>      if(first </a:t>
            </a:r>
            <a:r>
              <a:rPr lang="en-IN" dirty="0"/>
              <a:t>&gt; last)  </a:t>
            </a:r>
            <a:r>
              <a:rPr lang="en-IN" dirty="0">
                <a:solidFill>
                  <a:srgbClr val="006600"/>
                </a:solidFill>
              </a:rPr>
              <a:t>// base case 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        return </a:t>
            </a:r>
            <a:r>
              <a:rPr lang="en-IN" dirty="0"/>
              <a:t>false;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</a:t>
            </a:r>
            <a:r>
              <a:rPr lang="en-IN" dirty="0" smtClean="0"/>
              <a:t>      else </a:t>
            </a:r>
            <a:r>
              <a:rPr lang="en-IN" dirty="0"/>
              <a:t>{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        </a:t>
            </a:r>
            <a:r>
              <a:rPr lang="en-IN" dirty="0" err="1" smtClean="0"/>
              <a:t>midPoint</a:t>
            </a:r>
            <a:r>
              <a:rPr lang="en-IN" dirty="0" smtClean="0"/>
              <a:t> </a:t>
            </a:r>
            <a:r>
              <a:rPr lang="en-IN" dirty="0"/>
              <a:t>= (first + last)/2;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        if (key </a:t>
            </a:r>
            <a:r>
              <a:rPr lang="en-IN" dirty="0"/>
              <a:t>&lt; x</a:t>
            </a:r>
            <a:r>
              <a:rPr lang="en-IN" dirty="0" smtClean="0"/>
              <a:t>[</a:t>
            </a:r>
            <a:r>
              <a:rPr lang="en-IN" dirty="0" err="1" smtClean="0"/>
              <a:t>midPoint</a:t>
            </a:r>
            <a:r>
              <a:rPr lang="en-IN" dirty="0"/>
              <a:t>])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  </a:t>
            </a:r>
            <a:r>
              <a:rPr lang="en-IN" dirty="0" smtClean="0"/>
              <a:t>                   return </a:t>
            </a:r>
            <a:r>
              <a:rPr lang="en-IN" dirty="0" err="1" smtClean="0"/>
              <a:t>rbSearch</a:t>
            </a:r>
            <a:r>
              <a:rPr lang="en-IN" dirty="0" smtClean="0"/>
              <a:t> (x, key, </a:t>
            </a:r>
            <a:r>
              <a:rPr lang="en-IN" dirty="0"/>
              <a:t>first, midPoint-1);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        else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</a:t>
            </a:r>
            <a:r>
              <a:rPr lang="en-IN" dirty="0" smtClean="0"/>
              <a:t>                       if (key </a:t>
            </a:r>
            <a:r>
              <a:rPr lang="en-IN" dirty="0"/>
              <a:t>== x</a:t>
            </a:r>
            <a:r>
              <a:rPr lang="en-IN" dirty="0" smtClean="0"/>
              <a:t>[</a:t>
            </a:r>
            <a:r>
              <a:rPr lang="en-IN" dirty="0" err="1" smtClean="0"/>
              <a:t>midPoint</a:t>
            </a:r>
            <a:r>
              <a:rPr lang="en-IN" dirty="0"/>
              <a:t>]) </a:t>
            </a:r>
            <a:r>
              <a:rPr lang="en-IN" dirty="0" smtClean="0"/>
              <a:t> </a:t>
            </a:r>
            <a:r>
              <a:rPr lang="en-IN" dirty="0">
                <a:solidFill>
                  <a:srgbClr val="006600"/>
                </a:solidFill>
              </a:rPr>
              <a:t>// base case </a:t>
            </a:r>
            <a:r>
              <a:rPr lang="en-IN" dirty="0" smtClean="0">
                <a:solidFill>
                  <a:srgbClr val="006600"/>
                </a:solidFill>
              </a:rPr>
              <a:t>2</a:t>
            </a:r>
            <a:endParaRPr lang="en-IN" dirty="0">
              <a:solidFill>
                <a:srgbClr val="00660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  </a:t>
            </a:r>
            <a:r>
              <a:rPr lang="en-IN" dirty="0" smtClean="0"/>
              <a:t>                          return 1;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                else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  </a:t>
            </a:r>
            <a:r>
              <a:rPr lang="en-IN" dirty="0" smtClean="0"/>
              <a:t>                          return </a:t>
            </a:r>
            <a:r>
              <a:rPr lang="en-IN" dirty="0" err="1" smtClean="0"/>
              <a:t>rbSearch</a:t>
            </a:r>
            <a:r>
              <a:rPr lang="en-IN" dirty="0" smtClean="0"/>
              <a:t> (x, key, </a:t>
            </a:r>
            <a:r>
              <a:rPr lang="en-IN" dirty="0"/>
              <a:t>midPoint+1, last);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</a:t>
            </a:r>
            <a:r>
              <a:rPr lang="en-IN" dirty="0" smtClean="0"/>
              <a:t>       }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}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51583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r>
              <a:rPr lang="en-US" dirty="0" smtClean="0"/>
              <a:t>Recursive Binary Search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6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 smtClean="0"/>
              <a:t>rbSearch</a:t>
            </a:r>
            <a:r>
              <a:rPr lang="en-IN" dirty="0" smtClean="0"/>
              <a:t> (</a:t>
            </a:r>
            <a:r>
              <a:rPr lang="en-IN" dirty="0" err="1" smtClean="0"/>
              <a:t>int</a:t>
            </a:r>
            <a:r>
              <a:rPr lang="en-IN" dirty="0" smtClean="0"/>
              <a:t>  </a:t>
            </a:r>
            <a:r>
              <a:rPr lang="en-IN" dirty="0"/>
              <a:t>x</a:t>
            </a:r>
            <a:r>
              <a:rPr lang="en-IN" dirty="0" smtClean="0"/>
              <a:t>[], </a:t>
            </a:r>
            <a:r>
              <a:rPr lang="en-IN" dirty="0" err="1" smtClean="0"/>
              <a:t>int</a:t>
            </a:r>
            <a:r>
              <a:rPr lang="en-IN" dirty="0" smtClean="0"/>
              <a:t> key, </a:t>
            </a:r>
            <a:r>
              <a:rPr lang="en-IN" dirty="0" err="1"/>
              <a:t>int</a:t>
            </a:r>
            <a:r>
              <a:rPr lang="en-IN" dirty="0"/>
              <a:t> first, </a:t>
            </a:r>
            <a:r>
              <a:rPr lang="en-IN" dirty="0" err="1"/>
              <a:t>int</a:t>
            </a:r>
            <a:r>
              <a:rPr lang="en-IN" dirty="0"/>
              <a:t> last</a:t>
            </a:r>
            <a:r>
              <a:rPr lang="en-IN" dirty="0" smtClean="0"/>
              <a:t>) {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</a:t>
            </a:r>
            <a:r>
              <a:rPr lang="en-IN" dirty="0" smtClean="0"/>
              <a:t>      </a:t>
            </a:r>
            <a:r>
              <a:rPr lang="en-IN" dirty="0" err="1" smtClean="0"/>
              <a:t>int</a:t>
            </a:r>
            <a:r>
              <a:rPr lang="en-IN" dirty="0" smtClean="0"/>
              <a:t> </a:t>
            </a:r>
            <a:r>
              <a:rPr lang="en-IN" dirty="0" err="1"/>
              <a:t>midPoint</a:t>
            </a:r>
            <a:r>
              <a:rPr lang="en-IN" dirty="0" smtClean="0"/>
              <a:t>;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</a:t>
            </a:r>
            <a:r>
              <a:rPr lang="en-IN" dirty="0" smtClean="0"/>
              <a:t>      if(first </a:t>
            </a:r>
            <a:r>
              <a:rPr lang="en-IN" dirty="0"/>
              <a:t>&gt; last)  // base case 1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        return </a:t>
            </a:r>
            <a:r>
              <a:rPr lang="en-IN" dirty="0"/>
              <a:t>false;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 smtClean="0"/>
              <a:t>        </a:t>
            </a:r>
            <a:r>
              <a:rPr lang="en-IN" dirty="0" err="1" smtClean="0"/>
              <a:t>midPoint</a:t>
            </a:r>
            <a:r>
              <a:rPr lang="en-IN" dirty="0" smtClean="0"/>
              <a:t> </a:t>
            </a:r>
            <a:r>
              <a:rPr lang="en-IN" dirty="0"/>
              <a:t>= (first + last)/2;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if (key </a:t>
            </a:r>
            <a:r>
              <a:rPr lang="en-IN" dirty="0"/>
              <a:t>&lt; x</a:t>
            </a:r>
            <a:r>
              <a:rPr lang="en-IN" dirty="0" smtClean="0"/>
              <a:t>[</a:t>
            </a:r>
            <a:r>
              <a:rPr lang="en-IN" dirty="0" err="1" smtClean="0"/>
              <a:t>midPoint</a:t>
            </a:r>
            <a:r>
              <a:rPr lang="en-IN" dirty="0"/>
              <a:t>])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  </a:t>
            </a:r>
            <a:r>
              <a:rPr lang="en-IN" dirty="0" smtClean="0"/>
              <a:t>            return </a:t>
            </a:r>
            <a:r>
              <a:rPr lang="en-IN" dirty="0" err="1" smtClean="0"/>
              <a:t>rbSearch</a:t>
            </a:r>
            <a:r>
              <a:rPr lang="en-IN" dirty="0" smtClean="0"/>
              <a:t> (x, key, </a:t>
            </a:r>
            <a:r>
              <a:rPr lang="en-IN" dirty="0"/>
              <a:t>first, midPoint-1);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else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</a:t>
            </a:r>
            <a:r>
              <a:rPr lang="en-IN" dirty="0" smtClean="0"/>
              <a:t>               if (key </a:t>
            </a:r>
            <a:r>
              <a:rPr lang="en-IN" dirty="0"/>
              <a:t>== x</a:t>
            </a:r>
            <a:r>
              <a:rPr lang="en-IN" dirty="0" smtClean="0"/>
              <a:t>[</a:t>
            </a:r>
            <a:r>
              <a:rPr lang="en-IN" dirty="0" err="1" smtClean="0"/>
              <a:t>midPoint</a:t>
            </a:r>
            <a:r>
              <a:rPr lang="en-IN" dirty="0"/>
              <a:t>]) </a:t>
            </a:r>
            <a:r>
              <a:rPr lang="en-IN" dirty="0" smtClean="0"/>
              <a:t> </a:t>
            </a:r>
            <a:r>
              <a:rPr lang="en-IN" dirty="0"/>
              <a:t>// base case </a:t>
            </a:r>
            <a:r>
              <a:rPr lang="en-IN" dirty="0" smtClean="0"/>
              <a:t>2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  </a:t>
            </a:r>
            <a:r>
              <a:rPr lang="en-IN" dirty="0" smtClean="0"/>
              <a:t>                    return 1;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</a:t>
            </a:r>
            <a:r>
              <a:rPr lang="en-IN" dirty="0" smtClean="0"/>
              <a:t>             else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     </a:t>
            </a:r>
            <a:r>
              <a:rPr lang="en-IN" dirty="0" smtClean="0"/>
              <a:t>                    return </a:t>
            </a:r>
            <a:r>
              <a:rPr lang="en-IN" dirty="0" err="1" smtClean="0"/>
              <a:t>rbSearch</a:t>
            </a:r>
            <a:r>
              <a:rPr lang="en-IN" dirty="0" smtClean="0"/>
              <a:t> (x, key, </a:t>
            </a:r>
            <a:r>
              <a:rPr lang="en-IN" dirty="0"/>
              <a:t>midPoint+1, last</a:t>
            </a:r>
            <a:r>
              <a:rPr lang="en-IN" dirty="0" smtClean="0"/>
              <a:t>);</a:t>
            </a:r>
            <a:endParaRPr lang="en-IN" dirty="0"/>
          </a:p>
          <a:p>
            <a:pPr marL="0" indent="0">
              <a:lnSpc>
                <a:spcPct val="120000"/>
              </a:lnSpc>
              <a:buNone/>
            </a:pPr>
            <a:r>
              <a:rPr lang="en-IN" dirty="0"/>
              <a:t>} 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14221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Complexity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If there are n elements in the array.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Number of searches required:</a:t>
            </a:r>
          </a:p>
          <a:p>
            <a:pPr lvl="1" fontAlgn="auto">
              <a:spcAft>
                <a:spcPts val="0"/>
              </a:spcAft>
              <a:buFontTx/>
              <a:buNone/>
              <a:defRPr/>
            </a:pPr>
            <a:r>
              <a:rPr lang="en-US" dirty="0" smtClean="0"/>
              <a:t>        </a:t>
            </a:r>
            <a:r>
              <a:rPr lang="en-US" dirty="0" smtClean="0">
                <a:solidFill>
                  <a:srgbClr val="CC0000"/>
                </a:solidFill>
              </a:rPr>
              <a:t>log</a:t>
            </a:r>
            <a:r>
              <a:rPr lang="en-US" baseline="-25000" dirty="0" smtClean="0">
                <a:solidFill>
                  <a:srgbClr val="CC0000"/>
                </a:solidFill>
              </a:rPr>
              <a:t>2</a:t>
            </a:r>
            <a:r>
              <a:rPr lang="en-US" dirty="0" smtClean="0">
                <a:solidFill>
                  <a:srgbClr val="CC0000"/>
                </a:solidFill>
              </a:rPr>
              <a:t>n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For n = 64 (say).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Initially, list size = 64.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After first compare, list size = 32.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After second compare, list size = 16.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After third compare, list size = 8.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…….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After sixth compare, list size = 1.</a:t>
            </a:r>
          </a:p>
        </p:txBody>
      </p:sp>
      <p:sp>
        <p:nvSpPr>
          <p:cNvPr id="276484" name="Text Box 4"/>
          <p:cNvSpPr txBox="1">
            <a:spLocks noChangeArrowheads="1"/>
          </p:cNvSpPr>
          <p:nvPr/>
        </p:nvSpPr>
        <p:spPr bwMode="auto">
          <a:xfrm>
            <a:off x="6553200" y="4419600"/>
            <a:ext cx="2057400" cy="1004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algn="l"/>
            <a:r>
              <a:rPr lang="en-US" b="1"/>
              <a:t>log</a:t>
            </a:r>
            <a:r>
              <a:rPr lang="en-US" b="1" baseline="-25000"/>
              <a:t>2</a:t>
            </a:r>
            <a:r>
              <a:rPr lang="en-US" b="1"/>
              <a:t>64 = 6</a:t>
            </a:r>
          </a:p>
          <a:p>
            <a:pPr>
              <a:spcBef>
                <a:spcPct val="50000"/>
              </a:spcBef>
            </a:pPr>
            <a:endParaRPr lang="en-US" b="1">
              <a:solidFill>
                <a:srgbClr val="FF0000"/>
              </a:solidFill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5416550" y="2354263"/>
            <a:ext cx="3495675" cy="13430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2438400" y="2438400"/>
            <a:ext cx="6375400" cy="1150937"/>
            <a:chOff x="1598" y="1435"/>
            <a:chExt cx="4016" cy="725"/>
          </a:xfrm>
        </p:grpSpPr>
        <p:sp>
          <p:nvSpPr>
            <p:cNvPr id="16394" name="Rectangle 6"/>
            <p:cNvSpPr>
              <a:spLocks noChangeArrowheads="1"/>
            </p:cNvSpPr>
            <p:nvPr/>
          </p:nvSpPr>
          <p:spPr bwMode="auto">
            <a:xfrm>
              <a:off x="2565" y="1435"/>
              <a:ext cx="3049" cy="72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742950" indent="-285750"/>
              <a:r>
                <a:rPr lang="en-US" b="1" dirty="0"/>
                <a:t>2</a:t>
              </a:r>
              <a:r>
                <a:rPr lang="en-US" b="1" baseline="30000" dirty="0"/>
                <a:t>k</a:t>
              </a:r>
              <a:r>
                <a:rPr lang="en-US" b="1" dirty="0"/>
                <a:t>= n,</a:t>
              </a:r>
            </a:p>
            <a:p>
              <a:pPr marL="742950" indent="-285750"/>
              <a:r>
                <a:rPr lang="en-US" b="1" dirty="0"/>
                <a:t>Where k is the  number of steps.</a:t>
              </a:r>
              <a:endParaRPr lang="en-US" b="1" baseline="30000" dirty="0"/>
            </a:p>
          </p:txBody>
        </p:sp>
        <p:sp>
          <p:nvSpPr>
            <p:cNvPr id="16395" name="Line 7"/>
            <p:cNvSpPr>
              <a:spLocks noChangeShapeType="1"/>
            </p:cNvSpPr>
            <p:nvPr/>
          </p:nvSpPr>
          <p:spPr bwMode="auto">
            <a:xfrm flipH="1" flipV="1">
              <a:off x="1598" y="1628"/>
              <a:ext cx="919" cy="193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mtClean="0"/>
              <a:t>Searching an Array:</a:t>
            </a:r>
            <a:br>
              <a:rPr lang="en-US" smtClean="0"/>
            </a:br>
            <a:r>
              <a:rPr lang="en-US" smtClean="0"/>
              <a:t>Linear and Binary Search</a:t>
            </a:r>
          </a:p>
        </p:txBody>
      </p:sp>
      <p:sp>
        <p:nvSpPr>
          <p:cNvPr id="246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Sudeshna Sarkar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Feb 7 2017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>
                <a:solidFill>
                  <a:srgbClr val="FF0000"/>
                </a:solidFill>
              </a:rPr>
              <a:t>Sorting</a:t>
            </a:r>
          </a:p>
        </p:txBody>
      </p:sp>
      <p:sp>
        <p:nvSpPr>
          <p:cNvPr id="1689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Given an array </a:t>
            </a:r>
            <a:r>
              <a:rPr lang="en-US" sz="2800" dirty="0">
                <a:solidFill>
                  <a:schemeClr val="tx1"/>
                </a:solidFill>
              </a:rPr>
              <a:t>x[0], x[1], ... , x[size-1]</a:t>
            </a:r>
          </a:p>
          <a:p>
            <a:pPr lvl="1"/>
            <a:r>
              <a:rPr lang="en-US" sz="2400" dirty="0"/>
              <a:t>reorder entries so that</a:t>
            </a:r>
          </a:p>
          <a:p>
            <a:pPr lvl="1">
              <a:buFontTx/>
              <a:buNone/>
            </a:pPr>
            <a:r>
              <a:rPr lang="en-US" sz="2400" dirty="0"/>
              <a:t>x[0]&lt;=x[1]&lt;= . . .  &lt;=x[size-1]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 Problem</a:t>
            </a:r>
          </a:p>
        </p:txBody>
      </p:sp>
      <p:sp>
        <p:nvSpPr>
          <p:cNvPr id="277507" name="Rectangle 3"/>
          <p:cNvSpPr>
            <a:spLocks noGrp="1" noChangeArrowheads="1"/>
          </p:cNvSpPr>
          <p:nvPr>
            <p:ph idx="1"/>
          </p:nvPr>
        </p:nvSpPr>
        <p:spPr>
          <a:xfrm>
            <a:off x="4343400" y="3733800"/>
            <a:ext cx="4648199" cy="2362200"/>
          </a:xfrm>
          <a:solidFill>
            <a:schemeClr val="bg2"/>
          </a:solidFill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Original list:</a:t>
            </a:r>
          </a:p>
          <a:p>
            <a:pPr lvl="1"/>
            <a:r>
              <a:rPr lang="en-US" sz="2000" dirty="0" smtClean="0">
                <a:solidFill>
                  <a:srgbClr val="0000CC"/>
                </a:solidFill>
              </a:rPr>
              <a:t>10, 30, 20, 80, 70, 10, 60, 40, 70</a:t>
            </a:r>
          </a:p>
          <a:p>
            <a:r>
              <a:rPr lang="en-US" sz="2400" dirty="0" smtClean="0"/>
              <a:t>Sorted in non-decreasing order:</a:t>
            </a:r>
          </a:p>
          <a:p>
            <a:pPr lvl="1"/>
            <a:r>
              <a:rPr lang="en-US" sz="2000" dirty="0" smtClean="0">
                <a:solidFill>
                  <a:srgbClr val="0000CC"/>
                </a:solidFill>
              </a:rPr>
              <a:t>10, 10, 20, 30, 40, 60, 70, 70, 80</a:t>
            </a:r>
          </a:p>
          <a:p>
            <a:r>
              <a:rPr lang="en-US" sz="2400" dirty="0" smtClean="0"/>
              <a:t>Sorted in non-increasing order:</a:t>
            </a:r>
          </a:p>
          <a:p>
            <a:pPr lvl="1"/>
            <a:r>
              <a:rPr lang="en-US" sz="2000" dirty="0" smtClean="0">
                <a:solidFill>
                  <a:srgbClr val="0000CC"/>
                </a:solidFill>
              </a:rPr>
              <a:t>80, 70, 70, 60, 40, 30, 20, 10, 10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>
          <a:xfrm>
            <a:off x="685800" y="1295400"/>
            <a:ext cx="77724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10000"/>
              </a:spcBef>
            </a:pPr>
            <a:r>
              <a:rPr lang="en-US" altLang="en-US" sz="2400" dirty="0" smtClean="0"/>
              <a:t>Input: </a:t>
            </a:r>
            <a:r>
              <a:rPr lang="en-US" altLang="en-US" sz="2400" dirty="0" smtClean="0">
                <a:solidFill>
                  <a:srgbClr val="0000CC"/>
                </a:solidFill>
              </a:rPr>
              <a:t>A list of elements</a:t>
            </a:r>
          </a:p>
          <a:p>
            <a:pPr>
              <a:spcBef>
                <a:spcPct val="10000"/>
              </a:spcBef>
            </a:pPr>
            <a:r>
              <a:rPr lang="en-US" altLang="en-US" sz="2400" dirty="0" smtClean="0"/>
              <a:t>Output: </a:t>
            </a:r>
            <a:r>
              <a:rPr lang="en-US" altLang="en-US" sz="2400" dirty="0" smtClean="0">
                <a:solidFill>
                  <a:srgbClr val="0000CC"/>
                </a:solidFill>
              </a:rPr>
              <a:t>A list of elements in sorted (non-increasing/non-decreasing) order</a:t>
            </a:r>
          </a:p>
          <a:p>
            <a:pPr lvl="1">
              <a:spcBef>
                <a:spcPct val="10000"/>
              </a:spcBef>
              <a:buFontTx/>
              <a:buNone/>
            </a:pPr>
            <a:endParaRPr lang="en-US" altLang="en-US" sz="2400" dirty="0" smtClean="0"/>
          </a:p>
          <a:p>
            <a:pPr lvl="1">
              <a:spcBef>
                <a:spcPct val="10000"/>
              </a:spcBef>
              <a:buFontTx/>
              <a:buNone/>
            </a:pPr>
            <a:endParaRPr lang="en-US" altLang="en-US" sz="2400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186910" y="2700338"/>
            <a:ext cx="3683415" cy="2481262"/>
            <a:chOff x="0" y="2700338"/>
            <a:chExt cx="3870325" cy="2481262"/>
          </a:xfrm>
        </p:grpSpPr>
        <p:sp>
          <p:nvSpPr>
            <p:cNvPr id="9" name="Rectangle 2"/>
            <p:cNvSpPr>
              <a:spLocks noChangeArrowheads="1"/>
            </p:cNvSpPr>
            <p:nvPr/>
          </p:nvSpPr>
          <p:spPr bwMode="auto">
            <a:xfrm>
              <a:off x="549275" y="3124200"/>
              <a:ext cx="3200400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b="1" dirty="0">
                  <a:solidFill>
                    <a:schemeClr val="bg1"/>
                  </a:solidFill>
                  <a:latin typeface="+mn-lt"/>
                </a:rPr>
                <a:t>Unsorted list</a:t>
              </a:r>
            </a:p>
          </p:txBody>
        </p:sp>
        <p:sp>
          <p:nvSpPr>
            <p:cNvPr id="10" name="Text Box 5"/>
            <p:cNvSpPr txBox="1">
              <a:spLocks noChangeArrowheads="1"/>
            </p:cNvSpPr>
            <p:nvPr/>
          </p:nvSpPr>
          <p:spPr bwMode="auto">
            <a:xfrm>
              <a:off x="0" y="3157538"/>
              <a:ext cx="37382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b="1" dirty="0">
                  <a:solidFill>
                    <a:schemeClr val="tx1"/>
                  </a:solidFill>
                  <a:latin typeface="+mn-lt"/>
                </a:rPr>
                <a:t>x:</a:t>
              </a: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457200" y="2700338"/>
              <a:ext cx="31451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b="1" dirty="0">
                  <a:solidFill>
                    <a:schemeClr val="tx1"/>
                  </a:solidFill>
                  <a:latin typeface="+mn-lt"/>
                </a:rPr>
                <a:t>0</a:t>
              </a:r>
            </a:p>
          </p:txBody>
        </p:sp>
        <p:sp>
          <p:nvSpPr>
            <p:cNvPr id="12" name="Text Box 7"/>
            <p:cNvSpPr txBox="1">
              <a:spLocks noChangeArrowheads="1"/>
            </p:cNvSpPr>
            <p:nvPr/>
          </p:nvSpPr>
          <p:spPr bwMode="auto">
            <a:xfrm>
              <a:off x="3048000" y="2800290"/>
              <a:ext cx="82232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 sz="2000" b="1" dirty="0">
                  <a:solidFill>
                    <a:schemeClr val="tx1"/>
                  </a:solidFill>
                  <a:latin typeface="+mn-lt"/>
                </a:rPr>
                <a:t>size-1</a:t>
              </a: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529939" y="4572000"/>
              <a:ext cx="3219736" cy="6096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b="1" dirty="0">
                  <a:solidFill>
                    <a:schemeClr val="bg1"/>
                  </a:solidFill>
                  <a:latin typeface="+mn-lt"/>
                </a:rPr>
                <a:t>Sorted list</a:t>
              </a:r>
            </a:p>
          </p:txBody>
        </p:sp>
        <p:sp>
          <p:nvSpPr>
            <p:cNvPr id="14" name="AutoShape 14"/>
            <p:cNvSpPr>
              <a:spLocks noChangeArrowheads="1"/>
            </p:cNvSpPr>
            <p:nvPr/>
          </p:nvSpPr>
          <p:spPr bwMode="auto">
            <a:xfrm>
              <a:off x="1692275" y="3886200"/>
              <a:ext cx="441325" cy="609600"/>
            </a:xfrm>
            <a:prstGeom prst="downArrow">
              <a:avLst>
                <a:gd name="adj1" fmla="val 50000"/>
                <a:gd name="adj2" fmla="val 37500"/>
              </a:avLst>
            </a:prstGeom>
            <a:solidFill>
              <a:schemeClr val="accent2">
                <a:lumMod val="75000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77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7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Example</a:t>
            </a:r>
          </a:p>
        </p:txBody>
      </p:sp>
      <p:grpSp>
        <p:nvGrpSpPr>
          <p:cNvPr id="2" name="Group 67"/>
          <p:cNvGrpSpPr>
            <a:grpSpLocks/>
          </p:cNvGrpSpPr>
          <p:nvPr/>
        </p:nvGrpSpPr>
        <p:grpSpPr bwMode="auto">
          <a:xfrm>
            <a:off x="365125" y="2776538"/>
            <a:ext cx="4130675" cy="500062"/>
            <a:chOff x="230" y="1941"/>
            <a:chExt cx="2602" cy="315"/>
          </a:xfrm>
        </p:grpSpPr>
        <p:sp>
          <p:nvSpPr>
            <p:cNvPr id="23628" name="Rectangle 3"/>
            <p:cNvSpPr>
              <a:spLocks noChangeArrowheads="1"/>
            </p:cNvSpPr>
            <p:nvPr/>
          </p:nvSpPr>
          <p:spPr bwMode="auto">
            <a:xfrm>
              <a:off x="528" y="196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29" name="Rectangle 4"/>
            <p:cNvSpPr>
              <a:spLocks noChangeArrowheads="1"/>
            </p:cNvSpPr>
            <p:nvPr/>
          </p:nvSpPr>
          <p:spPr bwMode="auto">
            <a:xfrm>
              <a:off x="816" y="196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30" name="Rectangle 5"/>
            <p:cNvSpPr>
              <a:spLocks noChangeArrowheads="1"/>
            </p:cNvSpPr>
            <p:nvPr/>
          </p:nvSpPr>
          <p:spPr bwMode="auto">
            <a:xfrm>
              <a:off x="110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31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32" name="Rectangle 7"/>
            <p:cNvSpPr>
              <a:spLocks noChangeArrowheads="1"/>
            </p:cNvSpPr>
            <p:nvPr/>
          </p:nvSpPr>
          <p:spPr bwMode="auto">
            <a:xfrm>
              <a:off x="1680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33" name="Rectangle 8"/>
            <p:cNvSpPr>
              <a:spLocks noChangeArrowheads="1"/>
            </p:cNvSpPr>
            <p:nvPr/>
          </p:nvSpPr>
          <p:spPr bwMode="auto">
            <a:xfrm>
              <a:off x="1968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34" name="Rectangle 9"/>
            <p:cNvSpPr>
              <a:spLocks noChangeArrowheads="1"/>
            </p:cNvSpPr>
            <p:nvPr/>
          </p:nvSpPr>
          <p:spPr bwMode="auto">
            <a:xfrm>
              <a:off x="2256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35" name="Rectangle 10"/>
            <p:cNvSpPr>
              <a:spLocks noChangeArrowheads="1"/>
            </p:cNvSpPr>
            <p:nvPr/>
          </p:nvSpPr>
          <p:spPr bwMode="auto">
            <a:xfrm>
              <a:off x="254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36" name="Text Box 11"/>
            <p:cNvSpPr txBox="1">
              <a:spLocks noChangeArrowheads="1"/>
            </p:cNvSpPr>
            <p:nvPr/>
          </p:nvSpPr>
          <p:spPr bwMode="auto">
            <a:xfrm>
              <a:off x="230" y="194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sp>
        <p:nvSpPr>
          <p:cNvPr id="23559" name="Rectangle 12"/>
          <p:cNvSpPr>
            <a:spLocks noChangeArrowheads="1"/>
          </p:cNvSpPr>
          <p:nvPr/>
        </p:nvSpPr>
        <p:spPr bwMode="auto">
          <a:xfrm>
            <a:off x="838200" y="1643062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3560" name="Rectangle 13"/>
          <p:cNvSpPr>
            <a:spLocks noChangeArrowheads="1"/>
          </p:cNvSpPr>
          <p:nvPr/>
        </p:nvSpPr>
        <p:spPr bwMode="auto">
          <a:xfrm>
            <a:off x="12954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12</a:t>
            </a:r>
          </a:p>
        </p:txBody>
      </p:sp>
      <p:sp>
        <p:nvSpPr>
          <p:cNvPr id="23561" name="Rectangle 14"/>
          <p:cNvSpPr>
            <a:spLocks noChangeArrowheads="1"/>
          </p:cNvSpPr>
          <p:nvPr/>
        </p:nvSpPr>
        <p:spPr bwMode="auto">
          <a:xfrm>
            <a:off x="17526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-5</a:t>
            </a:r>
          </a:p>
        </p:txBody>
      </p:sp>
      <p:sp>
        <p:nvSpPr>
          <p:cNvPr id="23562" name="Rectangle 15"/>
          <p:cNvSpPr>
            <a:spLocks noChangeArrowheads="1"/>
          </p:cNvSpPr>
          <p:nvPr/>
        </p:nvSpPr>
        <p:spPr bwMode="auto">
          <a:xfrm>
            <a:off x="22098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6</a:t>
            </a:r>
          </a:p>
        </p:txBody>
      </p:sp>
      <p:sp>
        <p:nvSpPr>
          <p:cNvPr id="23563" name="Rectangle 16"/>
          <p:cNvSpPr>
            <a:spLocks noChangeArrowheads="1"/>
          </p:cNvSpPr>
          <p:nvPr/>
        </p:nvSpPr>
        <p:spPr bwMode="auto">
          <a:xfrm>
            <a:off x="26670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chemeClr val="tx1"/>
                </a:solidFill>
                <a:latin typeface="Tahoma" pitchFamily="34" charset="0"/>
              </a:rPr>
              <a:t>7</a:t>
            </a:r>
            <a:r>
              <a:rPr lang="en-US" altLang="en-US" dirty="0" smtClean="0">
                <a:solidFill>
                  <a:schemeClr val="tx1"/>
                </a:solidFill>
                <a:latin typeface="Tahoma" pitchFamily="34" charset="0"/>
              </a:rPr>
              <a:t>2</a:t>
            </a:r>
            <a:endParaRPr lang="en-US" alt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64" name="Rectangle 17"/>
          <p:cNvSpPr>
            <a:spLocks noChangeArrowheads="1"/>
          </p:cNvSpPr>
          <p:nvPr/>
        </p:nvSpPr>
        <p:spPr bwMode="auto">
          <a:xfrm>
            <a:off x="31242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21</a:t>
            </a:r>
          </a:p>
        </p:txBody>
      </p:sp>
      <p:sp>
        <p:nvSpPr>
          <p:cNvPr id="23565" name="Rectangle 18"/>
          <p:cNvSpPr>
            <a:spLocks noChangeArrowheads="1"/>
          </p:cNvSpPr>
          <p:nvPr/>
        </p:nvSpPr>
        <p:spPr bwMode="auto">
          <a:xfrm>
            <a:off x="35814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Tahoma" pitchFamily="34" charset="0"/>
              </a:rPr>
              <a:t>-7</a:t>
            </a:r>
            <a:endParaRPr lang="en-US" alt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66" name="Rectangle 19"/>
          <p:cNvSpPr>
            <a:spLocks noChangeArrowheads="1"/>
          </p:cNvSpPr>
          <p:nvPr/>
        </p:nvSpPr>
        <p:spPr bwMode="auto">
          <a:xfrm>
            <a:off x="40386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45</a:t>
            </a:r>
          </a:p>
        </p:txBody>
      </p:sp>
      <p:sp>
        <p:nvSpPr>
          <p:cNvPr id="23567" name="Text Box 20"/>
          <p:cNvSpPr txBox="1">
            <a:spLocks noChangeArrowheads="1"/>
          </p:cNvSpPr>
          <p:nvPr/>
        </p:nvSpPr>
        <p:spPr bwMode="auto">
          <a:xfrm>
            <a:off x="365125" y="1600200"/>
            <a:ext cx="442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365125" y="3843338"/>
            <a:ext cx="4130675" cy="500062"/>
            <a:chOff x="230" y="2421"/>
            <a:chExt cx="2602" cy="315"/>
          </a:xfrm>
        </p:grpSpPr>
        <p:sp>
          <p:nvSpPr>
            <p:cNvPr id="23619" name="Rectangle 2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20" name="Rectangle 22"/>
            <p:cNvSpPr>
              <a:spLocks noChangeArrowheads="1"/>
            </p:cNvSpPr>
            <p:nvPr/>
          </p:nvSpPr>
          <p:spPr bwMode="auto">
            <a:xfrm>
              <a:off x="816" y="244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21" name="Rectangle 23"/>
            <p:cNvSpPr>
              <a:spLocks noChangeArrowheads="1"/>
            </p:cNvSpPr>
            <p:nvPr/>
          </p:nvSpPr>
          <p:spPr bwMode="auto">
            <a:xfrm>
              <a:off x="1104" y="244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22" name="Rectangle 24"/>
            <p:cNvSpPr>
              <a:spLocks noChangeArrowheads="1"/>
            </p:cNvSpPr>
            <p:nvPr/>
          </p:nvSpPr>
          <p:spPr bwMode="auto">
            <a:xfrm>
              <a:off x="1392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23" name="Rectangle 25"/>
            <p:cNvSpPr>
              <a:spLocks noChangeArrowheads="1"/>
            </p:cNvSpPr>
            <p:nvPr/>
          </p:nvSpPr>
          <p:spPr bwMode="auto">
            <a:xfrm>
              <a:off x="1680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24" name="Rectangle 26"/>
            <p:cNvSpPr>
              <a:spLocks noChangeArrowheads="1"/>
            </p:cNvSpPr>
            <p:nvPr/>
          </p:nvSpPr>
          <p:spPr bwMode="auto">
            <a:xfrm>
              <a:off x="1968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25" name="Rectangle 27"/>
            <p:cNvSpPr>
              <a:spLocks noChangeArrowheads="1"/>
            </p:cNvSpPr>
            <p:nvPr/>
          </p:nvSpPr>
          <p:spPr bwMode="auto">
            <a:xfrm>
              <a:off x="2256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26" name="Rectangle 28"/>
            <p:cNvSpPr>
              <a:spLocks noChangeArrowheads="1"/>
            </p:cNvSpPr>
            <p:nvPr/>
          </p:nvSpPr>
          <p:spPr bwMode="auto">
            <a:xfrm>
              <a:off x="2544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27" name="Text Box 29"/>
            <p:cNvSpPr txBox="1">
              <a:spLocks noChangeArrowheads="1"/>
            </p:cNvSpPr>
            <p:nvPr/>
          </p:nvSpPr>
          <p:spPr bwMode="auto">
            <a:xfrm>
              <a:off x="230" y="242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365125" y="4833938"/>
            <a:ext cx="4130675" cy="500062"/>
            <a:chOff x="326" y="2997"/>
            <a:chExt cx="2602" cy="315"/>
          </a:xfrm>
        </p:grpSpPr>
        <p:sp>
          <p:nvSpPr>
            <p:cNvPr id="23610" name="Rectangle 30"/>
            <p:cNvSpPr>
              <a:spLocks noChangeArrowheads="1"/>
            </p:cNvSpPr>
            <p:nvPr/>
          </p:nvSpPr>
          <p:spPr bwMode="auto">
            <a:xfrm>
              <a:off x="624" y="302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11" name="Rectangle 31"/>
            <p:cNvSpPr>
              <a:spLocks noChangeArrowheads="1"/>
            </p:cNvSpPr>
            <p:nvPr/>
          </p:nvSpPr>
          <p:spPr bwMode="auto">
            <a:xfrm>
              <a:off x="912" y="302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12" name="Rectangle 32"/>
            <p:cNvSpPr>
              <a:spLocks noChangeArrowheads="1"/>
            </p:cNvSpPr>
            <p:nvPr/>
          </p:nvSpPr>
          <p:spPr bwMode="auto">
            <a:xfrm>
              <a:off x="1200" y="302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13" name="Rectangle 33"/>
            <p:cNvSpPr>
              <a:spLocks noChangeArrowheads="1"/>
            </p:cNvSpPr>
            <p:nvPr/>
          </p:nvSpPr>
          <p:spPr bwMode="auto">
            <a:xfrm>
              <a:off x="1488" y="302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14" name="Rectangle 34"/>
            <p:cNvSpPr>
              <a:spLocks noChangeArrowheads="1"/>
            </p:cNvSpPr>
            <p:nvPr/>
          </p:nvSpPr>
          <p:spPr bwMode="auto">
            <a:xfrm>
              <a:off x="1776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15" name="Rectangle 35"/>
            <p:cNvSpPr>
              <a:spLocks noChangeArrowheads="1"/>
            </p:cNvSpPr>
            <p:nvPr/>
          </p:nvSpPr>
          <p:spPr bwMode="auto">
            <a:xfrm>
              <a:off x="2064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16" name="Rectangle 36"/>
            <p:cNvSpPr>
              <a:spLocks noChangeArrowheads="1"/>
            </p:cNvSpPr>
            <p:nvPr/>
          </p:nvSpPr>
          <p:spPr bwMode="auto">
            <a:xfrm>
              <a:off x="235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17" name="Rectangle 37"/>
            <p:cNvSpPr>
              <a:spLocks noChangeArrowheads="1"/>
            </p:cNvSpPr>
            <p:nvPr/>
          </p:nvSpPr>
          <p:spPr bwMode="auto">
            <a:xfrm>
              <a:off x="2640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18" name="Text Box 38"/>
            <p:cNvSpPr txBox="1">
              <a:spLocks noChangeArrowheads="1"/>
            </p:cNvSpPr>
            <p:nvPr/>
          </p:nvSpPr>
          <p:spPr bwMode="auto">
            <a:xfrm>
              <a:off x="326" y="299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5" name="Group 70"/>
          <p:cNvGrpSpPr>
            <a:grpSpLocks/>
          </p:cNvGrpSpPr>
          <p:nvPr/>
        </p:nvGrpSpPr>
        <p:grpSpPr bwMode="auto">
          <a:xfrm>
            <a:off x="365125" y="5900738"/>
            <a:ext cx="4130675" cy="500062"/>
            <a:chOff x="326" y="3477"/>
            <a:chExt cx="2602" cy="315"/>
          </a:xfrm>
        </p:grpSpPr>
        <p:sp>
          <p:nvSpPr>
            <p:cNvPr id="23601" name="Rectangle 39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02" name="Rectangle 40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03" name="Rectangle 41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04" name="Rectangle 42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05" name="Rectangle 43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06" name="Rectangle 44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07" name="Rectangle 45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08" name="Rectangle 46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09" name="Text Box 47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6" name="Group 71"/>
          <p:cNvGrpSpPr>
            <a:grpSpLocks/>
          </p:cNvGrpSpPr>
          <p:nvPr/>
        </p:nvGrpSpPr>
        <p:grpSpPr bwMode="auto">
          <a:xfrm>
            <a:off x="4784725" y="3429000"/>
            <a:ext cx="4130675" cy="500063"/>
            <a:chOff x="3014" y="1461"/>
            <a:chExt cx="2602" cy="315"/>
          </a:xfrm>
        </p:grpSpPr>
        <p:sp>
          <p:nvSpPr>
            <p:cNvPr id="23592" name="Rectangle 48"/>
            <p:cNvSpPr>
              <a:spLocks noChangeArrowheads="1"/>
            </p:cNvSpPr>
            <p:nvPr/>
          </p:nvSpPr>
          <p:spPr bwMode="auto">
            <a:xfrm>
              <a:off x="3312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593" name="Rectangle 49"/>
            <p:cNvSpPr>
              <a:spLocks noChangeArrowheads="1"/>
            </p:cNvSpPr>
            <p:nvPr/>
          </p:nvSpPr>
          <p:spPr bwMode="auto">
            <a:xfrm>
              <a:off x="3600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94" name="Rectangle 50"/>
            <p:cNvSpPr>
              <a:spLocks noChangeArrowheads="1"/>
            </p:cNvSpPr>
            <p:nvPr/>
          </p:nvSpPr>
          <p:spPr bwMode="auto">
            <a:xfrm>
              <a:off x="3888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95" name="Rectangle 51"/>
            <p:cNvSpPr>
              <a:spLocks noChangeArrowheads="1"/>
            </p:cNvSpPr>
            <p:nvPr/>
          </p:nvSpPr>
          <p:spPr bwMode="auto">
            <a:xfrm>
              <a:off x="4176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96" name="Rectangle 52"/>
            <p:cNvSpPr>
              <a:spLocks noChangeArrowheads="1"/>
            </p:cNvSpPr>
            <p:nvPr/>
          </p:nvSpPr>
          <p:spPr bwMode="auto">
            <a:xfrm>
              <a:off x="4464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97" name="Rectangle 53"/>
            <p:cNvSpPr>
              <a:spLocks noChangeArrowheads="1"/>
            </p:cNvSpPr>
            <p:nvPr/>
          </p:nvSpPr>
          <p:spPr bwMode="auto">
            <a:xfrm>
              <a:off x="4752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98" name="Rectangle 54"/>
            <p:cNvSpPr>
              <a:spLocks noChangeArrowheads="1"/>
            </p:cNvSpPr>
            <p:nvPr/>
          </p:nvSpPr>
          <p:spPr bwMode="auto">
            <a:xfrm>
              <a:off x="5040" y="148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599" name="Rectangle 55"/>
            <p:cNvSpPr>
              <a:spLocks noChangeArrowheads="1"/>
            </p:cNvSpPr>
            <p:nvPr/>
          </p:nvSpPr>
          <p:spPr bwMode="auto">
            <a:xfrm>
              <a:off x="5328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00" name="Text Box 56"/>
            <p:cNvSpPr txBox="1">
              <a:spLocks noChangeArrowheads="1"/>
            </p:cNvSpPr>
            <p:nvPr/>
          </p:nvSpPr>
          <p:spPr bwMode="auto">
            <a:xfrm>
              <a:off x="3014" y="146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7" name="Group 72"/>
          <p:cNvGrpSpPr>
            <a:grpSpLocks/>
          </p:cNvGrpSpPr>
          <p:nvPr/>
        </p:nvGrpSpPr>
        <p:grpSpPr bwMode="auto">
          <a:xfrm>
            <a:off x="4784725" y="4300537"/>
            <a:ext cx="4130675" cy="500063"/>
            <a:chOff x="3062" y="1989"/>
            <a:chExt cx="2602" cy="315"/>
          </a:xfrm>
        </p:grpSpPr>
        <p:sp>
          <p:nvSpPr>
            <p:cNvPr id="23583" name="Rectangle 57"/>
            <p:cNvSpPr>
              <a:spLocks noChangeArrowheads="1"/>
            </p:cNvSpPr>
            <p:nvPr/>
          </p:nvSpPr>
          <p:spPr bwMode="auto">
            <a:xfrm>
              <a:off x="3360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584" name="Rectangle 58"/>
            <p:cNvSpPr>
              <a:spLocks noChangeArrowheads="1"/>
            </p:cNvSpPr>
            <p:nvPr/>
          </p:nvSpPr>
          <p:spPr bwMode="auto">
            <a:xfrm>
              <a:off x="3648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85" name="Rectangle 59"/>
            <p:cNvSpPr>
              <a:spLocks noChangeArrowheads="1"/>
            </p:cNvSpPr>
            <p:nvPr/>
          </p:nvSpPr>
          <p:spPr bwMode="auto">
            <a:xfrm>
              <a:off x="3936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86" name="Rectangle 60"/>
            <p:cNvSpPr>
              <a:spLocks noChangeArrowheads="1"/>
            </p:cNvSpPr>
            <p:nvPr/>
          </p:nvSpPr>
          <p:spPr bwMode="auto">
            <a:xfrm>
              <a:off x="4224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87" name="Rectangle 61"/>
            <p:cNvSpPr>
              <a:spLocks noChangeArrowheads="1"/>
            </p:cNvSpPr>
            <p:nvPr/>
          </p:nvSpPr>
          <p:spPr bwMode="auto">
            <a:xfrm>
              <a:off x="4512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88" name="Rectangle 62"/>
            <p:cNvSpPr>
              <a:spLocks noChangeArrowheads="1"/>
            </p:cNvSpPr>
            <p:nvPr/>
          </p:nvSpPr>
          <p:spPr bwMode="auto">
            <a:xfrm>
              <a:off x="4800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89" name="Rectangle 63"/>
            <p:cNvSpPr>
              <a:spLocks noChangeArrowheads="1"/>
            </p:cNvSpPr>
            <p:nvPr/>
          </p:nvSpPr>
          <p:spPr bwMode="auto">
            <a:xfrm>
              <a:off x="5088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590" name="Rectangle 64"/>
            <p:cNvSpPr>
              <a:spLocks noChangeArrowheads="1"/>
            </p:cNvSpPr>
            <p:nvPr/>
          </p:nvSpPr>
          <p:spPr bwMode="auto">
            <a:xfrm>
              <a:off x="5376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591" name="Text Box 65"/>
            <p:cNvSpPr txBox="1">
              <a:spLocks noChangeArrowheads="1"/>
            </p:cNvSpPr>
            <p:nvPr/>
          </p:nvSpPr>
          <p:spPr bwMode="auto">
            <a:xfrm>
              <a:off x="3062" y="1989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8" name="Group 73"/>
          <p:cNvGrpSpPr>
            <a:grpSpLocks/>
          </p:cNvGrpSpPr>
          <p:nvPr/>
        </p:nvGrpSpPr>
        <p:grpSpPr bwMode="auto">
          <a:xfrm>
            <a:off x="4802188" y="2546350"/>
            <a:ext cx="4130675" cy="500063"/>
            <a:chOff x="326" y="3477"/>
            <a:chExt cx="2602" cy="315"/>
          </a:xfrm>
        </p:grpSpPr>
        <p:sp>
          <p:nvSpPr>
            <p:cNvPr id="23574" name="Rectangle 74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575" name="Rectangle 75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576" name="Rectangle 76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577" name="Rectangle 77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578" name="Rectangle 78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579" name="Rectangle 79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580" name="Rectangle 80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581" name="Rectangle 81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582" name="Text Box 82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cxnSp>
        <p:nvCxnSpPr>
          <p:cNvPr id="10" name="Straight Arrow Connector 9"/>
          <p:cNvCxnSpPr/>
          <p:nvPr/>
        </p:nvCxnSpPr>
        <p:spPr>
          <a:xfrm>
            <a:off x="1095828" y="1310640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795486" y="1310640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/>
          <p:nvPr/>
        </p:nvGrpSpPr>
        <p:grpSpPr>
          <a:xfrm>
            <a:off x="1066800" y="943428"/>
            <a:ext cx="2743200" cy="400110"/>
            <a:chOff x="1066800" y="943428"/>
            <a:chExt cx="2743200" cy="40011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66800" y="1295400"/>
              <a:ext cx="2743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81200" y="943428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90" name="Straight Arrow Connector 89"/>
          <p:cNvCxnSpPr/>
          <p:nvPr/>
        </p:nvCxnSpPr>
        <p:spPr>
          <a:xfrm>
            <a:off x="1553028" y="2486978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1981200" y="2486978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1371600" y="2086428"/>
            <a:ext cx="838200" cy="400110"/>
            <a:chOff x="1371600" y="2086428"/>
            <a:chExt cx="838200" cy="400110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1538514" y="2471738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1371600" y="2086428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97" name="Straight Arrow Connector 96"/>
          <p:cNvCxnSpPr/>
          <p:nvPr/>
        </p:nvCxnSpPr>
        <p:spPr>
          <a:xfrm>
            <a:off x="2010228" y="3524750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3795486" y="3524750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975075" y="3424404"/>
            <a:ext cx="3950381" cy="400110"/>
            <a:chOff x="1538514" y="2386632"/>
            <a:chExt cx="970139" cy="40011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1538514" y="2471738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1670453" y="2386632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18" name="Straight Arrow Connector 17"/>
          <p:cNvCxnSpPr>
            <a:stCxn id="23625" idx="2"/>
            <a:endCxn id="23612" idx="0"/>
          </p:cNvCxnSpPr>
          <p:nvPr/>
        </p:nvCxnSpPr>
        <p:spPr>
          <a:xfrm flipH="1">
            <a:off x="1981200" y="4343400"/>
            <a:ext cx="18288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168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Selection Sort</a:t>
            </a:r>
          </a:p>
        </p:txBody>
      </p:sp>
      <p:sp>
        <p:nvSpPr>
          <p:cNvPr id="169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610600" cy="7000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General situation :</a:t>
            </a:r>
          </a:p>
        </p:txBody>
      </p:sp>
      <p:sp>
        <p:nvSpPr>
          <p:cNvPr id="1693705" name="Text Box 9"/>
          <p:cNvSpPr txBox="1">
            <a:spLocks noChangeArrowheads="1"/>
          </p:cNvSpPr>
          <p:nvPr/>
        </p:nvSpPr>
        <p:spPr bwMode="auto">
          <a:xfrm>
            <a:off x="887413" y="2817813"/>
            <a:ext cx="7570787" cy="156966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0" dirty="0"/>
              <a:t>Steps 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Find smallest element, </a:t>
            </a:r>
            <a:r>
              <a:rPr lang="en-US" sz="2400" b="0" dirty="0" err="1"/>
              <a:t>mval</a:t>
            </a:r>
            <a:r>
              <a:rPr lang="en-US" sz="2400" b="0" dirty="0"/>
              <a:t>, in x[k..size-1]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b="0" dirty="0"/>
              <a:t>Swap smallest element with x[k], </a:t>
            </a:r>
            <a:r>
              <a:rPr lang="en-US" sz="2400" b="0" dirty="0" smtClean="0"/>
              <a:t> </a:t>
            </a:r>
            <a:endParaRPr lang="en-US" sz="24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I</a:t>
            </a:r>
            <a:r>
              <a:rPr lang="en-US" sz="2400" b="0" dirty="0" smtClean="0"/>
              <a:t>ncrease </a:t>
            </a:r>
            <a:r>
              <a:rPr lang="en-US" sz="2400" b="0" dirty="0"/>
              <a:t>k.  </a:t>
            </a:r>
          </a:p>
        </p:txBody>
      </p:sp>
      <p:grpSp>
        <p:nvGrpSpPr>
          <p:cNvPr id="2" name="Group 22"/>
          <p:cNvGrpSpPr>
            <a:grpSpLocks/>
          </p:cNvGrpSpPr>
          <p:nvPr/>
        </p:nvGrpSpPr>
        <p:grpSpPr bwMode="auto">
          <a:xfrm>
            <a:off x="822325" y="1657349"/>
            <a:ext cx="6005513" cy="835024"/>
            <a:chOff x="470" y="1778"/>
            <a:chExt cx="3783" cy="526"/>
          </a:xfrm>
        </p:grpSpPr>
        <p:sp>
          <p:nvSpPr>
            <p:cNvPr id="1693700" name="Rectangle 4"/>
            <p:cNvSpPr>
              <a:spLocks noChangeArrowheads="1"/>
            </p:cNvSpPr>
            <p:nvPr/>
          </p:nvSpPr>
          <p:spPr bwMode="auto">
            <a:xfrm>
              <a:off x="2352" y="2064"/>
              <a:ext cx="1536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0">
                  <a:solidFill>
                    <a:schemeClr val="bg1"/>
                  </a:solidFill>
                  <a:latin typeface="Tahoma" pitchFamily="34" charset="0"/>
                </a:rPr>
                <a:t>remainder, unsorted</a:t>
              </a:r>
            </a:p>
          </p:txBody>
        </p:sp>
        <p:sp>
          <p:nvSpPr>
            <p:cNvPr id="1693701" name="Rectangle 5"/>
            <p:cNvSpPr>
              <a:spLocks noChangeArrowheads="1"/>
            </p:cNvSpPr>
            <p:nvPr/>
          </p:nvSpPr>
          <p:spPr bwMode="auto">
            <a:xfrm>
              <a:off x="720" y="2064"/>
              <a:ext cx="16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0" dirty="0">
                  <a:solidFill>
                    <a:schemeClr val="bg1"/>
                  </a:solidFill>
                  <a:latin typeface="Tahoma" pitchFamily="34" charset="0"/>
                </a:rPr>
                <a:t>smallest elements, sorted</a:t>
              </a:r>
            </a:p>
          </p:txBody>
        </p:sp>
        <p:sp>
          <p:nvSpPr>
            <p:cNvPr id="1693702" name="Text Box 6"/>
            <p:cNvSpPr txBox="1">
              <a:spLocks noChangeArrowheads="1"/>
            </p:cNvSpPr>
            <p:nvPr/>
          </p:nvSpPr>
          <p:spPr bwMode="auto">
            <a:xfrm>
              <a:off x="624" y="1824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Tahoma" pitchFamily="34" charset="0"/>
                </a:rPr>
                <a:t>0</a:t>
              </a:r>
            </a:p>
          </p:txBody>
        </p:sp>
        <p:sp>
          <p:nvSpPr>
            <p:cNvPr id="1693703" name="Text Box 7"/>
            <p:cNvSpPr txBox="1">
              <a:spLocks noChangeArrowheads="1"/>
            </p:cNvSpPr>
            <p:nvPr/>
          </p:nvSpPr>
          <p:spPr bwMode="auto">
            <a:xfrm>
              <a:off x="3523" y="1778"/>
              <a:ext cx="7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dirty="0">
                  <a:latin typeface="Tahoma" pitchFamily="34" charset="0"/>
                </a:rPr>
                <a:t>s</a:t>
              </a:r>
              <a:r>
                <a:rPr lang="en-US" sz="2400" b="0" dirty="0" smtClean="0">
                  <a:latin typeface="Tahoma" pitchFamily="34" charset="0"/>
                </a:rPr>
                <a:t>ize-1</a:t>
              </a:r>
              <a:endParaRPr lang="en-US" sz="2400" b="0" dirty="0">
                <a:latin typeface="Tahoma" pitchFamily="34" charset="0"/>
              </a:endParaRPr>
            </a:p>
          </p:txBody>
        </p:sp>
        <p:sp>
          <p:nvSpPr>
            <p:cNvPr id="1693704" name="Text Box 8"/>
            <p:cNvSpPr txBox="1">
              <a:spLocks noChangeArrowheads="1"/>
            </p:cNvSpPr>
            <p:nvPr/>
          </p:nvSpPr>
          <p:spPr bwMode="auto">
            <a:xfrm>
              <a:off x="2246" y="1797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Tahoma" pitchFamily="34" charset="0"/>
                </a:rPr>
                <a:t>k</a:t>
              </a:r>
            </a:p>
          </p:txBody>
        </p:sp>
        <p:sp>
          <p:nvSpPr>
            <p:cNvPr id="1693706" name="Text Box 10"/>
            <p:cNvSpPr txBox="1">
              <a:spLocks noChangeArrowheads="1"/>
            </p:cNvSpPr>
            <p:nvPr/>
          </p:nvSpPr>
          <p:spPr bwMode="auto">
            <a:xfrm>
              <a:off x="470" y="1941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898525" y="4660900"/>
            <a:ext cx="5883275" cy="804863"/>
            <a:chOff x="566" y="3381"/>
            <a:chExt cx="3706" cy="507"/>
          </a:xfrm>
        </p:grpSpPr>
        <p:sp>
          <p:nvSpPr>
            <p:cNvPr id="1693707" name="Rectangle 11"/>
            <p:cNvSpPr>
              <a:spLocks noChangeArrowheads="1"/>
            </p:cNvSpPr>
            <p:nvPr/>
          </p:nvSpPr>
          <p:spPr bwMode="auto">
            <a:xfrm>
              <a:off x="2448" y="3648"/>
              <a:ext cx="1536" cy="24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800" b="0">
                <a:latin typeface="Tahoma" pitchFamily="34" charset="0"/>
              </a:endParaRPr>
            </a:p>
          </p:txBody>
        </p:sp>
        <p:sp>
          <p:nvSpPr>
            <p:cNvPr id="1693708" name="Rectangle 12"/>
            <p:cNvSpPr>
              <a:spLocks noChangeArrowheads="1"/>
            </p:cNvSpPr>
            <p:nvPr/>
          </p:nvSpPr>
          <p:spPr bwMode="auto">
            <a:xfrm>
              <a:off x="816" y="3648"/>
              <a:ext cx="1632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800" b="0" dirty="0">
                  <a:solidFill>
                    <a:schemeClr val="bg1"/>
                  </a:solidFill>
                  <a:latin typeface="Tahoma" pitchFamily="34" charset="0"/>
                </a:rPr>
                <a:t>smallest elements, sorted</a:t>
              </a:r>
            </a:p>
          </p:txBody>
        </p:sp>
        <p:sp>
          <p:nvSpPr>
            <p:cNvPr id="1693709" name="Text Box 13"/>
            <p:cNvSpPr txBox="1">
              <a:spLocks noChangeArrowheads="1"/>
            </p:cNvSpPr>
            <p:nvPr/>
          </p:nvSpPr>
          <p:spPr bwMode="auto">
            <a:xfrm>
              <a:off x="720" y="3408"/>
              <a:ext cx="2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Tahoma" pitchFamily="34" charset="0"/>
                </a:rPr>
                <a:t>0</a:t>
              </a:r>
            </a:p>
          </p:txBody>
        </p:sp>
        <p:sp>
          <p:nvSpPr>
            <p:cNvPr id="1693710" name="Text Box 14"/>
            <p:cNvSpPr txBox="1">
              <a:spLocks noChangeArrowheads="1"/>
            </p:cNvSpPr>
            <p:nvPr/>
          </p:nvSpPr>
          <p:spPr bwMode="auto">
            <a:xfrm>
              <a:off x="3830" y="3408"/>
              <a:ext cx="44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 b="0">
                  <a:latin typeface="Tahoma" pitchFamily="34" charset="0"/>
                </a:rPr>
                <a:t>size</a:t>
              </a:r>
            </a:p>
          </p:txBody>
        </p:sp>
        <p:sp>
          <p:nvSpPr>
            <p:cNvPr id="1693711" name="Text Box 15"/>
            <p:cNvSpPr txBox="1">
              <a:spLocks noChangeArrowheads="1"/>
            </p:cNvSpPr>
            <p:nvPr/>
          </p:nvSpPr>
          <p:spPr bwMode="auto">
            <a:xfrm>
              <a:off x="2400" y="340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Tahoma" pitchFamily="34" charset="0"/>
                </a:rPr>
                <a:t>k</a:t>
              </a:r>
            </a:p>
          </p:txBody>
        </p:sp>
        <p:sp>
          <p:nvSpPr>
            <p:cNvPr id="1693712" name="Text Box 16"/>
            <p:cNvSpPr txBox="1">
              <a:spLocks noChangeArrowheads="1"/>
            </p:cNvSpPr>
            <p:nvPr/>
          </p:nvSpPr>
          <p:spPr bwMode="auto">
            <a:xfrm>
              <a:off x="566" y="3525"/>
              <a:ext cx="27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Tahoma" pitchFamily="34" charset="0"/>
                </a:rPr>
                <a:t>x:</a:t>
              </a:r>
            </a:p>
          </p:txBody>
        </p:sp>
        <p:sp>
          <p:nvSpPr>
            <p:cNvPr id="1693713" name="Line 17"/>
            <p:cNvSpPr>
              <a:spLocks noChangeShapeType="1"/>
            </p:cNvSpPr>
            <p:nvPr/>
          </p:nvSpPr>
          <p:spPr bwMode="auto">
            <a:xfrm>
              <a:off x="2592" y="36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3714" name="Line 18"/>
            <p:cNvSpPr>
              <a:spLocks noChangeShapeType="1"/>
            </p:cNvSpPr>
            <p:nvPr/>
          </p:nvSpPr>
          <p:spPr bwMode="auto">
            <a:xfrm>
              <a:off x="3072" y="36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3715" name="Line 19"/>
            <p:cNvSpPr>
              <a:spLocks noChangeShapeType="1"/>
            </p:cNvSpPr>
            <p:nvPr/>
          </p:nvSpPr>
          <p:spPr bwMode="auto">
            <a:xfrm>
              <a:off x="3216" y="3648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93716" name="Text Box 20"/>
            <p:cNvSpPr txBox="1">
              <a:spLocks noChangeArrowheads="1"/>
            </p:cNvSpPr>
            <p:nvPr/>
          </p:nvSpPr>
          <p:spPr bwMode="auto">
            <a:xfrm>
              <a:off x="2918" y="3381"/>
              <a:ext cx="5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0">
                  <a:latin typeface="Tahoma" pitchFamily="34" charset="0"/>
                </a:rPr>
                <a:t>mval</a:t>
              </a:r>
            </a:p>
          </p:txBody>
        </p:sp>
      </p:grp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4075031" y="5615474"/>
            <a:ext cx="882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chemeClr val="tx1"/>
                </a:solidFill>
                <a:latin typeface="+mn-lt"/>
              </a:rPr>
              <a:t>swap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978275" y="5346700"/>
            <a:ext cx="0" cy="366874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5029200" y="5241082"/>
            <a:ext cx="14287" cy="472492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Subproblem</a:t>
            </a:r>
            <a:r>
              <a:rPr lang="en-US" dirty="0"/>
              <a:t>: Find smallest element</a:t>
            </a:r>
          </a:p>
        </p:txBody>
      </p:sp>
      <p:sp>
        <p:nvSpPr>
          <p:cNvPr id="169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10600" cy="51816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2400" dirty="0">
                <a:solidFill>
                  <a:srgbClr val="00B050"/>
                </a:solidFill>
              </a:rPr>
              <a:t>/* Yield location of smallest element  in x[k .. size-1];*/</a:t>
            </a:r>
          </a:p>
          <a:p>
            <a:pPr>
              <a:buFontTx/>
              <a:buNone/>
            </a:pPr>
            <a:r>
              <a:rPr lang="en-US" sz="2800" dirty="0" err="1">
                <a:solidFill>
                  <a:srgbClr val="000099"/>
                </a:solidFill>
              </a:rPr>
              <a:t>int</a:t>
            </a:r>
            <a:r>
              <a:rPr lang="en-US" sz="2800" dirty="0">
                <a:solidFill>
                  <a:srgbClr val="000099"/>
                </a:solidFill>
              </a:rPr>
              <a:t> </a:t>
            </a:r>
            <a:r>
              <a:rPr lang="en-US" sz="2800" dirty="0" err="1">
                <a:solidFill>
                  <a:srgbClr val="000099"/>
                </a:solidFill>
              </a:rPr>
              <a:t>min_loc</a:t>
            </a:r>
            <a:r>
              <a:rPr lang="en-US" sz="2800" dirty="0">
                <a:solidFill>
                  <a:srgbClr val="000099"/>
                </a:solidFill>
              </a:rPr>
              <a:t> (</a:t>
            </a:r>
            <a:r>
              <a:rPr lang="en-US" sz="2800" dirty="0" err="1">
                <a:solidFill>
                  <a:srgbClr val="000099"/>
                </a:solidFill>
              </a:rPr>
              <a:t>int</a:t>
            </a:r>
            <a:r>
              <a:rPr lang="en-US" sz="2800" dirty="0">
                <a:solidFill>
                  <a:srgbClr val="000099"/>
                </a:solidFill>
              </a:rPr>
              <a:t> x[ ], </a:t>
            </a:r>
            <a:r>
              <a:rPr lang="en-US" sz="2800" dirty="0" err="1">
                <a:solidFill>
                  <a:srgbClr val="000099"/>
                </a:solidFill>
              </a:rPr>
              <a:t>int</a:t>
            </a:r>
            <a:r>
              <a:rPr lang="en-US" sz="2800" dirty="0">
                <a:solidFill>
                  <a:srgbClr val="000099"/>
                </a:solidFill>
              </a:rPr>
              <a:t> k, </a:t>
            </a:r>
            <a:r>
              <a:rPr lang="en-US" sz="2800" dirty="0" err="1">
                <a:solidFill>
                  <a:srgbClr val="000099"/>
                </a:solidFill>
              </a:rPr>
              <a:t>int</a:t>
            </a:r>
            <a:r>
              <a:rPr lang="en-US" sz="2800" dirty="0">
                <a:solidFill>
                  <a:srgbClr val="000099"/>
                </a:solidFill>
              </a:rPr>
              <a:t> size)  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99"/>
                </a:solidFill>
              </a:rPr>
              <a:t>   </a:t>
            </a:r>
            <a:r>
              <a:rPr lang="en-US" sz="2800" dirty="0" smtClean="0">
                <a:solidFill>
                  <a:srgbClr val="000099"/>
                </a:solidFill>
              </a:rPr>
              <a:t>   </a:t>
            </a:r>
            <a:r>
              <a:rPr lang="en-US" sz="2800" dirty="0" err="1" smtClean="0">
                <a:solidFill>
                  <a:srgbClr val="000099"/>
                </a:solidFill>
              </a:rPr>
              <a:t>int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>
                <a:solidFill>
                  <a:srgbClr val="000099"/>
                </a:solidFill>
              </a:rPr>
              <a:t>j, pos; </a:t>
            </a:r>
            <a:r>
              <a:rPr lang="en-US" sz="2400" dirty="0">
                <a:solidFill>
                  <a:srgbClr val="008000"/>
                </a:solidFill>
              </a:rPr>
              <a:t>/* x[pos] is the smallest element found so far */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99"/>
                </a:solidFill>
              </a:rPr>
              <a:t>	</a:t>
            </a:r>
            <a:r>
              <a:rPr lang="en-US" sz="2800" dirty="0" smtClean="0">
                <a:solidFill>
                  <a:srgbClr val="000099"/>
                </a:solidFill>
              </a:rPr>
              <a:t>  </a:t>
            </a:r>
            <a:r>
              <a:rPr lang="en-US" sz="2800" dirty="0" err="1" smtClean="0">
                <a:solidFill>
                  <a:srgbClr val="000099"/>
                </a:solidFill>
              </a:rPr>
              <a:t>pos</a:t>
            </a:r>
            <a:r>
              <a:rPr lang="en-US" sz="2800" dirty="0" smtClean="0">
                <a:solidFill>
                  <a:srgbClr val="000099"/>
                </a:solidFill>
              </a:rPr>
              <a:t> </a:t>
            </a:r>
            <a:r>
              <a:rPr lang="en-US" sz="2800" dirty="0">
                <a:solidFill>
                  <a:srgbClr val="000099"/>
                </a:solidFill>
              </a:rPr>
              <a:t>= k; 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99"/>
                </a:solidFill>
              </a:rPr>
              <a:t>	</a:t>
            </a:r>
            <a:r>
              <a:rPr lang="en-US" sz="2800" dirty="0" smtClean="0">
                <a:solidFill>
                  <a:srgbClr val="000099"/>
                </a:solidFill>
              </a:rPr>
              <a:t>  for </a:t>
            </a:r>
            <a:r>
              <a:rPr lang="en-US" sz="2800" dirty="0">
                <a:solidFill>
                  <a:srgbClr val="000099"/>
                </a:solidFill>
              </a:rPr>
              <a:t>(j=k+1; j&lt;size; j++)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99"/>
                </a:solidFill>
              </a:rPr>
              <a:t>		if (x[</a:t>
            </a:r>
            <a:r>
              <a:rPr lang="en-US" sz="2800" dirty="0" err="1">
                <a:solidFill>
                  <a:srgbClr val="000099"/>
                </a:solidFill>
              </a:rPr>
              <a:t>i</a:t>
            </a:r>
            <a:r>
              <a:rPr lang="en-US" sz="2800" dirty="0">
                <a:solidFill>
                  <a:srgbClr val="000099"/>
                </a:solidFill>
              </a:rPr>
              <a:t>] &lt; x[pos])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99"/>
                </a:solidFill>
              </a:rPr>
              <a:t>			pos = j;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99"/>
                </a:solidFill>
              </a:rPr>
              <a:t>	</a:t>
            </a:r>
            <a:r>
              <a:rPr lang="en-US" sz="2800" dirty="0" smtClean="0">
                <a:solidFill>
                  <a:srgbClr val="000099"/>
                </a:solidFill>
              </a:rPr>
              <a:t>  return </a:t>
            </a:r>
            <a:r>
              <a:rPr lang="en-US" sz="2800" dirty="0">
                <a:solidFill>
                  <a:srgbClr val="000099"/>
                </a:solidFill>
              </a:rPr>
              <a:t>pos;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rgbClr val="000099"/>
                </a:solidFill>
              </a:rPr>
              <a:t>}	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Selection Sort</a:t>
            </a:r>
          </a:p>
        </p:txBody>
      </p:sp>
      <p:sp>
        <p:nvSpPr>
          <p:cNvPr id="169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295400"/>
            <a:ext cx="4995862" cy="47244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buFontTx/>
              <a:buNone/>
            </a:pPr>
            <a:r>
              <a:rPr lang="en-US" sz="2400" b="1" dirty="0">
                <a:solidFill>
                  <a:srgbClr val="00B050"/>
                </a:solidFill>
              </a:rPr>
              <a:t>/* Sort </a:t>
            </a:r>
            <a:r>
              <a:rPr lang="en-US" sz="2400" b="1" dirty="0" smtClean="0">
                <a:solidFill>
                  <a:srgbClr val="00B050"/>
                </a:solidFill>
              </a:rPr>
              <a:t> x[0</a:t>
            </a:r>
            <a:r>
              <a:rPr lang="en-US" sz="2400" b="1" dirty="0">
                <a:solidFill>
                  <a:srgbClr val="00B050"/>
                </a:solidFill>
              </a:rPr>
              <a:t>..size-1] in non-decreasing order </a:t>
            </a:r>
            <a:r>
              <a:rPr lang="en-US" sz="2400" b="1" dirty="0" smtClean="0">
                <a:solidFill>
                  <a:srgbClr val="00B050"/>
                </a:solidFill>
              </a:rPr>
              <a:t>*/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 b="1" dirty="0">
              <a:solidFill>
                <a:srgbClr val="00B05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 err="1"/>
              <a:t>int</a:t>
            </a:r>
            <a:r>
              <a:rPr lang="en-US" sz="2400" dirty="0"/>
              <a:t> </a:t>
            </a:r>
            <a:r>
              <a:rPr lang="en-US" sz="2400" dirty="0" err="1"/>
              <a:t>selsort</a:t>
            </a:r>
            <a:r>
              <a:rPr lang="en-US" sz="2400" dirty="0"/>
              <a:t> (</a:t>
            </a:r>
            <a:r>
              <a:rPr lang="en-US" sz="2400" dirty="0" err="1"/>
              <a:t>int</a:t>
            </a:r>
            <a:r>
              <a:rPr lang="en-US" sz="2400" dirty="0"/>
              <a:t> x[ ], </a:t>
            </a:r>
            <a:r>
              <a:rPr lang="en-US" sz="2400" dirty="0" err="1"/>
              <a:t>int</a:t>
            </a:r>
            <a:r>
              <a:rPr lang="en-US" sz="2400" dirty="0"/>
              <a:t> size)	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</a:t>
            </a:r>
            <a:r>
              <a:rPr lang="en-US" sz="2400" dirty="0" err="1"/>
              <a:t>int</a:t>
            </a:r>
            <a:r>
              <a:rPr lang="en-US" sz="2400" dirty="0"/>
              <a:t> k, m;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for (k=0; k&lt;size-1; k++)	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m = </a:t>
            </a:r>
            <a:r>
              <a:rPr lang="en-US" sz="2400" dirty="0" err="1" smtClean="0"/>
              <a:t>min_loc</a:t>
            </a:r>
            <a:r>
              <a:rPr lang="en-US" sz="2400" dirty="0" smtClean="0"/>
              <a:t> (</a:t>
            </a:r>
            <a:r>
              <a:rPr lang="en-US" sz="2400" dirty="0"/>
              <a:t>x, k, size);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temp = a[k];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a[k] = a[m];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	a[m] = temp;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dirty="0"/>
              <a:t>}</a:t>
            </a:r>
          </a:p>
        </p:txBody>
      </p:sp>
      <p:sp>
        <p:nvSpPr>
          <p:cNvPr id="1697796" name="Rectangle 4"/>
          <p:cNvSpPr>
            <a:spLocks noChangeArrowheads="1"/>
          </p:cNvSpPr>
          <p:nvPr/>
        </p:nvSpPr>
        <p:spPr bwMode="auto">
          <a:xfrm>
            <a:off x="5486400" y="1295400"/>
            <a:ext cx="3473450" cy="27082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0" dirty="0" err="1">
                <a:solidFill>
                  <a:schemeClr val="tx1"/>
                </a:solidFill>
              </a:rPr>
              <a:t>int</a:t>
            </a:r>
            <a:r>
              <a:rPr lang="en-US" b="0" dirty="0">
                <a:solidFill>
                  <a:schemeClr val="tx1"/>
                </a:solidFill>
              </a:rPr>
              <a:t> </a:t>
            </a:r>
            <a:r>
              <a:rPr lang="en-US" b="0" dirty="0" err="1">
                <a:solidFill>
                  <a:schemeClr val="tx1"/>
                </a:solidFill>
              </a:rPr>
              <a:t>min_loc</a:t>
            </a:r>
            <a:r>
              <a:rPr lang="en-US" b="0" dirty="0">
                <a:solidFill>
                  <a:schemeClr val="tx1"/>
                </a:solidFill>
              </a:rPr>
              <a:t> (</a:t>
            </a:r>
            <a:r>
              <a:rPr lang="en-US" b="0" dirty="0" err="1">
                <a:solidFill>
                  <a:schemeClr val="tx1"/>
                </a:solidFill>
              </a:rPr>
              <a:t>int</a:t>
            </a:r>
            <a:r>
              <a:rPr lang="en-US" b="0" dirty="0">
                <a:solidFill>
                  <a:schemeClr val="tx1"/>
                </a:solidFill>
              </a:rPr>
              <a:t> x[ ], </a:t>
            </a:r>
            <a:r>
              <a:rPr lang="en-US" b="0" dirty="0" err="1">
                <a:solidFill>
                  <a:schemeClr val="tx1"/>
                </a:solidFill>
              </a:rPr>
              <a:t>int</a:t>
            </a:r>
            <a:r>
              <a:rPr lang="en-US" b="0" dirty="0">
                <a:solidFill>
                  <a:schemeClr val="tx1"/>
                </a:solidFill>
              </a:rPr>
              <a:t> k, </a:t>
            </a:r>
            <a:r>
              <a:rPr lang="en-US" b="0" dirty="0" err="1">
                <a:solidFill>
                  <a:schemeClr val="tx1"/>
                </a:solidFill>
              </a:rPr>
              <a:t>int</a:t>
            </a:r>
            <a:r>
              <a:rPr lang="en-US" b="0" dirty="0">
                <a:solidFill>
                  <a:schemeClr val="tx1"/>
                </a:solidFill>
              </a:rPr>
              <a:t> size)  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tx1"/>
                </a:solidFill>
              </a:rPr>
              <a:t>     </a:t>
            </a:r>
            <a:r>
              <a:rPr lang="en-US" b="0" dirty="0" err="1">
                <a:solidFill>
                  <a:schemeClr val="tx1"/>
                </a:solidFill>
              </a:rPr>
              <a:t>int</a:t>
            </a:r>
            <a:r>
              <a:rPr lang="en-US" b="0" dirty="0">
                <a:solidFill>
                  <a:schemeClr val="tx1"/>
                </a:solidFill>
              </a:rPr>
              <a:t> j, </a:t>
            </a:r>
            <a:r>
              <a:rPr lang="en-US" b="0" dirty="0" err="1">
                <a:solidFill>
                  <a:schemeClr val="tx1"/>
                </a:solidFill>
              </a:rPr>
              <a:t>pos</a:t>
            </a:r>
            <a:r>
              <a:rPr lang="en-US" b="0" dirty="0">
                <a:solidFill>
                  <a:schemeClr val="tx1"/>
                </a:solidFill>
              </a:rPr>
              <a:t>; 	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tx1"/>
                </a:solidFill>
              </a:rPr>
              <a:t>     </a:t>
            </a:r>
            <a:r>
              <a:rPr lang="en-US" b="0" dirty="0" err="1">
                <a:solidFill>
                  <a:schemeClr val="tx1"/>
                </a:solidFill>
              </a:rPr>
              <a:t>pos</a:t>
            </a:r>
            <a:r>
              <a:rPr lang="en-US" b="0" dirty="0">
                <a:solidFill>
                  <a:schemeClr val="tx1"/>
                </a:solidFill>
              </a:rPr>
              <a:t> = k; 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tx1"/>
                </a:solidFill>
              </a:rPr>
              <a:t>     for (j=k+1; j&lt;size; </a:t>
            </a:r>
            <a:r>
              <a:rPr lang="en-US" b="0" dirty="0" err="1">
                <a:solidFill>
                  <a:schemeClr val="tx1"/>
                </a:solidFill>
              </a:rPr>
              <a:t>j++</a:t>
            </a:r>
            <a:r>
              <a:rPr lang="en-US" b="0" dirty="0">
                <a:solidFill>
                  <a:schemeClr val="tx1"/>
                </a:solidFill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tx1"/>
                </a:solidFill>
              </a:rPr>
              <a:t>	    if (x[</a:t>
            </a:r>
            <a:r>
              <a:rPr lang="en-US" b="0" dirty="0" err="1">
                <a:solidFill>
                  <a:schemeClr val="tx1"/>
                </a:solidFill>
              </a:rPr>
              <a:t>i</a:t>
            </a:r>
            <a:r>
              <a:rPr lang="en-US" b="0" dirty="0">
                <a:solidFill>
                  <a:schemeClr val="tx1"/>
                </a:solidFill>
              </a:rPr>
              <a:t>] &lt; x[</a:t>
            </a:r>
            <a:r>
              <a:rPr lang="en-US" b="0" dirty="0" err="1">
                <a:solidFill>
                  <a:schemeClr val="tx1"/>
                </a:solidFill>
              </a:rPr>
              <a:t>pos</a:t>
            </a:r>
            <a:r>
              <a:rPr lang="en-US" b="0" dirty="0">
                <a:solidFill>
                  <a:schemeClr val="tx1"/>
                </a:solidFill>
              </a:rPr>
              <a:t>])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tx1"/>
                </a:solidFill>
              </a:rPr>
              <a:t>		</a:t>
            </a:r>
            <a:r>
              <a:rPr lang="en-US" b="0" dirty="0" err="1">
                <a:solidFill>
                  <a:schemeClr val="tx1"/>
                </a:solidFill>
              </a:rPr>
              <a:t>pos</a:t>
            </a:r>
            <a:r>
              <a:rPr lang="en-US" b="0" dirty="0">
                <a:solidFill>
                  <a:schemeClr val="tx1"/>
                </a:solidFill>
              </a:rPr>
              <a:t> = j;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tx1"/>
                </a:solidFill>
              </a:rPr>
              <a:t>     return </a:t>
            </a:r>
            <a:r>
              <a:rPr lang="en-US" b="0" dirty="0" err="1">
                <a:solidFill>
                  <a:schemeClr val="tx1"/>
                </a:solidFill>
              </a:rPr>
              <a:t>pos</a:t>
            </a:r>
            <a:r>
              <a:rPr lang="en-US" b="0" dirty="0">
                <a:solidFill>
                  <a:schemeClr val="tx1"/>
                </a:solidFill>
              </a:rPr>
              <a:t>;</a:t>
            </a:r>
          </a:p>
          <a:p>
            <a:pPr marL="342900" indent="-342900">
              <a:spcBef>
                <a:spcPct val="20000"/>
              </a:spcBef>
            </a:pPr>
            <a:r>
              <a:rPr lang="en-US" b="0" dirty="0">
                <a:solidFill>
                  <a:schemeClr val="tx1"/>
                </a:solidFill>
              </a:rPr>
              <a:t>}	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868362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000" dirty="0" smtClean="0"/>
              <a:t>Example</a:t>
            </a:r>
          </a:p>
        </p:txBody>
      </p:sp>
      <p:grpSp>
        <p:nvGrpSpPr>
          <p:cNvPr id="2" name="Group 67"/>
          <p:cNvGrpSpPr>
            <a:grpSpLocks noChangeAspect="1"/>
          </p:cNvGrpSpPr>
          <p:nvPr/>
        </p:nvGrpSpPr>
        <p:grpSpPr bwMode="auto">
          <a:xfrm>
            <a:off x="365125" y="2776538"/>
            <a:ext cx="4130675" cy="500062"/>
            <a:chOff x="230" y="1941"/>
            <a:chExt cx="2602" cy="315"/>
          </a:xfrm>
        </p:grpSpPr>
        <p:sp>
          <p:nvSpPr>
            <p:cNvPr id="23628" name="Rectangle 3"/>
            <p:cNvSpPr>
              <a:spLocks noChangeArrowheads="1"/>
            </p:cNvSpPr>
            <p:nvPr/>
          </p:nvSpPr>
          <p:spPr bwMode="auto">
            <a:xfrm>
              <a:off x="528" y="196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29" name="Rectangle 4"/>
            <p:cNvSpPr>
              <a:spLocks noChangeArrowheads="1"/>
            </p:cNvSpPr>
            <p:nvPr/>
          </p:nvSpPr>
          <p:spPr bwMode="auto">
            <a:xfrm>
              <a:off x="816" y="196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30" name="Rectangle 5"/>
            <p:cNvSpPr>
              <a:spLocks noChangeArrowheads="1"/>
            </p:cNvSpPr>
            <p:nvPr/>
          </p:nvSpPr>
          <p:spPr bwMode="auto">
            <a:xfrm>
              <a:off x="110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31" name="Rectangle 6"/>
            <p:cNvSpPr>
              <a:spLocks noChangeArrowheads="1"/>
            </p:cNvSpPr>
            <p:nvPr/>
          </p:nvSpPr>
          <p:spPr bwMode="auto">
            <a:xfrm>
              <a:off x="1392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32" name="Rectangle 7"/>
            <p:cNvSpPr>
              <a:spLocks noChangeArrowheads="1"/>
            </p:cNvSpPr>
            <p:nvPr/>
          </p:nvSpPr>
          <p:spPr bwMode="auto">
            <a:xfrm>
              <a:off x="1680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33" name="Rectangle 8"/>
            <p:cNvSpPr>
              <a:spLocks noChangeArrowheads="1"/>
            </p:cNvSpPr>
            <p:nvPr/>
          </p:nvSpPr>
          <p:spPr bwMode="auto">
            <a:xfrm>
              <a:off x="1968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34" name="Rectangle 9"/>
            <p:cNvSpPr>
              <a:spLocks noChangeArrowheads="1"/>
            </p:cNvSpPr>
            <p:nvPr/>
          </p:nvSpPr>
          <p:spPr bwMode="auto">
            <a:xfrm>
              <a:off x="2256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35" name="Rectangle 10"/>
            <p:cNvSpPr>
              <a:spLocks noChangeArrowheads="1"/>
            </p:cNvSpPr>
            <p:nvPr/>
          </p:nvSpPr>
          <p:spPr bwMode="auto">
            <a:xfrm>
              <a:off x="2544" y="196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36" name="Text Box 11"/>
            <p:cNvSpPr txBox="1">
              <a:spLocks noChangeArrowheads="1"/>
            </p:cNvSpPr>
            <p:nvPr/>
          </p:nvSpPr>
          <p:spPr bwMode="auto">
            <a:xfrm>
              <a:off x="230" y="194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sp>
        <p:nvSpPr>
          <p:cNvPr id="23559" name="Rectangle 12"/>
          <p:cNvSpPr>
            <a:spLocks noChangeAspect="1" noChangeArrowheads="1"/>
          </p:cNvSpPr>
          <p:nvPr/>
        </p:nvSpPr>
        <p:spPr bwMode="auto">
          <a:xfrm>
            <a:off x="838200" y="1643062"/>
            <a:ext cx="457200" cy="457200"/>
          </a:xfrm>
          <a:prstGeom prst="rect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3</a:t>
            </a:r>
          </a:p>
        </p:txBody>
      </p:sp>
      <p:sp>
        <p:nvSpPr>
          <p:cNvPr id="23560" name="Rectangle 13"/>
          <p:cNvSpPr>
            <a:spLocks noChangeAspect="1" noChangeArrowheads="1"/>
          </p:cNvSpPr>
          <p:nvPr/>
        </p:nvSpPr>
        <p:spPr bwMode="auto">
          <a:xfrm>
            <a:off x="12954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12</a:t>
            </a:r>
          </a:p>
        </p:txBody>
      </p:sp>
      <p:sp>
        <p:nvSpPr>
          <p:cNvPr id="23561" name="Rectangle 14"/>
          <p:cNvSpPr>
            <a:spLocks noChangeAspect="1" noChangeArrowheads="1"/>
          </p:cNvSpPr>
          <p:nvPr/>
        </p:nvSpPr>
        <p:spPr bwMode="auto">
          <a:xfrm>
            <a:off x="17526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-5</a:t>
            </a:r>
          </a:p>
        </p:txBody>
      </p:sp>
      <p:sp>
        <p:nvSpPr>
          <p:cNvPr id="23562" name="Rectangle 15"/>
          <p:cNvSpPr>
            <a:spLocks noChangeAspect="1" noChangeArrowheads="1"/>
          </p:cNvSpPr>
          <p:nvPr/>
        </p:nvSpPr>
        <p:spPr bwMode="auto">
          <a:xfrm>
            <a:off x="22098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6</a:t>
            </a:r>
          </a:p>
        </p:txBody>
      </p:sp>
      <p:sp>
        <p:nvSpPr>
          <p:cNvPr id="23563" name="Rectangle 16"/>
          <p:cNvSpPr>
            <a:spLocks noChangeAspect="1" noChangeArrowheads="1"/>
          </p:cNvSpPr>
          <p:nvPr/>
        </p:nvSpPr>
        <p:spPr bwMode="auto">
          <a:xfrm>
            <a:off x="26670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>
                <a:solidFill>
                  <a:schemeClr val="tx1"/>
                </a:solidFill>
                <a:latin typeface="Tahoma" pitchFamily="34" charset="0"/>
              </a:rPr>
              <a:t>7</a:t>
            </a:r>
            <a:r>
              <a:rPr lang="en-US" altLang="en-US" dirty="0" smtClean="0">
                <a:solidFill>
                  <a:schemeClr val="tx1"/>
                </a:solidFill>
                <a:latin typeface="Tahoma" pitchFamily="34" charset="0"/>
              </a:rPr>
              <a:t>2</a:t>
            </a:r>
            <a:endParaRPr lang="en-US" alt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64" name="Rectangle 17"/>
          <p:cNvSpPr>
            <a:spLocks noChangeAspect="1" noChangeArrowheads="1"/>
          </p:cNvSpPr>
          <p:nvPr/>
        </p:nvSpPr>
        <p:spPr bwMode="auto">
          <a:xfrm>
            <a:off x="31242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21</a:t>
            </a:r>
          </a:p>
        </p:txBody>
      </p:sp>
      <p:sp>
        <p:nvSpPr>
          <p:cNvPr id="23565" name="Rectangle 18"/>
          <p:cNvSpPr>
            <a:spLocks noChangeAspect="1" noChangeArrowheads="1"/>
          </p:cNvSpPr>
          <p:nvPr/>
        </p:nvSpPr>
        <p:spPr bwMode="auto">
          <a:xfrm>
            <a:off x="35814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dirty="0" smtClean="0">
                <a:solidFill>
                  <a:schemeClr val="tx1"/>
                </a:solidFill>
                <a:latin typeface="Tahoma" pitchFamily="34" charset="0"/>
              </a:rPr>
              <a:t>-7</a:t>
            </a:r>
            <a:endParaRPr lang="en-US" altLang="en-US" dirty="0">
              <a:solidFill>
                <a:schemeClr val="tx1"/>
              </a:solidFill>
              <a:latin typeface="Tahoma" pitchFamily="34" charset="0"/>
            </a:endParaRPr>
          </a:p>
        </p:txBody>
      </p:sp>
      <p:sp>
        <p:nvSpPr>
          <p:cNvPr id="23566" name="Rectangle 19"/>
          <p:cNvSpPr>
            <a:spLocks noChangeAspect="1" noChangeArrowheads="1"/>
          </p:cNvSpPr>
          <p:nvPr/>
        </p:nvSpPr>
        <p:spPr bwMode="auto">
          <a:xfrm>
            <a:off x="4038600" y="1643062"/>
            <a:ext cx="457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45</a:t>
            </a:r>
          </a:p>
        </p:txBody>
      </p:sp>
      <p:sp>
        <p:nvSpPr>
          <p:cNvPr id="23567" name="Text Box 20"/>
          <p:cNvSpPr txBox="1">
            <a:spLocks noChangeAspect="1" noChangeArrowheads="1"/>
          </p:cNvSpPr>
          <p:nvPr/>
        </p:nvSpPr>
        <p:spPr bwMode="auto">
          <a:xfrm>
            <a:off x="365125" y="1600200"/>
            <a:ext cx="4429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rgbClr val="CC00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rgbClr val="CC0000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0"/>
              </a:spcBef>
            </a:pPr>
            <a:r>
              <a:rPr lang="en-US" altLang="en-US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3" name="Group 68"/>
          <p:cNvGrpSpPr>
            <a:grpSpLocks noChangeAspect="1"/>
          </p:cNvGrpSpPr>
          <p:nvPr/>
        </p:nvGrpSpPr>
        <p:grpSpPr bwMode="auto">
          <a:xfrm>
            <a:off x="365125" y="3843338"/>
            <a:ext cx="4130675" cy="500062"/>
            <a:chOff x="230" y="2421"/>
            <a:chExt cx="2602" cy="315"/>
          </a:xfrm>
        </p:grpSpPr>
        <p:sp>
          <p:nvSpPr>
            <p:cNvPr id="23619" name="Rectangle 21"/>
            <p:cNvSpPr>
              <a:spLocks noChangeArrowheads="1"/>
            </p:cNvSpPr>
            <p:nvPr/>
          </p:nvSpPr>
          <p:spPr bwMode="auto">
            <a:xfrm>
              <a:off x="528" y="244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20" name="Rectangle 22"/>
            <p:cNvSpPr>
              <a:spLocks noChangeArrowheads="1"/>
            </p:cNvSpPr>
            <p:nvPr/>
          </p:nvSpPr>
          <p:spPr bwMode="auto">
            <a:xfrm>
              <a:off x="816" y="244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21" name="Rectangle 23"/>
            <p:cNvSpPr>
              <a:spLocks noChangeArrowheads="1"/>
            </p:cNvSpPr>
            <p:nvPr/>
          </p:nvSpPr>
          <p:spPr bwMode="auto">
            <a:xfrm>
              <a:off x="1104" y="244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22" name="Rectangle 24"/>
            <p:cNvSpPr>
              <a:spLocks noChangeArrowheads="1"/>
            </p:cNvSpPr>
            <p:nvPr/>
          </p:nvSpPr>
          <p:spPr bwMode="auto">
            <a:xfrm>
              <a:off x="1392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23" name="Rectangle 25"/>
            <p:cNvSpPr>
              <a:spLocks noChangeArrowheads="1"/>
            </p:cNvSpPr>
            <p:nvPr/>
          </p:nvSpPr>
          <p:spPr bwMode="auto">
            <a:xfrm>
              <a:off x="1680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24" name="Rectangle 26"/>
            <p:cNvSpPr>
              <a:spLocks noChangeArrowheads="1"/>
            </p:cNvSpPr>
            <p:nvPr/>
          </p:nvSpPr>
          <p:spPr bwMode="auto">
            <a:xfrm>
              <a:off x="1968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25" name="Rectangle 27"/>
            <p:cNvSpPr>
              <a:spLocks noChangeArrowheads="1"/>
            </p:cNvSpPr>
            <p:nvPr/>
          </p:nvSpPr>
          <p:spPr bwMode="auto">
            <a:xfrm>
              <a:off x="2256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26" name="Rectangle 28"/>
            <p:cNvSpPr>
              <a:spLocks noChangeArrowheads="1"/>
            </p:cNvSpPr>
            <p:nvPr/>
          </p:nvSpPr>
          <p:spPr bwMode="auto">
            <a:xfrm>
              <a:off x="2544" y="244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27" name="Text Box 29"/>
            <p:cNvSpPr txBox="1">
              <a:spLocks noChangeArrowheads="1"/>
            </p:cNvSpPr>
            <p:nvPr/>
          </p:nvSpPr>
          <p:spPr bwMode="auto">
            <a:xfrm>
              <a:off x="230" y="242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4" name="Group 69"/>
          <p:cNvGrpSpPr>
            <a:grpSpLocks noChangeAspect="1"/>
          </p:cNvGrpSpPr>
          <p:nvPr/>
        </p:nvGrpSpPr>
        <p:grpSpPr bwMode="auto">
          <a:xfrm>
            <a:off x="365125" y="4833938"/>
            <a:ext cx="4130675" cy="500062"/>
            <a:chOff x="326" y="2997"/>
            <a:chExt cx="2602" cy="315"/>
          </a:xfrm>
        </p:grpSpPr>
        <p:sp>
          <p:nvSpPr>
            <p:cNvPr id="23610" name="Rectangle 30"/>
            <p:cNvSpPr>
              <a:spLocks noChangeArrowheads="1"/>
            </p:cNvSpPr>
            <p:nvPr/>
          </p:nvSpPr>
          <p:spPr bwMode="auto">
            <a:xfrm>
              <a:off x="624" y="302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11" name="Rectangle 31"/>
            <p:cNvSpPr>
              <a:spLocks noChangeArrowheads="1"/>
            </p:cNvSpPr>
            <p:nvPr/>
          </p:nvSpPr>
          <p:spPr bwMode="auto">
            <a:xfrm>
              <a:off x="912" y="302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12" name="Rectangle 32"/>
            <p:cNvSpPr>
              <a:spLocks noChangeArrowheads="1"/>
            </p:cNvSpPr>
            <p:nvPr/>
          </p:nvSpPr>
          <p:spPr bwMode="auto">
            <a:xfrm>
              <a:off x="1200" y="302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13" name="Rectangle 33"/>
            <p:cNvSpPr>
              <a:spLocks noChangeArrowheads="1"/>
            </p:cNvSpPr>
            <p:nvPr/>
          </p:nvSpPr>
          <p:spPr bwMode="auto">
            <a:xfrm>
              <a:off x="1488" y="302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14" name="Rectangle 34"/>
            <p:cNvSpPr>
              <a:spLocks noChangeArrowheads="1"/>
            </p:cNvSpPr>
            <p:nvPr/>
          </p:nvSpPr>
          <p:spPr bwMode="auto">
            <a:xfrm>
              <a:off x="1776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15" name="Rectangle 35"/>
            <p:cNvSpPr>
              <a:spLocks noChangeArrowheads="1"/>
            </p:cNvSpPr>
            <p:nvPr/>
          </p:nvSpPr>
          <p:spPr bwMode="auto">
            <a:xfrm>
              <a:off x="2064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16" name="Rectangle 36"/>
            <p:cNvSpPr>
              <a:spLocks noChangeArrowheads="1"/>
            </p:cNvSpPr>
            <p:nvPr/>
          </p:nvSpPr>
          <p:spPr bwMode="auto">
            <a:xfrm>
              <a:off x="2352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17" name="Rectangle 37"/>
            <p:cNvSpPr>
              <a:spLocks noChangeArrowheads="1"/>
            </p:cNvSpPr>
            <p:nvPr/>
          </p:nvSpPr>
          <p:spPr bwMode="auto">
            <a:xfrm>
              <a:off x="2640" y="302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18" name="Text Box 38"/>
            <p:cNvSpPr txBox="1">
              <a:spLocks noChangeArrowheads="1"/>
            </p:cNvSpPr>
            <p:nvPr/>
          </p:nvSpPr>
          <p:spPr bwMode="auto">
            <a:xfrm>
              <a:off x="326" y="299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5" name="Group 70"/>
          <p:cNvGrpSpPr>
            <a:grpSpLocks noChangeAspect="1"/>
          </p:cNvGrpSpPr>
          <p:nvPr/>
        </p:nvGrpSpPr>
        <p:grpSpPr bwMode="auto">
          <a:xfrm>
            <a:off x="365125" y="5900738"/>
            <a:ext cx="4130675" cy="500062"/>
            <a:chOff x="326" y="3477"/>
            <a:chExt cx="2602" cy="315"/>
          </a:xfrm>
        </p:grpSpPr>
        <p:sp>
          <p:nvSpPr>
            <p:cNvPr id="23601" name="Rectangle 39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3602" name="Rectangle 40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23603" name="Rectangle 41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23604" name="Rectangle 42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23605" name="Rectangle 43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23606" name="Rectangle 44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23607" name="Rectangle 45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23608" name="Rectangle 46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23609" name="Text Box 47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cxnSp>
        <p:nvCxnSpPr>
          <p:cNvPr id="10" name="Straight Arrow Connector 9"/>
          <p:cNvCxnSpPr>
            <a:cxnSpLocks noChangeAspect="1"/>
          </p:cNvCxnSpPr>
          <p:nvPr/>
        </p:nvCxnSpPr>
        <p:spPr>
          <a:xfrm>
            <a:off x="1095828" y="1310640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>
            <a:cxnSpLocks noChangeAspect="1"/>
          </p:cNvCxnSpPr>
          <p:nvPr/>
        </p:nvCxnSpPr>
        <p:spPr>
          <a:xfrm>
            <a:off x="3795486" y="1310640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1066800" y="943428"/>
            <a:ext cx="2743200" cy="400110"/>
            <a:chOff x="1066800" y="943428"/>
            <a:chExt cx="2743200" cy="400110"/>
          </a:xfrm>
        </p:grpSpPr>
        <p:cxnSp>
          <p:nvCxnSpPr>
            <p:cNvPr id="12" name="Straight Connector 11"/>
            <p:cNvCxnSpPr/>
            <p:nvPr/>
          </p:nvCxnSpPr>
          <p:spPr>
            <a:xfrm>
              <a:off x="1066800" y="1295400"/>
              <a:ext cx="2743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981200" y="943428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accent3">
                      <a:lumMod val="50000"/>
                    </a:schemeClr>
                  </a:solidFill>
                </a:rPr>
                <a:t>Swap</a:t>
              </a:r>
              <a:endParaRPr lang="en-US" sz="2000" b="1" dirty="0">
                <a:solidFill>
                  <a:schemeClr val="accent3">
                    <a:lumMod val="50000"/>
                  </a:schemeClr>
                </a:solidFill>
              </a:endParaRPr>
            </a:p>
          </p:txBody>
        </p:sp>
      </p:grpSp>
      <p:cxnSp>
        <p:nvCxnSpPr>
          <p:cNvPr id="90" name="Straight Arrow Connector 89"/>
          <p:cNvCxnSpPr>
            <a:cxnSpLocks noChangeAspect="1"/>
          </p:cNvCxnSpPr>
          <p:nvPr/>
        </p:nvCxnSpPr>
        <p:spPr>
          <a:xfrm>
            <a:off x="1553028" y="2486978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>
            <a:cxnSpLocks noChangeAspect="1"/>
          </p:cNvCxnSpPr>
          <p:nvPr/>
        </p:nvCxnSpPr>
        <p:spPr>
          <a:xfrm>
            <a:off x="1981200" y="2486978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1371600" y="2086428"/>
            <a:ext cx="838200" cy="400110"/>
            <a:chOff x="1371600" y="2086429"/>
            <a:chExt cx="838200" cy="400110"/>
          </a:xfrm>
        </p:grpSpPr>
        <p:cxnSp>
          <p:nvCxnSpPr>
            <p:cNvPr id="93" name="Straight Connector 92"/>
            <p:cNvCxnSpPr/>
            <p:nvPr/>
          </p:nvCxnSpPr>
          <p:spPr>
            <a:xfrm>
              <a:off x="1538514" y="2471738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1371600" y="2086429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97" name="Straight Arrow Connector 96"/>
          <p:cNvCxnSpPr>
            <a:cxnSpLocks noChangeAspect="1"/>
          </p:cNvCxnSpPr>
          <p:nvPr/>
        </p:nvCxnSpPr>
        <p:spPr>
          <a:xfrm>
            <a:off x="2010228" y="3524750"/>
            <a:ext cx="0" cy="365760"/>
          </a:xfrm>
          <a:prstGeom prst="straightConnector1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>
            <a:cxnSpLocks noChangeAspect="1"/>
          </p:cNvCxnSpPr>
          <p:nvPr/>
        </p:nvCxnSpPr>
        <p:spPr>
          <a:xfrm>
            <a:off x="3795486" y="3524750"/>
            <a:ext cx="0" cy="365760"/>
          </a:xfrm>
          <a:prstGeom prst="straightConnector1">
            <a:avLst/>
          </a:prstGeom>
          <a:ln w="28575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9" name="Group 98"/>
          <p:cNvGrpSpPr/>
          <p:nvPr/>
        </p:nvGrpSpPr>
        <p:grpSpPr>
          <a:xfrm>
            <a:off x="1975075" y="3424404"/>
            <a:ext cx="3950381" cy="400110"/>
            <a:chOff x="1538514" y="2386632"/>
            <a:chExt cx="970139" cy="400110"/>
          </a:xfrm>
        </p:grpSpPr>
        <p:cxnSp>
          <p:nvCxnSpPr>
            <p:cNvPr id="100" name="Straight Connector 99"/>
            <p:cNvCxnSpPr/>
            <p:nvPr/>
          </p:nvCxnSpPr>
          <p:spPr>
            <a:xfrm>
              <a:off x="1538514" y="2471738"/>
              <a:ext cx="457200" cy="0"/>
            </a:xfrm>
            <a:prstGeom prst="line">
              <a:avLst/>
            </a:prstGeom>
            <a:ln w="28575">
              <a:solidFill>
                <a:schemeClr val="tx1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TextBox 100"/>
            <p:cNvSpPr txBox="1"/>
            <p:nvPr/>
          </p:nvSpPr>
          <p:spPr>
            <a:xfrm>
              <a:off x="1670453" y="2386632"/>
              <a:ext cx="838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rgbClr val="92D050"/>
                  </a:solidFill>
                </a:rPr>
                <a:t>Swap</a:t>
              </a:r>
              <a:endParaRPr lang="en-US" sz="2000" b="1" dirty="0">
                <a:solidFill>
                  <a:srgbClr val="92D050"/>
                </a:solidFill>
              </a:endParaRPr>
            </a:p>
          </p:txBody>
        </p:sp>
      </p:grpSp>
      <p:cxnSp>
        <p:nvCxnSpPr>
          <p:cNvPr id="18" name="Straight Arrow Connector 17"/>
          <p:cNvCxnSpPr>
            <a:cxnSpLocks noChangeAspect="1"/>
            <a:stCxn id="23625" idx="2"/>
            <a:endCxn id="23612" idx="0"/>
          </p:cNvCxnSpPr>
          <p:nvPr/>
        </p:nvCxnSpPr>
        <p:spPr>
          <a:xfrm flipH="1">
            <a:off x="1981200" y="4343400"/>
            <a:ext cx="1828800" cy="5334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Rectangle 3"/>
          <p:cNvSpPr>
            <a:spLocks noGrp="1" noChangeArrowheads="1"/>
          </p:cNvSpPr>
          <p:nvPr>
            <p:ph idx="1"/>
          </p:nvPr>
        </p:nvSpPr>
        <p:spPr>
          <a:xfrm>
            <a:off x="5029200" y="976085"/>
            <a:ext cx="3886200" cy="326752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for </a:t>
            </a:r>
            <a:r>
              <a:rPr lang="en-US" altLang="en-US" sz="2000" dirty="0"/>
              <a:t>(k=0; k&lt;size-1; k++)  {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/>
              <a:t>                </a:t>
            </a:r>
            <a:r>
              <a:rPr lang="en-US" altLang="en-US" sz="2000" dirty="0" err="1"/>
              <a:t>pos</a:t>
            </a:r>
            <a:r>
              <a:rPr lang="en-US" altLang="en-US" sz="2000" dirty="0"/>
              <a:t> = k;        </a:t>
            </a:r>
            <a:r>
              <a:rPr lang="en-US" altLang="en-US" sz="2000" dirty="0" smtClean="0"/>
              <a:t>			for </a:t>
            </a:r>
            <a:r>
              <a:rPr lang="en-US" altLang="en-US" sz="2000" dirty="0"/>
              <a:t>(j=k+1; j&lt;size; </a:t>
            </a:r>
            <a:r>
              <a:rPr lang="en-US" altLang="en-US" sz="2000" dirty="0" err="1"/>
              <a:t>j++</a:t>
            </a:r>
            <a:r>
              <a:rPr lang="en-US" altLang="en-US" sz="2000" dirty="0"/>
              <a:t>) {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/>
              <a:t>                        if (x[j] &lt; x[</a:t>
            </a:r>
            <a:r>
              <a:rPr lang="en-US" altLang="en-US" sz="2000" dirty="0" err="1"/>
              <a:t>pos</a:t>
            </a:r>
            <a:r>
              <a:rPr lang="en-US" altLang="en-US" sz="2000" dirty="0"/>
              <a:t>]) </a:t>
            </a:r>
            <a:r>
              <a:rPr lang="en-US" altLang="en-US" sz="2000" dirty="0" smtClean="0"/>
              <a:t>  		        	</a:t>
            </a:r>
            <a:r>
              <a:rPr lang="en-US" altLang="en-US" sz="2000" dirty="0" err="1" smtClean="0"/>
              <a:t>pos</a:t>
            </a:r>
            <a:r>
              <a:rPr lang="en-US" altLang="en-US" sz="2000" dirty="0" smtClean="0"/>
              <a:t> = j;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	         }</a:t>
            </a:r>
            <a:endParaRPr lang="en-US" altLang="en-US" sz="2000" dirty="0"/>
          </a:p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                temp = x[k];		</a:t>
            </a:r>
            <a:r>
              <a:rPr lang="en-US" altLang="en-US" sz="2000" dirty="0"/>
              <a:t>	</a:t>
            </a:r>
            <a:r>
              <a:rPr lang="en-US" altLang="en-US" sz="2000" dirty="0" smtClean="0"/>
              <a:t>x[k] = x[</a:t>
            </a:r>
            <a:r>
              <a:rPr lang="en-US" altLang="en-US" sz="2000" dirty="0" err="1" smtClean="0"/>
              <a:t>pos</a:t>
            </a:r>
            <a:r>
              <a:rPr lang="en-US" altLang="en-US" sz="2000" dirty="0" smtClean="0"/>
              <a:t>];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                </a:t>
            </a:r>
            <a:r>
              <a:rPr lang="en-US" altLang="en-US" sz="2000" dirty="0"/>
              <a:t>x[</a:t>
            </a:r>
            <a:r>
              <a:rPr lang="en-US" altLang="en-US" sz="2000" dirty="0" err="1"/>
              <a:t>pos</a:t>
            </a:r>
            <a:r>
              <a:rPr lang="en-US" altLang="en-US" sz="2000" dirty="0"/>
              <a:t>] = temp</a:t>
            </a:r>
            <a:r>
              <a:rPr lang="en-US" altLang="en-US" sz="2000" dirty="0" smtClean="0"/>
              <a:t>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2000" dirty="0" smtClean="0"/>
              <a:t>}</a:t>
            </a:r>
            <a:endParaRPr lang="en-US" altLang="en-US" sz="2000" dirty="0"/>
          </a:p>
        </p:txBody>
      </p:sp>
      <p:grpSp>
        <p:nvGrpSpPr>
          <p:cNvPr id="103" name="Group 71"/>
          <p:cNvGrpSpPr>
            <a:grpSpLocks/>
          </p:cNvGrpSpPr>
          <p:nvPr/>
        </p:nvGrpSpPr>
        <p:grpSpPr bwMode="auto">
          <a:xfrm>
            <a:off x="4784725" y="5334000"/>
            <a:ext cx="4130675" cy="500063"/>
            <a:chOff x="3014" y="1461"/>
            <a:chExt cx="2602" cy="315"/>
          </a:xfrm>
        </p:grpSpPr>
        <p:sp>
          <p:nvSpPr>
            <p:cNvPr id="104" name="Rectangle 48"/>
            <p:cNvSpPr>
              <a:spLocks noChangeArrowheads="1"/>
            </p:cNvSpPr>
            <p:nvPr/>
          </p:nvSpPr>
          <p:spPr bwMode="auto">
            <a:xfrm>
              <a:off x="3312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05" name="Rectangle 49"/>
            <p:cNvSpPr>
              <a:spLocks noChangeArrowheads="1"/>
            </p:cNvSpPr>
            <p:nvPr/>
          </p:nvSpPr>
          <p:spPr bwMode="auto">
            <a:xfrm>
              <a:off x="3600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106" name="Rectangle 50"/>
            <p:cNvSpPr>
              <a:spLocks noChangeArrowheads="1"/>
            </p:cNvSpPr>
            <p:nvPr/>
          </p:nvSpPr>
          <p:spPr bwMode="auto">
            <a:xfrm>
              <a:off x="3888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107" name="Rectangle 51"/>
            <p:cNvSpPr>
              <a:spLocks noChangeArrowheads="1"/>
            </p:cNvSpPr>
            <p:nvPr/>
          </p:nvSpPr>
          <p:spPr bwMode="auto">
            <a:xfrm>
              <a:off x="4176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108" name="Rectangle 52"/>
            <p:cNvSpPr>
              <a:spLocks noChangeArrowheads="1"/>
            </p:cNvSpPr>
            <p:nvPr/>
          </p:nvSpPr>
          <p:spPr bwMode="auto">
            <a:xfrm>
              <a:off x="4464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109" name="Rectangle 53"/>
            <p:cNvSpPr>
              <a:spLocks noChangeArrowheads="1"/>
            </p:cNvSpPr>
            <p:nvPr/>
          </p:nvSpPr>
          <p:spPr bwMode="auto">
            <a:xfrm>
              <a:off x="4752" y="1488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110" name="Rectangle 54"/>
            <p:cNvSpPr>
              <a:spLocks noChangeArrowheads="1"/>
            </p:cNvSpPr>
            <p:nvPr/>
          </p:nvSpPr>
          <p:spPr bwMode="auto">
            <a:xfrm>
              <a:off x="5040" y="1488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11" name="Rectangle 55"/>
            <p:cNvSpPr>
              <a:spLocks noChangeArrowheads="1"/>
            </p:cNvSpPr>
            <p:nvPr/>
          </p:nvSpPr>
          <p:spPr bwMode="auto">
            <a:xfrm>
              <a:off x="5328" y="1488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112" name="Text Box 56"/>
            <p:cNvSpPr txBox="1">
              <a:spLocks noChangeArrowheads="1"/>
            </p:cNvSpPr>
            <p:nvPr/>
          </p:nvSpPr>
          <p:spPr bwMode="auto">
            <a:xfrm>
              <a:off x="3014" y="1461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113" name="Group 72"/>
          <p:cNvGrpSpPr>
            <a:grpSpLocks/>
          </p:cNvGrpSpPr>
          <p:nvPr/>
        </p:nvGrpSpPr>
        <p:grpSpPr bwMode="auto">
          <a:xfrm>
            <a:off x="4784725" y="6205537"/>
            <a:ext cx="4130675" cy="500063"/>
            <a:chOff x="3062" y="1989"/>
            <a:chExt cx="2602" cy="315"/>
          </a:xfrm>
        </p:grpSpPr>
        <p:sp>
          <p:nvSpPr>
            <p:cNvPr id="114" name="Rectangle 57"/>
            <p:cNvSpPr>
              <a:spLocks noChangeArrowheads="1"/>
            </p:cNvSpPr>
            <p:nvPr/>
          </p:nvSpPr>
          <p:spPr bwMode="auto">
            <a:xfrm>
              <a:off x="3360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15" name="Rectangle 58"/>
            <p:cNvSpPr>
              <a:spLocks noChangeArrowheads="1"/>
            </p:cNvSpPr>
            <p:nvPr/>
          </p:nvSpPr>
          <p:spPr bwMode="auto">
            <a:xfrm>
              <a:off x="3648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116" name="Rectangle 59"/>
            <p:cNvSpPr>
              <a:spLocks noChangeArrowheads="1"/>
            </p:cNvSpPr>
            <p:nvPr/>
          </p:nvSpPr>
          <p:spPr bwMode="auto">
            <a:xfrm>
              <a:off x="3936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117" name="Rectangle 60"/>
            <p:cNvSpPr>
              <a:spLocks noChangeArrowheads="1"/>
            </p:cNvSpPr>
            <p:nvPr/>
          </p:nvSpPr>
          <p:spPr bwMode="auto">
            <a:xfrm>
              <a:off x="4224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118" name="Rectangle 61"/>
            <p:cNvSpPr>
              <a:spLocks noChangeArrowheads="1"/>
            </p:cNvSpPr>
            <p:nvPr/>
          </p:nvSpPr>
          <p:spPr bwMode="auto">
            <a:xfrm>
              <a:off x="4512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119" name="Rectangle 62"/>
            <p:cNvSpPr>
              <a:spLocks noChangeArrowheads="1"/>
            </p:cNvSpPr>
            <p:nvPr/>
          </p:nvSpPr>
          <p:spPr bwMode="auto">
            <a:xfrm>
              <a:off x="4800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120" name="Rectangle 63"/>
            <p:cNvSpPr>
              <a:spLocks noChangeArrowheads="1"/>
            </p:cNvSpPr>
            <p:nvPr/>
          </p:nvSpPr>
          <p:spPr bwMode="auto">
            <a:xfrm>
              <a:off x="5088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121" name="Rectangle 64"/>
            <p:cNvSpPr>
              <a:spLocks noChangeArrowheads="1"/>
            </p:cNvSpPr>
            <p:nvPr/>
          </p:nvSpPr>
          <p:spPr bwMode="auto">
            <a:xfrm>
              <a:off x="5376" y="2016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22" name="Text Box 65"/>
            <p:cNvSpPr txBox="1">
              <a:spLocks noChangeArrowheads="1"/>
            </p:cNvSpPr>
            <p:nvPr/>
          </p:nvSpPr>
          <p:spPr bwMode="auto">
            <a:xfrm>
              <a:off x="3062" y="1989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grpSp>
        <p:nvGrpSpPr>
          <p:cNvPr id="123" name="Group 73"/>
          <p:cNvGrpSpPr>
            <a:grpSpLocks/>
          </p:cNvGrpSpPr>
          <p:nvPr/>
        </p:nvGrpSpPr>
        <p:grpSpPr bwMode="auto">
          <a:xfrm>
            <a:off x="4802189" y="4451350"/>
            <a:ext cx="4130680" cy="500063"/>
            <a:chOff x="326" y="3477"/>
            <a:chExt cx="2602" cy="315"/>
          </a:xfrm>
        </p:grpSpPr>
        <p:sp>
          <p:nvSpPr>
            <p:cNvPr id="124" name="Rectangle 74"/>
            <p:cNvSpPr>
              <a:spLocks noChangeArrowheads="1"/>
            </p:cNvSpPr>
            <p:nvPr/>
          </p:nvSpPr>
          <p:spPr bwMode="auto">
            <a:xfrm>
              <a:off x="624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 smtClean="0">
                  <a:solidFill>
                    <a:schemeClr val="bg1"/>
                  </a:solidFill>
                  <a:latin typeface="Tahoma" pitchFamily="34" charset="0"/>
                </a:rPr>
                <a:t>-7</a:t>
              </a:r>
              <a:endParaRPr lang="en-US" altLang="en-US" dirty="0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125" name="Rectangle 75"/>
            <p:cNvSpPr>
              <a:spLocks noChangeArrowheads="1"/>
            </p:cNvSpPr>
            <p:nvPr/>
          </p:nvSpPr>
          <p:spPr bwMode="auto">
            <a:xfrm>
              <a:off x="912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-5</a:t>
              </a:r>
            </a:p>
          </p:txBody>
        </p:sp>
        <p:sp>
          <p:nvSpPr>
            <p:cNvPr id="126" name="Rectangle 76"/>
            <p:cNvSpPr>
              <a:spLocks noChangeArrowheads="1"/>
            </p:cNvSpPr>
            <p:nvPr/>
          </p:nvSpPr>
          <p:spPr bwMode="auto">
            <a:xfrm>
              <a:off x="1200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3</a:t>
              </a:r>
            </a:p>
          </p:txBody>
        </p:sp>
        <p:sp>
          <p:nvSpPr>
            <p:cNvPr id="127" name="Rectangle 77"/>
            <p:cNvSpPr>
              <a:spLocks noChangeArrowheads="1"/>
            </p:cNvSpPr>
            <p:nvPr/>
          </p:nvSpPr>
          <p:spPr bwMode="auto">
            <a:xfrm>
              <a:off x="1488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bg1"/>
                  </a:solidFill>
                  <a:latin typeface="Tahoma" pitchFamily="34" charset="0"/>
                </a:rPr>
                <a:t>6</a:t>
              </a:r>
            </a:p>
          </p:txBody>
        </p:sp>
        <p:sp>
          <p:nvSpPr>
            <p:cNvPr id="128" name="Rectangle 78"/>
            <p:cNvSpPr>
              <a:spLocks noChangeArrowheads="1"/>
            </p:cNvSpPr>
            <p:nvPr/>
          </p:nvSpPr>
          <p:spPr bwMode="auto">
            <a:xfrm>
              <a:off x="1776" y="3504"/>
              <a:ext cx="288" cy="288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bg1"/>
                  </a:solidFill>
                  <a:latin typeface="Tahoma" pitchFamily="34" charset="0"/>
                </a:rPr>
                <a:t>12</a:t>
              </a:r>
            </a:p>
          </p:txBody>
        </p:sp>
        <p:sp>
          <p:nvSpPr>
            <p:cNvPr id="129" name="Rectangle 79"/>
            <p:cNvSpPr>
              <a:spLocks noChangeArrowheads="1"/>
            </p:cNvSpPr>
            <p:nvPr/>
          </p:nvSpPr>
          <p:spPr bwMode="auto">
            <a:xfrm>
              <a:off x="2064" y="3504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21</a:t>
              </a:r>
            </a:p>
          </p:txBody>
        </p:sp>
        <p:sp>
          <p:nvSpPr>
            <p:cNvPr id="130" name="Rectangle 80"/>
            <p:cNvSpPr>
              <a:spLocks noChangeArrowheads="1"/>
            </p:cNvSpPr>
            <p:nvPr/>
          </p:nvSpPr>
          <p:spPr bwMode="auto">
            <a:xfrm>
              <a:off x="2352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 dirty="0">
                  <a:solidFill>
                    <a:schemeClr val="tx1"/>
                  </a:solidFill>
                  <a:latin typeface="Tahoma" pitchFamily="34" charset="0"/>
                </a:rPr>
                <a:t>7</a:t>
              </a:r>
              <a:r>
                <a:rPr lang="en-US" altLang="en-US" dirty="0" smtClean="0">
                  <a:solidFill>
                    <a:schemeClr val="tx1"/>
                  </a:solidFill>
                  <a:latin typeface="Tahoma" pitchFamily="34" charset="0"/>
                </a:rPr>
                <a:t>2</a:t>
              </a:r>
              <a:endParaRPr lang="en-US" altLang="en-US" dirty="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sp>
          <p:nvSpPr>
            <p:cNvPr id="131" name="Rectangle 81"/>
            <p:cNvSpPr>
              <a:spLocks noChangeArrowheads="1"/>
            </p:cNvSpPr>
            <p:nvPr/>
          </p:nvSpPr>
          <p:spPr bwMode="auto">
            <a:xfrm>
              <a:off x="2640" y="3504"/>
              <a:ext cx="28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45</a:t>
              </a:r>
            </a:p>
          </p:txBody>
        </p:sp>
        <p:sp>
          <p:nvSpPr>
            <p:cNvPr id="132" name="Text Box 82"/>
            <p:cNvSpPr txBox="1">
              <a:spLocks noChangeArrowheads="1"/>
            </p:cNvSpPr>
            <p:nvPr/>
          </p:nvSpPr>
          <p:spPr bwMode="auto">
            <a:xfrm>
              <a:off x="326" y="3477"/>
              <a:ext cx="279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5pPr>
              <a:lvl6pPr marL="25146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6pPr>
              <a:lvl7pPr marL="29718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7pPr>
              <a:lvl8pPr marL="34290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8pPr>
              <a:lvl9pPr marL="3886200" indent="-228600" algn="ctr" eaLnBrk="0" fontAlgn="base" hangingPunct="0">
                <a:spcBef>
                  <a:spcPct val="20000"/>
                </a:spcBef>
                <a:spcAft>
                  <a:spcPct val="0"/>
                </a:spcAft>
                <a:defRPr sz="2400">
                  <a:solidFill>
                    <a:srgbClr val="CC0000"/>
                  </a:solidFill>
                  <a:latin typeface="Times New Roman" pitchFamily="18" charset="0"/>
                </a:defRPr>
              </a:lvl9pPr>
            </a:lstStyle>
            <a:p>
              <a:pPr algn="l" eaLnBrk="1" hangingPunct="1">
                <a:spcBef>
                  <a:spcPct val="0"/>
                </a:spcBef>
              </a:pPr>
              <a:r>
                <a:rPr lang="en-US" altLang="en-US">
                  <a:solidFill>
                    <a:schemeClr val="tx1"/>
                  </a:solidFill>
                  <a:latin typeface="Tahoma" pitchFamily="34" charset="0"/>
                </a:rPr>
                <a:t>x: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762000" y="1230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k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3765349" y="1172028"/>
            <a:ext cx="610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92D050"/>
                </a:solidFill>
              </a:rPr>
              <a:t>pos</a:t>
            </a:r>
            <a:endParaRPr lang="en-US" b="1" dirty="0">
              <a:solidFill>
                <a:srgbClr val="92D050"/>
              </a:solidFill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1219200" y="2373868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k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1981200" y="2362200"/>
            <a:ext cx="6107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pos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6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Analysis</a:t>
            </a:r>
          </a:p>
        </p:txBody>
      </p:sp>
      <p:sp>
        <p:nvSpPr>
          <p:cNvPr id="266243" name="Rectangle 3"/>
          <p:cNvSpPr>
            <a:spLocks noGrp="1" noChangeArrowheads="1"/>
          </p:cNvSpPr>
          <p:nvPr>
            <p:ph idx="1"/>
          </p:nvPr>
        </p:nvSpPr>
        <p:spPr>
          <a:ln>
            <a:solidFill>
              <a:srgbClr val="FF0000"/>
            </a:solidFill>
          </a:ln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How many steps are needed to sort n things ? 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Total number of steps </a:t>
            </a:r>
            <a:r>
              <a:rPr lang="en-US" dirty="0" smtClean="0">
                <a:solidFill>
                  <a:srgbClr val="FF0000"/>
                </a:solidFill>
              </a:rPr>
              <a:t>proportional</a:t>
            </a:r>
            <a:r>
              <a:rPr lang="en-US" dirty="0" smtClean="0"/>
              <a:t> to n</a:t>
            </a:r>
            <a:r>
              <a:rPr lang="en-US" baseline="30000" dirty="0" smtClean="0"/>
              <a:t>2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No. of comparisons?</a:t>
            </a:r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defRPr/>
            </a:pPr>
            <a:r>
              <a:rPr lang="en-US" dirty="0" smtClean="0"/>
              <a:t>Worst Case? Best Case? Average Case?</a:t>
            </a:r>
          </a:p>
        </p:txBody>
      </p:sp>
      <p:sp>
        <p:nvSpPr>
          <p:cNvPr id="266246" name="Text Box 6"/>
          <p:cNvSpPr txBox="1">
            <a:spLocks noChangeArrowheads="1"/>
          </p:cNvSpPr>
          <p:nvPr/>
        </p:nvSpPr>
        <p:spPr bwMode="auto">
          <a:xfrm>
            <a:off x="1730375" y="2971800"/>
            <a:ext cx="420179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 sz="2400" b="1" dirty="0">
                <a:solidFill>
                  <a:srgbClr val="0000CC"/>
                </a:solidFill>
              </a:rPr>
              <a:t>(n-1)+(n-2)+……+1= n(n-1)/2</a:t>
            </a:r>
          </a:p>
        </p:txBody>
      </p:sp>
      <p:sp>
        <p:nvSpPr>
          <p:cNvPr id="24584" name="Rectangle 7"/>
          <p:cNvSpPr>
            <a:spLocks noChangeArrowheads="1"/>
          </p:cNvSpPr>
          <p:nvPr/>
        </p:nvSpPr>
        <p:spPr bwMode="auto">
          <a:xfrm>
            <a:off x="1460500" y="2738438"/>
            <a:ext cx="914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5" name="Rectangle 8"/>
          <p:cNvSpPr>
            <a:spLocks noChangeArrowheads="1"/>
          </p:cNvSpPr>
          <p:nvPr/>
        </p:nvSpPr>
        <p:spPr bwMode="auto">
          <a:xfrm>
            <a:off x="3649663" y="4351338"/>
            <a:ext cx="2843212" cy="12287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6249" name="Rectangle 9"/>
          <p:cNvSpPr>
            <a:spLocks noChangeArrowheads="1"/>
          </p:cNvSpPr>
          <p:nvPr/>
        </p:nvSpPr>
        <p:spPr bwMode="auto">
          <a:xfrm>
            <a:off x="2057400" y="3581400"/>
            <a:ext cx="3419475" cy="1038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marL="742950" indent="-285750"/>
            <a:r>
              <a:rPr lang="en-US" sz="2400" b="1" dirty="0"/>
              <a:t>Of the order of </a:t>
            </a:r>
            <a:r>
              <a:rPr lang="en-US" sz="2400" b="1" dirty="0">
                <a:solidFill>
                  <a:srgbClr val="0000CC"/>
                </a:solidFill>
              </a:rPr>
              <a:t>n</a:t>
            </a:r>
            <a:r>
              <a:rPr lang="en-US" sz="2400" b="1" baseline="30000" dirty="0">
                <a:solidFill>
                  <a:srgbClr val="0000CC"/>
                </a:solidFill>
              </a:rPr>
              <a:t>2</a:t>
            </a:r>
            <a:r>
              <a:rPr lang="en-US" sz="2400" b="1" dirty="0">
                <a:solidFill>
                  <a:srgbClr val="0000CC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6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46" grpId="0"/>
      <p:bldP spid="26624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Insertion  Sort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371600"/>
            <a:ext cx="7772400" cy="657225"/>
          </a:xfrm>
        </p:spPr>
        <p:txBody>
          <a:bodyPr/>
          <a:lstStyle/>
          <a:p>
            <a:r>
              <a:rPr lang="en-US" smtClean="0"/>
              <a:t>General situation :</a:t>
            </a:r>
          </a:p>
        </p:txBody>
      </p:sp>
      <p:grpSp>
        <p:nvGrpSpPr>
          <p:cNvPr id="2" name="Group 36"/>
          <p:cNvGrpSpPr>
            <a:grpSpLocks/>
          </p:cNvGrpSpPr>
          <p:nvPr/>
        </p:nvGrpSpPr>
        <p:grpSpPr bwMode="auto">
          <a:xfrm>
            <a:off x="1419225" y="3967163"/>
            <a:ext cx="6113463" cy="1279525"/>
            <a:chOff x="894" y="2475"/>
            <a:chExt cx="3851" cy="806"/>
          </a:xfrm>
        </p:grpSpPr>
        <p:sp>
          <p:nvSpPr>
            <p:cNvPr id="25624" name="Rectangle 26"/>
            <p:cNvSpPr>
              <a:spLocks noChangeArrowheads="1"/>
            </p:cNvSpPr>
            <p:nvPr/>
          </p:nvSpPr>
          <p:spPr bwMode="auto">
            <a:xfrm>
              <a:off x="1959" y="2741"/>
              <a:ext cx="750" cy="24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>
                <a:solidFill>
                  <a:schemeClr val="tx1"/>
                </a:solidFill>
                <a:latin typeface="Tahoma" pitchFamily="34" charset="0"/>
              </a:endParaRPr>
            </a:p>
          </p:txBody>
        </p:sp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894" y="2475"/>
              <a:ext cx="3851" cy="806"/>
              <a:chOff x="894" y="2475"/>
              <a:chExt cx="3851" cy="806"/>
            </a:xfrm>
          </p:grpSpPr>
          <p:sp>
            <p:nvSpPr>
              <p:cNvPr id="25626" name="Text Box 13"/>
              <p:cNvSpPr txBox="1">
                <a:spLocks noChangeArrowheads="1"/>
              </p:cNvSpPr>
              <p:nvPr/>
            </p:nvSpPr>
            <p:spPr bwMode="auto">
              <a:xfrm>
                <a:off x="894" y="3031"/>
                <a:ext cx="218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b="1">
                    <a:solidFill>
                      <a:schemeClr val="tx1"/>
                    </a:solidFill>
                    <a:latin typeface="Tahoma" pitchFamily="34" charset="0"/>
                  </a:rPr>
                  <a:t>0</a:t>
                </a:r>
              </a:p>
            </p:txBody>
          </p:sp>
          <p:sp>
            <p:nvSpPr>
              <p:cNvPr id="25627" name="Text Box 15"/>
              <p:cNvSpPr txBox="1">
                <a:spLocks noChangeArrowheads="1"/>
              </p:cNvSpPr>
              <p:nvPr/>
            </p:nvSpPr>
            <p:spPr bwMode="auto">
              <a:xfrm>
                <a:off x="3919" y="3021"/>
                <a:ext cx="826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b="1" dirty="0">
                    <a:solidFill>
                      <a:schemeClr val="tx1"/>
                    </a:solidFill>
                    <a:latin typeface="Tahoma" pitchFamily="34" charset="0"/>
                  </a:rPr>
                  <a:t>size-1</a:t>
                </a:r>
              </a:p>
            </p:txBody>
          </p:sp>
          <p:sp>
            <p:nvSpPr>
              <p:cNvPr id="25628" name="Rectangle 23"/>
              <p:cNvSpPr>
                <a:spLocks noChangeArrowheads="1"/>
              </p:cNvSpPr>
              <p:nvPr/>
            </p:nvSpPr>
            <p:spPr bwMode="auto">
              <a:xfrm>
                <a:off x="1039" y="2741"/>
                <a:ext cx="750" cy="242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800">
                  <a:solidFill>
                    <a:schemeClr val="tx1"/>
                  </a:solidFill>
                  <a:latin typeface="Tahoma" pitchFamily="34" charset="0"/>
                </a:endParaRPr>
              </a:p>
            </p:txBody>
          </p:sp>
          <p:sp>
            <p:nvSpPr>
              <p:cNvPr id="25629" name="Rectangle 24"/>
              <p:cNvSpPr>
                <a:spLocks noChangeArrowheads="1"/>
              </p:cNvSpPr>
              <p:nvPr/>
            </p:nvSpPr>
            <p:spPr bwMode="auto">
              <a:xfrm>
                <a:off x="2878" y="2741"/>
                <a:ext cx="1454" cy="242"/>
              </a:xfrm>
              <a:prstGeom prst="rect">
                <a:avLst/>
              </a:prstGeom>
              <a:solidFill>
                <a:srgbClr val="99CCFF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r>
                  <a:rPr lang="en-US" sz="1800">
                    <a:solidFill>
                      <a:schemeClr val="tx1"/>
                    </a:solidFill>
                    <a:latin typeface="Tahoma" pitchFamily="34" charset="0"/>
                  </a:rPr>
                  <a:t> </a:t>
                </a:r>
              </a:p>
            </p:txBody>
          </p:sp>
          <p:sp>
            <p:nvSpPr>
              <p:cNvPr id="25630" name="Rectangle 25"/>
              <p:cNvSpPr>
                <a:spLocks noChangeArrowheads="1"/>
              </p:cNvSpPr>
              <p:nvPr/>
            </p:nvSpPr>
            <p:spPr bwMode="auto">
              <a:xfrm>
                <a:off x="1789" y="2741"/>
                <a:ext cx="170" cy="242"/>
              </a:xfrm>
              <a:prstGeom prst="rect">
                <a:avLst/>
              </a:prstGeom>
              <a:solidFill>
                <a:schemeClr val="hlink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1" name="Rectangle 27"/>
              <p:cNvSpPr>
                <a:spLocks noChangeArrowheads="1"/>
              </p:cNvSpPr>
              <p:nvPr/>
            </p:nvSpPr>
            <p:spPr bwMode="auto">
              <a:xfrm>
                <a:off x="2709" y="2741"/>
                <a:ext cx="169" cy="242"/>
              </a:xfrm>
              <a:prstGeom prst="rect">
                <a:avLst/>
              </a:prstGeom>
              <a:solidFill>
                <a:schemeClr val="accent1"/>
              </a:solidFill>
              <a:ln w="9525" algn="ctr">
                <a:solidFill>
                  <a:srgbClr val="FF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632" name="Text Box 29"/>
              <p:cNvSpPr txBox="1">
                <a:spLocks noChangeArrowheads="1"/>
              </p:cNvSpPr>
              <p:nvPr/>
            </p:nvSpPr>
            <p:spPr bwMode="auto">
              <a:xfrm>
                <a:off x="2666" y="2475"/>
                <a:ext cx="164" cy="2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0"/>
                  </a:spcBef>
                </a:pPr>
                <a:r>
                  <a:rPr lang="en-US" sz="2000" b="1">
                    <a:solidFill>
                      <a:schemeClr val="tx1"/>
                    </a:solidFill>
                    <a:latin typeface="Tahoma" pitchFamily="34" charset="0"/>
                  </a:rPr>
                  <a:t>i</a:t>
                </a:r>
              </a:p>
            </p:txBody>
          </p:sp>
        </p:grpSp>
      </p:grpSp>
      <p:sp>
        <p:nvSpPr>
          <p:cNvPr id="25608" name="Rectangle 4"/>
          <p:cNvSpPr>
            <a:spLocks noChangeArrowheads="1"/>
          </p:cNvSpPr>
          <p:nvPr/>
        </p:nvSpPr>
        <p:spPr bwMode="auto">
          <a:xfrm>
            <a:off x="4267200" y="2286000"/>
            <a:ext cx="2438400" cy="381000"/>
          </a:xfrm>
          <a:prstGeom prst="rect">
            <a:avLst/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remainder, unsorted</a:t>
            </a:r>
          </a:p>
        </p:txBody>
      </p:sp>
      <p:sp>
        <p:nvSpPr>
          <p:cNvPr id="25609" name="Rectangle 5"/>
          <p:cNvSpPr>
            <a:spLocks noChangeArrowheads="1"/>
          </p:cNvSpPr>
          <p:nvPr/>
        </p:nvSpPr>
        <p:spPr bwMode="auto">
          <a:xfrm>
            <a:off x="1600200" y="2286000"/>
            <a:ext cx="2667000" cy="3810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sz="1800">
                <a:solidFill>
                  <a:schemeClr val="tx1"/>
                </a:solidFill>
                <a:latin typeface="Tahoma" pitchFamily="34" charset="0"/>
              </a:rPr>
              <a:t>smallest elements, sorted</a:t>
            </a:r>
          </a:p>
        </p:txBody>
      </p:sp>
      <p:sp>
        <p:nvSpPr>
          <p:cNvPr id="25610" name="Text Box 6"/>
          <p:cNvSpPr txBox="1">
            <a:spLocks noChangeArrowheads="1"/>
          </p:cNvSpPr>
          <p:nvPr/>
        </p:nvSpPr>
        <p:spPr bwMode="auto">
          <a:xfrm>
            <a:off x="1600200" y="1878013"/>
            <a:ext cx="3460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25611" name="Text Box 7"/>
          <p:cNvSpPr txBox="1">
            <a:spLocks noChangeArrowheads="1"/>
          </p:cNvSpPr>
          <p:nvPr/>
        </p:nvSpPr>
        <p:spPr bwMode="auto">
          <a:xfrm>
            <a:off x="5867400" y="1828800"/>
            <a:ext cx="13112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size-1</a:t>
            </a:r>
          </a:p>
        </p:txBody>
      </p:sp>
      <p:sp>
        <p:nvSpPr>
          <p:cNvPr id="25612" name="Text Box 8"/>
          <p:cNvSpPr txBox="1">
            <a:spLocks noChangeArrowheads="1"/>
          </p:cNvSpPr>
          <p:nvPr/>
        </p:nvSpPr>
        <p:spPr bwMode="auto">
          <a:xfrm>
            <a:off x="4267200" y="1878013"/>
            <a:ext cx="26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i</a:t>
            </a:r>
          </a:p>
        </p:txBody>
      </p:sp>
      <p:sp>
        <p:nvSpPr>
          <p:cNvPr id="25613" name="Text Box 10"/>
          <p:cNvSpPr txBox="1">
            <a:spLocks noChangeArrowheads="1"/>
          </p:cNvSpPr>
          <p:nvPr/>
        </p:nvSpPr>
        <p:spPr bwMode="auto">
          <a:xfrm>
            <a:off x="914400" y="2209800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692275" y="3238500"/>
            <a:ext cx="5049838" cy="381000"/>
            <a:chOff x="1066" y="2040"/>
            <a:chExt cx="3181" cy="240"/>
          </a:xfrm>
        </p:grpSpPr>
        <p:sp>
          <p:nvSpPr>
            <p:cNvPr id="25622" name="Rectangle 12"/>
            <p:cNvSpPr>
              <a:spLocks noChangeArrowheads="1"/>
            </p:cNvSpPr>
            <p:nvPr/>
          </p:nvSpPr>
          <p:spPr bwMode="auto">
            <a:xfrm>
              <a:off x="2711" y="2040"/>
              <a:ext cx="1536" cy="240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sz="1800">
                  <a:solidFill>
                    <a:schemeClr val="tx1"/>
                  </a:solidFill>
                  <a:latin typeface="Tahoma" pitchFamily="34" charset="0"/>
                </a:rPr>
                <a:t> </a:t>
              </a:r>
            </a:p>
          </p:txBody>
        </p:sp>
        <p:sp>
          <p:nvSpPr>
            <p:cNvPr id="25623" name="Rectangle 11"/>
            <p:cNvSpPr>
              <a:spLocks noChangeArrowheads="1"/>
            </p:cNvSpPr>
            <p:nvPr/>
          </p:nvSpPr>
          <p:spPr bwMode="auto">
            <a:xfrm>
              <a:off x="1066" y="2040"/>
              <a:ext cx="168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800">
                <a:solidFill>
                  <a:schemeClr val="tx1"/>
                </a:solidFill>
                <a:latin typeface="Tahoma" pitchFamily="34" charset="0"/>
              </a:endParaRPr>
            </a:p>
          </p:txBody>
        </p:sp>
      </p:grpSp>
      <p:sp>
        <p:nvSpPr>
          <p:cNvPr id="286734" name="Text Box 14"/>
          <p:cNvSpPr txBox="1">
            <a:spLocks noChangeArrowheads="1"/>
          </p:cNvSpPr>
          <p:nvPr/>
        </p:nvSpPr>
        <p:spPr bwMode="auto">
          <a:xfrm>
            <a:off x="4235450" y="2738438"/>
            <a:ext cx="260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sz="2000" b="1">
                <a:solidFill>
                  <a:schemeClr val="tx1"/>
                </a:solidFill>
                <a:latin typeface="Tahoma" pitchFamily="34" charset="0"/>
              </a:rPr>
              <a:t>i</a:t>
            </a:r>
          </a:p>
        </p:txBody>
      </p:sp>
      <p:sp>
        <p:nvSpPr>
          <p:cNvPr id="286748" name="Rectangle 28"/>
          <p:cNvSpPr>
            <a:spLocks noChangeArrowheads="1"/>
          </p:cNvSpPr>
          <p:nvPr/>
        </p:nvSpPr>
        <p:spPr bwMode="auto">
          <a:xfrm>
            <a:off x="4303713" y="3255963"/>
            <a:ext cx="268287" cy="346075"/>
          </a:xfrm>
          <a:prstGeom prst="rect">
            <a:avLst/>
          </a:prstGeom>
          <a:solidFill>
            <a:schemeClr val="hlink"/>
          </a:solidFill>
          <a:ln w="9525" algn="ctr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3343275" y="2968625"/>
            <a:ext cx="1228725" cy="768350"/>
            <a:chOff x="2106" y="1870"/>
            <a:chExt cx="774" cy="484"/>
          </a:xfrm>
        </p:grpSpPr>
        <p:sp>
          <p:nvSpPr>
            <p:cNvPr id="25620" name="Line 30"/>
            <p:cNvSpPr>
              <a:spLocks noChangeShapeType="1"/>
            </p:cNvSpPr>
            <p:nvPr/>
          </p:nvSpPr>
          <p:spPr bwMode="auto">
            <a:xfrm flipH="1">
              <a:off x="2106" y="1870"/>
              <a:ext cx="459" cy="0"/>
            </a:xfrm>
            <a:prstGeom prst="line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621" name="Line 31"/>
            <p:cNvSpPr>
              <a:spLocks noChangeShapeType="1"/>
            </p:cNvSpPr>
            <p:nvPr/>
          </p:nvSpPr>
          <p:spPr bwMode="auto">
            <a:xfrm>
              <a:off x="2299" y="2354"/>
              <a:ext cx="581" cy="0"/>
            </a:xfrm>
            <a:prstGeom prst="line">
              <a:avLst/>
            </a:prstGeom>
            <a:noFill/>
            <a:ln w="9525">
              <a:solidFill>
                <a:schemeClr val="accent2">
                  <a:lumMod val="50000"/>
                </a:schemeClr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6757" name="Text Box 37"/>
          <p:cNvSpPr txBox="1">
            <a:spLocks noChangeArrowheads="1"/>
          </p:cNvSpPr>
          <p:nvPr/>
        </p:nvSpPr>
        <p:spPr bwMode="auto">
          <a:xfrm>
            <a:off x="2114550" y="4773613"/>
            <a:ext cx="7429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 b="1"/>
              <a:t>j</a:t>
            </a:r>
          </a:p>
        </p:txBody>
      </p:sp>
      <p:sp>
        <p:nvSpPr>
          <p:cNvPr id="25619" name="Text Box 38"/>
          <p:cNvSpPr txBox="1">
            <a:spLocks noChangeArrowheads="1"/>
          </p:cNvSpPr>
          <p:nvPr/>
        </p:nvSpPr>
        <p:spPr bwMode="auto">
          <a:xfrm>
            <a:off x="6638925" y="2762250"/>
            <a:ext cx="2157963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 algn="l"/>
            <a:r>
              <a:rPr lang="en-US" sz="2000" dirty="0"/>
              <a:t>Compare and </a:t>
            </a:r>
          </a:p>
          <a:p>
            <a:pPr marL="742950" indent="-285750" algn="l"/>
            <a:r>
              <a:rPr lang="en-US" sz="2000" dirty="0"/>
              <a:t>Shift till x[</a:t>
            </a:r>
            <a:r>
              <a:rPr lang="en-US" sz="2000" dirty="0" err="1"/>
              <a:t>i</a:t>
            </a:r>
            <a:r>
              <a:rPr lang="en-US" sz="2000" dirty="0"/>
              <a:t>] is </a:t>
            </a:r>
          </a:p>
          <a:p>
            <a:pPr marL="742950" indent="-285750" algn="l"/>
            <a:r>
              <a:rPr lang="en-US" sz="2000" dirty="0"/>
              <a:t>larger.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6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86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8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34" grpId="0"/>
      <p:bldP spid="286748" grpId="0" animBg="1"/>
      <p:bldP spid="28675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Insertion Sort</a:t>
            </a:r>
          </a:p>
        </p:txBody>
      </p:sp>
      <p:sp>
        <p:nvSpPr>
          <p:cNvPr id="1703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#define MAXN 100</a:t>
            </a:r>
          </a:p>
          <a:p>
            <a:pPr>
              <a:buFontTx/>
              <a:buNone/>
            </a:pPr>
            <a:r>
              <a:rPr lang="en-US" sz="2400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InsertSort</a:t>
            </a:r>
            <a:r>
              <a:rPr lang="en-US" sz="2400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list[MAXN], </a:t>
            </a:r>
            <a:r>
              <a:rPr lang="en-US" sz="2400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size</a:t>
            </a:r>
            <a:r>
              <a:rPr lang="en-US" sz="2400" dirty="0" smtClean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sz="2400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main ()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>
              <a:buFontTx/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index, size;</a:t>
            </a:r>
          </a:p>
          <a:p>
            <a:pPr>
              <a:buFontTx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numbers[MAXN];</a:t>
            </a:r>
          </a:p>
          <a:p>
            <a:pPr>
              <a:buFontTx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2400" dirty="0">
                <a:solidFill>
                  <a:srgbClr val="0066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Input */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size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readarray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(numbers) ;</a:t>
            </a:r>
          </a:p>
          <a:p>
            <a:pPr>
              <a:buFontTx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(numbers, size) ;</a:t>
            </a:r>
          </a:p>
          <a:p>
            <a:pPr>
              <a:buFontTx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InsertSort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(numbers, size) ;</a:t>
            </a:r>
          </a:p>
          <a:p>
            <a:pPr>
              <a:buFontTx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printarray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(numbers, size) ;</a:t>
            </a:r>
          </a:p>
          <a:p>
            <a:pPr>
              <a:buFontTx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Searching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if a given element (</a:t>
            </a:r>
            <a:r>
              <a:rPr lang="en-US" dirty="0" smtClean="0">
                <a:solidFill>
                  <a:srgbClr val="0000CC"/>
                </a:solidFill>
              </a:rPr>
              <a:t>key</a:t>
            </a:r>
            <a:r>
              <a:rPr lang="en-US" dirty="0" smtClean="0"/>
              <a:t>) occurs in the array.</a:t>
            </a:r>
          </a:p>
          <a:p>
            <a:r>
              <a:rPr lang="en-US" dirty="0" smtClean="0"/>
              <a:t>Two methods to be discussed:</a:t>
            </a:r>
          </a:p>
          <a:p>
            <a:pPr lvl="1"/>
            <a:r>
              <a:rPr lang="en-US" dirty="0" smtClean="0"/>
              <a:t>If the array elements are unsorted.</a:t>
            </a:r>
          </a:p>
          <a:p>
            <a:pPr lvl="2"/>
            <a:r>
              <a:rPr lang="en-US" sz="2800" dirty="0" smtClean="0">
                <a:solidFill>
                  <a:srgbClr val="0000CC"/>
                </a:solidFill>
              </a:rPr>
              <a:t>Linear search</a:t>
            </a:r>
          </a:p>
          <a:p>
            <a:pPr lvl="1"/>
            <a:r>
              <a:rPr lang="en-US" dirty="0" smtClean="0"/>
              <a:t>If the array elements are sorted.</a:t>
            </a:r>
          </a:p>
          <a:p>
            <a:pPr lvl="2"/>
            <a:r>
              <a:rPr lang="en-US" sz="2800" dirty="0" smtClean="0">
                <a:solidFill>
                  <a:srgbClr val="0000CC"/>
                </a:solidFill>
              </a:rPr>
              <a:t>Binary search</a:t>
            </a:r>
          </a:p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47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47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705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1"/>
            <a:ext cx="8229600" cy="41910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void 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InsertSort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(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int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list[ ], 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int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 size)	{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	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 for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(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=1; 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&lt;size; 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++)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		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 item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= list[</a:t>
            </a:r>
            <a:r>
              <a:rPr lang="en-US" sz="2800" dirty="0" err="1">
                <a:solidFill>
                  <a:schemeClr val="accent3">
                    <a:lumMod val="50000"/>
                  </a:schemeClr>
                </a:solidFill>
              </a:rPr>
              <a:t>i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] 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		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 for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( j=i-1; ( j &gt;= 0)&amp;&amp; (list[ j ] &gt;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item); 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j--)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			list[ j+1 ] = list[ j ];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		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  list[j+1</a:t>
            </a: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] = item ;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	}</a:t>
            </a:r>
          </a:p>
          <a:p>
            <a:pPr>
              <a:buFontTx/>
              <a:buNone/>
            </a:pPr>
            <a:r>
              <a:rPr lang="en-US" sz="2800" dirty="0">
                <a:solidFill>
                  <a:schemeClr val="accent3">
                    <a:lumMod val="50000"/>
                  </a:schemeClr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Time Complexity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Number of comparisons and shifting:</a:t>
            </a:r>
          </a:p>
          <a:p>
            <a:pPr>
              <a:buSzPct val="55000"/>
              <a:buFontTx/>
              <a:buChar char="o"/>
            </a:pPr>
            <a:r>
              <a:rPr lang="en-US" sz="2400" dirty="0" smtClean="0"/>
              <a:t>                  Worst Case?  </a:t>
            </a:r>
          </a:p>
          <a:p>
            <a:pPr>
              <a:buSzPct val="55000"/>
              <a:buFontTx/>
              <a:buNone/>
            </a:pPr>
            <a:endParaRPr lang="en-US" sz="2400" dirty="0" smtClean="0"/>
          </a:p>
          <a:p>
            <a:pPr>
              <a:buSzPct val="55000"/>
              <a:buFontTx/>
              <a:buNone/>
            </a:pPr>
            <a:r>
              <a:rPr lang="en-US" sz="2400" dirty="0" smtClean="0"/>
              <a:t>           </a:t>
            </a:r>
            <a:r>
              <a:rPr lang="en-US" sz="2400" b="1" dirty="0" smtClean="0">
                <a:solidFill>
                  <a:srgbClr val="0000CC"/>
                </a:solidFill>
              </a:rPr>
              <a:t>1+2+3+ …… +(n-1) = n(n-1)/2</a:t>
            </a:r>
          </a:p>
          <a:p>
            <a:pPr>
              <a:buSzPct val="55000"/>
              <a:buFontTx/>
              <a:buNone/>
            </a:pPr>
            <a:endParaRPr lang="en-US" sz="2400" dirty="0" smtClean="0"/>
          </a:p>
          <a:p>
            <a:pPr>
              <a:buSzPct val="55000"/>
              <a:buFontTx/>
              <a:buChar char="o"/>
            </a:pPr>
            <a:r>
              <a:rPr lang="en-US" sz="2400" dirty="0" smtClean="0"/>
              <a:t>                  Best Case?</a:t>
            </a:r>
          </a:p>
          <a:p>
            <a:pPr>
              <a:buSzPct val="55000"/>
              <a:buFontTx/>
              <a:buNone/>
            </a:pPr>
            <a:endParaRPr lang="en-US" sz="2400" dirty="0" smtClean="0"/>
          </a:p>
          <a:p>
            <a:pPr>
              <a:buSzPct val="55000"/>
              <a:buFontTx/>
              <a:buNone/>
            </a:pPr>
            <a:r>
              <a:rPr lang="en-US" sz="2400" dirty="0" smtClean="0"/>
              <a:t>        </a:t>
            </a:r>
            <a:r>
              <a:rPr lang="en-US" sz="2400" b="1" dirty="0" smtClean="0">
                <a:solidFill>
                  <a:srgbClr val="0000CC"/>
                </a:solidFill>
              </a:rPr>
              <a:t>1+1+…… (n-1) times = (n-1)</a:t>
            </a:r>
          </a:p>
          <a:p>
            <a:pPr>
              <a:buFontTx/>
              <a:buNone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87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8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4572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Complete Insertion Sort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534400" cy="6172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#include &lt;</a:t>
            </a:r>
            <a:r>
              <a:rPr lang="en-US" altLang="en-US" sz="1800" dirty="0" err="1" smtClean="0"/>
              <a:t>stdio.h</a:t>
            </a:r>
            <a:r>
              <a:rPr lang="en-US" altLang="en-US" sz="1800" dirty="0" smtClean="0"/>
              <a:t>&gt;			/* Sort x[0..size-1] in non-decreasing order */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#define SIZE 100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err="1" smtClean="0"/>
              <a:t>int</a:t>
            </a:r>
            <a:r>
              <a:rPr lang="en-US" altLang="en-US" sz="1800" dirty="0" smtClean="0"/>
              <a:t> main ( )</a:t>
            </a:r>
            <a:r>
              <a:rPr lang="en-US" altLang="en-US" sz="1800" dirty="0"/>
              <a:t> </a:t>
            </a:r>
            <a:r>
              <a:rPr lang="en-US" altLang="en-US" sz="1800" dirty="0" smtClean="0"/>
              <a:t>  {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</a:t>
            </a:r>
            <a:r>
              <a:rPr lang="en-US" altLang="en-US" sz="1800" dirty="0" err="1" smtClean="0"/>
              <a:t>int</a:t>
            </a:r>
            <a:r>
              <a:rPr lang="en-US" altLang="en-US" sz="1800" dirty="0" smtClean="0"/>
              <a:t> 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, j, x[SIZE], size, temp;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</a:t>
            </a:r>
            <a:r>
              <a:rPr lang="en-US" altLang="en-US" sz="1800" dirty="0" err="1" smtClean="0"/>
              <a:t>printf</a:t>
            </a:r>
            <a:r>
              <a:rPr lang="en-US" altLang="en-US" sz="1800" dirty="0" smtClean="0"/>
              <a:t>("Enter the number of elements: ");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</a:t>
            </a:r>
            <a:r>
              <a:rPr lang="en-US" altLang="en-US" sz="1800" dirty="0" err="1" smtClean="0"/>
              <a:t>scanf</a:t>
            </a:r>
            <a:r>
              <a:rPr lang="en-US" altLang="en-US" sz="1800" dirty="0" smtClean="0"/>
              <a:t>("%</a:t>
            </a:r>
            <a:r>
              <a:rPr lang="en-US" altLang="en-US" sz="1800" dirty="0" err="1" smtClean="0"/>
              <a:t>d",&amp;size</a:t>
            </a:r>
            <a:r>
              <a:rPr lang="en-US" altLang="en-US" sz="1800" dirty="0" smtClean="0"/>
              <a:t>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</a:t>
            </a:r>
            <a:r>
              <a:rPr lang="en-US" altLang="en-US" sz="1800" dirty="0" err="1" smtClean="0"/>
              <a:t>printf</a:t>
            </a:r>
            <a:r>
              <a:rPr lang="en-US" altLang="en-US" sz="1800" dirty="0" smtClean="0"/>
              <a:t>("Enter the elements: ");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for(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=0;i&lt;</a:t>
            </a:r>
            <a:r>
              <a:rPr lang="en-US" altLang="en-US" sz="1800" dirty="0" err="1" smtClean="0"/>
              <a:t>size;i</a:t>
            </a:r>
            <a:r>
              <a:rPr lang="en-US" altLang="en-US" sz="1800" dirty="0" smtClean="0"/>
              <a:t>++)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        </a:t>
            </a:r>
            <a:r>
              <a:rPr lang="en-US" altLang="en-US" sz="1800" dirty="0" err="1" smtClean="0"/>
              <a:t>scanf</a:t>
            </a:r>
            <a:r>
              <a:rPr lang="en-US" altLang="en-US" sz="1800" dirty="0" smtClean="0"/>
              <a:t>("%</a:t>
            </a:r>
            <a:r>
              <a:rPr lang="en-US" altLang="en-US" sz="1800" dirty="0" err="1" smtClean="0"/>
              <a:t>d",&amp;x</a:t>
            </a:r>
            <a:r>
              <a:rPr lang="en-US" altLang="en-US" sz="1800" dirty="0" smtClean="0"/>
              <a:t>[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]);</a:t>
            </a:r>
          </a:p>
          <a:p>
            <a:pPr>
              <a:buNone/>
            </a:pPr>
            <a:r>
              <a:rPr lang="en-US" altLang="en-US" sz="1800" dirty="0" smtClean="0"/>
              <a:t>	 for (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=1; 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&lt;size; 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++) {</a:t>
            </a:r>
          </a:p>
          <a:p>
            <a:pPr>
              <a:buNone/>
            </a:pPr>
            <a:r>
              <a:rPr lang="en-US" altLang="en-US" sz="1800" dirty="0" smtClean="0"/>
              <a:t>		temp = x[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] ;</a:t>
            </a:r>
          </a:p>
          <a:p>
            <a:pPr>
              <a:buNone/>
            </a:pPr>
            <a:r>
              <a:rPr lang="en-US" altLang="en-US" sz="1800" dirty="0" smtClean="0"/>
              <a:t>		for (j=i-1; (j&gt;=0)&amp;&amp; (x[j] &gt; temp); j--)</a:t>
            </a:r>
          </a:p>
          <a:p>
            <a:pPr>
              <a:buNone/>
            </a:pPr>
            <a:r>
              <a:rPr lang="en-US" altLang="en-US" sz="1800" dirty="0" smtClean="0"/>
              <a:t>			x[j+1] = x[j];</a:t>
            </a:r>
          </a:p>
          <a:p>
            <a:pPr>
              <a:buNone/>
            </a:pPr>
            <a:r>
              <a:rPr lang="en-US" altLang="en-US" sz="1800" dirty="0" smtClean="0"/>
              <a:t>		x[j+1] = temp ;</a:t>
            </a:r>
          </a:p>
          <a:p>
            <a:pPr>
              <a:buNone/>
            </a:pPr>
            <a:r>
              <a:rPr lang="en-US" altLang="en-US" sz="1800" dirty="0" smtClean="0"/>
              <a:t>	 }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for(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=0;i&lt;</a:t>
            </a:r>
            <a:r>
              <a:rPr lang="en-US" altLang="en-US" sz="1800" dirty="0" err="1" smtClean="0"/>
              <a:t>size;i</a:t>
            </a:r>
            <a:r>
              <a:rPr lang="en-US" altLang="en-US" sz="1800" dirty="0" smtClean="0"/>
              <a:t>++)		/* print the sorted (non-decreasing) list */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        </a:t>
            </a:r>
            <a:r>
              <a:rPr lang="en-US" altLang="en-US" sz="1800" dirty="0" err="1" smtClean="0"/>
              <a:t>printf</a:t>
            </a:r>
            <a:r>
              <a:rPr lang="en-US" altLang="en-US" sz="1800" dirty="0" smtClean="0"/>
              <a:t>("%d ",x[</a:t>
            </a:r>
            <a:r>
              <a:rPr lang="en-US" altLang="en-US" sz="1800" dirty="0" err="1" smtClean="0"/>
              <a:t>i</a:t>
            </a:r>
            <a:r>
              <a:rPr lang="en-US" altLang="en-US" sz="1800" dirty="0" smtClean="0"/>
              <a:t>]);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        return 0;</a:t>
            </a:r>
          </a:p>
          <a:p>
            <a:pPr>
              <a:lnSpc>
                <a:spcPct val="90000"/>
              </a:lnSpc>
              <a:buNone/>
            </a:pPr>
            <a:r>
              <a:rPr lang="en-US" altLang="en-US" sz="18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1377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Insertion Sort Example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2057400"/>
            <a:ext cx="3200400" cy="411480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en-US" altLang="en-US" sz="2200" dirty="0" smtClean="0"/>
              <a:t>Input:</a:t>
            </a:r>
          </a:p>
          <a:p>
            <a:pPr>
              <a:buNone/>
            </a:pPr>
            <a:r>
              <a:rPr lang="en-US" altLang="en-US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2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US" altLang="en-US" sz="2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200" b="1" u="sng" dirty="0" smtClean="0"/>
              <a:t>12</a:t>
            </a:r>
            <a:r>
              <a:rPr lang="en-US" altLang="en-US" sz="2200" dirty="0" smtClean="0"/>
              <a:t>  -5  6  </a:t>
            </a:r>
            <a:r>
              <a:rPr lang="en-US" altLang="en-US" sz="2200" dirty="0"/>
              <a:t>72 </a:t>
            </a:r>
            <a:r>
              <a:rPr lang="en-US" altLang="en-US" sz="2200" dirty="0" smtClean="0"/>
              <a:t> 21  -</a:t>
            </a:r>
            <a:r>
              <a:rPr lang="en-US" altLang="en-US" sz="2200" dirty="0"/>
              <a:t>7 </a:t>
            </a:r>
            <a:r>
              <a:rPr lang="en-US" altLang="en-US" sz="2200" dirty="0" smtClean="0"/>
              <a:t> 45</a:t>
            </a:r>
          </a:p>
          <a:p>
            <a:pPr>
              <a:buNone/>
            </a:pPr>
            <a:r>
              <a:rPr lang="en-US" altLang="en-US" sz="2200" dirty="0" smtClean="0"/>
              <a:t> 3  </a:t>
            </a:r>
            <a:r>
              <a:rPr lang="en-US" altLang="en-US" sz="2200" b="1" dirty="0" smtClean="0">
                <a:solidFill>
                  <a:schemeClr val="accent6">
                    <a:lumMod val="75000"/>
                  </a:schemeClr>
                </a:solidFill>
              </a:rPr>
              <a:t>12</a:t>
            </a:r>
            <a:r>
              <a:rPr lang="en-US" altLang="en-US" sz="2200" dirty="0" smtClean="0"/>
              <a:t>  </a:t>
            </a:r>
            <a:r>
              <a:rPr lang="en-US" altLang="en-US" sz="2200" b="1" u="sng" dirty="0" smtClean="0"/>
              <a:t>-</a:t>
            </a:r>
            <a:r>
              <a:rPr lang="en-US" altLang="en-US" sz="2200" b="1" u="sng" dirty="0"/>
              <a:t>5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 6  72  </a:t>
            </a:r>
            <a:r>
              <a:rPr lang="en-US" altLang="en-US" sz="2200" dirty="0"/>
              <a:t>21 </a:t>
            </a:r>
            <a:r>
              <a:rPr lang="en-US" altLang="en-US" sz="2200" dirty="0" smtClean="0"/>
              <a:t> -</a:t>
            </a:r>
            <a:r>
              <a:rPr lang="en-US" altLang="en-US" sz="2200" dirty="0"/>
              <a:t>7 </a:t>
            </a:r>
            <a:r>
              <a:rPr lang="en-US" altLang="en-US" sz="2200" dirty="0" smtClean="0"/>
              <a:t> 45 </a:t>
            </a:r>
            <a:endParaRPr lang="en-US" altLang="en-US" sz="2200" dirty="0"/>
          </a:p>
          <a:p>
            <a:pPr>
              <a:buNone/>
            </a:pPr>
            <a:r>
              <a:rPr lang="en-US" altLang="en-US" sz="2200" b="1" dirty="0">
                <a:solidFill>
                  <a:schemeClr val="accent6">
                    <a:lumMod val="75000"/>
                  </a:schemeClr>
                </a:solidFill>
              </a:rPr>
              <a:t>-</a:t>
            </a:r>
            <a:r>
              <a:rPr lang="en-US" altLang="en-US" sz="2200" b="1" dirty="0" smtClean="0">
                <a:solidFill>
                  <a:schemeClr val="accent6">
                    <a:lumMod val="75000"/>
                  </a:schemeClr>
                </a:solidFill>
              </a:rPr>
              <a:t>5</a:t>
            </a: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r>
              <a:rPr lang="en-US" altLang="en-US" sz="2200" dirty="0" smtClean="0"/>
              <a:t>3  12 </a:t>
            </a:r>
            <a:r>
              <a:rPr lang="en-US" altLang="en-US" sz="2200" b="1" u="sng" dirty="0"/>
              <a:t>6</a:t>
            </a:r>
            <a:r>
              <a:rPr lang="en-US" altLang="en-US" sz="2200" b="1" dirty="0"/>
              <a:t> </a:t>
            </a:r>
            <a:r>
              <a:rPr lang="en-US" altLang="en-US" sz="2200" b="1" dirty="0" smtClean="0"/>
              <a:t> </a:t>
            </a:r>
            <a:r>
              <a:rPr lang="en-US" altLang="en-US" sz="2200" dirty="0" smtClean="0"/>
              <a:t> 72  21  </a:t>
            </a:r>
            <a:r>
              <a:rPr lang="en-US" altLang="en-US" sz="2200" dirty="0"/>
              <a:t>-</a:t>
            </a:r>
            <a:r>
              <a:rPr lang="en-US" altLang="en-US" sz="2200" dirty="0" smtClean="0"/>
              <a:t>7  </a:t>
            </a:r>
            <a:r>
              <a:rPr lang="en-US" altLang="en-US" sz="2200" dirty="0"/>
              <a:t>45 </a:t>
            </a:r>
          </a:p>
          <a:p>
            <a:pPr>
              <a:buNone/>
            </a:pPr>
            <a:r>
              <a:rPr lang="en-US" altLang="en-US" sz="2200" dirty="0"/>
              <a:t>-</a:t>
            </a:r>
            <a:r>
              <a:rPr lang="en-US" altLang="en-US" sz="2200" dirty="0" smtClean="0"/>
              <a:t>5   3  </a:t>
            </a:r>
            <a:r>
              <a:rPr lang="en-US" altLang="en-US" sz="2200" b="1" dirty="0" smtClean="0">
                <a:solidFill>
                  <a:schemeClr val="accent6">
                    <a:lumMod val="75000"/>
                  </a:schemeClr>
                </a:solidFill>
              </a:rPr>
              <a:t>6</a:t>
            </a:r>
            <a:r>
              <a:rPr lang="en-US" altLang="en-US" sz="2200" dirty="0" smtClean="0"/>
              <a:t>  12  </a:t>
            </a:r>
            <a:r>
              <a:rPr lang="en-US" altLang="en-US" sz="2200" b="1" u="sng" dirty="0" smtClean="0"/>
              <a:t>72</a:t>
            </a:r>
            <a:r>
              <a:rPr lang="en-US" altLang="en-US" sz="2200" dirty="0" smtClean="0"/>
              <a:t>  21  -</a:t>
            </a:r>
            <a:r>
              <a:rPr lang="en-US" altLang="en-US" sz="2200" dirty="0"/>
              <a:t>7 </a:t>
            </a:r>
            <a:r>
              <a:rPr lang="en-US" altLang="en-US" sz="2200" dirty="0" smtClean="0"/>
              <a:t> 45 </a:t>
            </a:r>
            <a:endParaRPr lang="en-US" altLang="en-US" sz="2200" dirty="0"/>
          </a:p>
          <a:p>
            <a:pPr>
              <a:buNone/>
            </a:pPr>
            <a:r>
              <a:rPr lang="en-US" altLang="en-US" sz="2200" dirty="0"/>
              <a:t>-5 </a:t>
            </a:r>
            <a:r>
              <a:rPr lang="en-US" altLang="en-US" sz="2200" dirty="0" smtClean="0"/>
              <a:t>  3  6  12  </a:t>
            </a:r>
            <a:r>
              <a:rPr lang="en-US" altLang="en-US" sz="2200" b="1" dirty="0" smtClean="0">
                <a:solidFill>
                  <a:schemeClr val="accent6">
                    <a:lumMod val="75000"/>
                  </a:schemeClr>
                </a:solidFill>
              </a:rPr>
              <a:t>72</a:t>
            </a:r>
            <a:r>
              <a:rPr lang="en-US" altLang="en-US" sz="2200" dirty="0" smtClean="0"/>
              <a:t>  </a:t>
            </a:r>
            <a:r>
              <a:rPr lang="en-US" altLang="en-US" sz="2200" b="1" u="sng" dirty="0" smtClean="0"/>
              <a:t>21</a:t>
            </a:r>
            <a:r>
              <a:rPr lang="en-US" altLang="en-US" sz="2200" dirty="0" smtClean="0"/>
              <a:t>  -</a:t>
            </a:r>
            <a:r>
              <a:rPr lang="en-US" altLang="en-US" sz="2200" dirty="0"/>
              <a:t>7 </a:t>
            </a:r>
            <a:r>
              <a:rPr lang="en-US" altLang="en-US" sz="2200" dirty="0" smtClean="0"/>
              <a:t> 45 </a:t>
            </a:r>
            <a:endParaRPr lang="en-US" altLang="en-US" sz="2200" dirty="0"/>
          </a:p>
          <a:p>
            <a:pPr>
              <a:buNone/>
            </a:pPr>
            <a:r>
              <a:rPr lang="en-US" altLang="en-US" sz="2200" dirty="0"/>
              <a:t>-5 </a:t>
            </a:r>
            <a:r>
              <a:rPr lang="en-US" altLang="en-US" sz="2200" dirty="0" smtClean="0"/>
              <a:t>  3  6  12  </a:t>
            </a:r>
            <a:r>
              <a:rPr lang="en-US" altLang="en-US" sz="2200" b="1" dirty="0" smtClean="0">
                <a:solidFill>
                  <a:schemeClr val="accent6">
                    <a:lumMod val="75000"/>
                  </a:schemeClr>
                </a:solidFill>
              </a:rPr>
              <a:t>21</a:t>
            </a:r>
            <a:r>
              <a:rPr lang="en-US" altLang="en-US" sz="2200" dirty="0" smtClean="0"/>
              <a:t>  </a:t>
            </a:r>
            <a:r>
              <a:rPr lang="en-US" altLang="en-US" sz="2200" dirty="0"/>
              <a:t>72 </a:t>
            </a:r>
            <a:r>
              <a:rPr lang="en-US" altLang="en-US" sz="2200" dirty="0" smtClean="0"/>
              <a:t> </a:t>
            </a:r>
            <a:r>
              <a:rPr lang="en-US" altLang="en-US" sz="2200" b="1" u="sng" dirty="0" smtClean="0"/>
              <a:t>-</a:t>
            </a:r>
            <a:r>
              <a:rPr lang="en-US" altLang="en-US" sz="2200" b="1" u="sng" dirty="0"/>
              <a:t>7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 45 </a:t>
            </a:r>
            <a:endParaRPr lang="en-US" altLang="en-US" sz="2200" dirty="0"/>
          </a:p>
          <a:p>
            <a:pPr>
              <a:buNone/>
            </a:pPr>
            <a:r>
              <a:rPr lang="en-US" altLang="en-US" sz="2200" b="1" dirty="0">
                <a:solidFill>
                  <a:schemeClr val="accent6">
                    <a:lumMod val="75000"/>
                  </a:schemeClr>
                </a:solidFill>
              </a:rPr>
              <a:t>-7 </a:t>
            </a:r>
            <a:r>
              <a:rPr lang="en-US" altLang="en-US" sz="22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altLang="en-US" sz="2200" dirty="0" smtClean="0"/>
              <a:t>-5  3   6  12  21  72  </a:t>
            </a:r>
            <a:r>
              <a:rPr lang="en-US" altLang="en-US" sz="2200" b="1" u="sng" dirty="0"/>
              <a:t>45</a:t>
            </a:r>
            <a:r>
              <a:rPr lang="en-US" altLang="en-US" sz="2200" dirty="0"/>
              <a:t> </a:t>
            </a:r>
          </a:p>
          <a:p>
            <a:pPr>
              <a:buNone/>
            </a:pPr>
            <a:r>
              <a:rPr lang="en-US" altLang="en-US" sz="2200" dirty="0"/>
              <a:t>-7 </a:t>
            </a:r>
            <a:r>
              <a:rPr lang="en-US" altLang="en-US" sz="2200" dirty="0" smtClean="0"/>
              <a:t> -</a:t>
            </a:r>
            <a:r>
              <a:rPr lang="en-US" altLang="en-US" sz="2200" dirty="0"/>
              <a:t>5 </a:t>
            </a:r>
            <a:r>
              <a:rPr lang="en-US" altLang="en-US" sz="2200" dirty="0" smtClean="0"/>
              <a:t> 3   6  12  21  </a:t>
            </a:r>
            <a:r>
              <a:rPr lang="en-US" altLang="en-US" sz="2200" b="1" dirty="0" smtClean="0">
                <a:solidFill>
                  <a:schemeClr val="accent6">
                    <a:lumMod val="75000"/>
                  </a:schemeClr>
                </a:solidFill>
              </a:rPr>
              <a:t>45</a:t>
            </a:r>
            <a:r>
              <a:rPr lang="en-US" altLang="en-US" sz="2200" dirty="0" smtClean="0"/>
              <a:t>  </a:t>
            </a:r>
            <a:r>
              <a:rPr lang="en-US" altLang="en-US" sz="2200" dirty="0"/>
              <a:t>72 </a:t>
            </a:r>
            <a:endParaRPr lang="en-US" altLang="en-US" sz="2200" dirty="0" smtClean="0"/>
          </a:p>
          <a:p>
            <a:pPr>
              <a:buNone/>
            </a:pPr>
            <a:r>
              <a:rPr lang="en-US" altLang="en-US" sz="2200" dirty="0" smtClean="0"/>
              <a:t>Output:</a:t>
            </a:r>
          </a:p>
          <a:p>
            <a:pPr>
              <a:buNone/>
            </a:pPr>
            <a:endParaRPr lang="en-US" altLang="en-US" sz="2200" dirty="0" smtClean="0"/>
          </a:p>
          <a:p>
            <a:pPr>
              <a:buNone/>
            </a:pPr>
            <a:endParaRPr lang="en-US" altLang="en-US" sz="2200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724701" y="990600"/>
            <a:ext cx="4876800" cy="2286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for (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=1;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&lt;size; 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++) {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	temp = x[</a:t>
            </a:r>
            <a:r>
              <a:rPr lang="en-US" altLang="en-US" sz="2000" dirty="0" err="1" smtClean="0"/>
              <a:t>i</a:t>
            </a:r>
            <a:r>
              <a:rPr lang="en-US" altLang="en-US" sz="2000" dirty="0" smtClean="0"/>
              <a:t>] 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	for (j=i-1; (j&gt;=0)&amp;&amp; (x[j] &gt; temp); j--)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		x[j+1] = x[j];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	x[j+1] = temp ;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en-US" sz="2000" dirty="0" smtClean="0"/>
              <a:t>	}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962401" y="3352829"/>
            <a:ext cx="3657600" cy="34778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altLang="en-US" sz="2200" dirty="0"/>
              <a:t>-5   3  6  12  </a:t>
            </a:r>
            <a:r>
              <a:rPr lang="en-US" altLang="en-US" sz="2200" b="1" dirty="0">
                <a:solidFill>
                  <a:schemeClr val="accent6">
                    <a:lumMod val="75000"/>
                  </a:schemeClr>
                </a:solidFill>
              </a:rPr>
              <a:t>21</a:t>
            </a:r>
            <a:r>
              <a:rPr lang="en-US" altLang="en-US" sz="2200" dirty="0"/>
              <a:t>  72  </a:t>
            </a:r>
            <a:r>
              <a:rPr lang="en-US" altLang="en-US" sz="2200" b="1" u="sng" dirty="0"/>
              <a:t>-7</a:t>
            </a:r>
            <a:r>
              <a:rPr lang="en-US" altLang="en-US" sz="2200" dirty="0"/>
              <a:t>  45 </a:t>
            </a:r>
            <a:endParaRPr lang="en-US" altLang="en-US" sz="2200" dirty="0" smtClean="0"/>
          </a:p>
          <a:p>
            <a:pPr>
              <a:buNone/>
            </a:pPr>
            <a:r>
              <a:rPr lang="en-US" altLang="en-US" sz="2200" dirty="0" smtClean="0">
                <a:solidFill>
                  <a:schemeClr val="accent6">
                    <a:lumMod val="75000"/>
                  </a:schemeClr>
                </a:solidFill>
              </a:rPr>
              <a:t>                                  </a:t>
            </a:r>
            <a:r>
              <a:rPr lang="en-US" altLang="en-US" sz="2200" b="1" dirty="0" smtClean="0">
                <a:solidFill>
                  <a:schemeClr val="accent6">
                    <a:lumMod val="75000"/>
                  </a:schemeClr>
                </a:solidFill>
              </a:rPr>
              <a:t>-7</a:t>
            </a:r>
          </a:p>
          <a:p>
            <a:r>
              <a:rPr lang="en-US" altLang="en-US" sz="2200" dirty="0"/>
              <a:t>-5   3  6  12  21 </a:t>
            </a:r>
            <a:r>
              <a:rPr lang="en-US" altLang="en-US" sz="2200" dirty="0" smtClean="0"/>
              <a:t> 72  __  45</a:t>
            </a:r>
          </a:p>
          <a:p>
            <a:r>
              <a:rPr lang="en-US" altLang="en-US" sz="2200" dirty="0" smtClean="0"/>
              <a:t>-</a:t>
            </a:r>
            <a:r>
              <a:rPr lang="en-US" altLang="en-US" sz="2200" dirty="0"/>
              <a:t>5   3  6  12  21  </a:t>
            </a:r>
            <a:r>
              <a:rPr lang="en-US" altLang="en-US" sz="2200" dirty="0" smtClean="0"/>
              <a:t>__  72  </a:t>
            </a:r>
            <a:r>
              <a:rPr lang="en-US" altLang="en-US" sz="2200" dirty="0"/>
              <a:t>45 </a:t>
            </a:r>
          </a:p>
          <a:p>
            <a:r>
              <a:rPr lang="en-US" altLang="en-US" sz="2200" dirty="0" smtClean="0"/>
              <a:t>-</a:t>
            </a:r>
            <a:r>
              <a:rPr lang="en-US" altLang="en-US" sz="2200" dirty="0"/>
              <a:t>5   3  6  12 </a:t>
            </a:r>
            <a:r>
              <a:rPr lang="en-US" altLang="en-US" sz="2200" dirty="0" smtClean="0"/>
              <a:t> __  21  72  </a:t>
            </a:r>
            <a:r>
              <a:rPr lang="en-US" altLang="en-US" sz="2200" dirty="0"/>
              <a:t>45 </a:t>
            </a:r>
          </a:p>
          <a:p>
            <a:r>
              <a:rPr lang="en-US" altLang="en-US" sz="2200" dirty="0" smtClean="0"/>
              <a:t>-</a:t>
            </a:r>
            <a:r>
              <a:rPr lang="en-US" altLang="en-US" sz="2200" dirty="0"/>
              <a:t>5   3  6  __ 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12 </a:t>
            </a:r>
            <a:r>
              <a:rPr lang="en-US" altLang="en-US" sz="2200" dirty="0" smtClean="0"/>
              <a:t> 21  </a:t>
            </a:r>
            <a:r>
              <a:rPr lang="en-US" altLang="en-US" sz="2200" dirty="0"/>
              <a:t>72  45 </a:t>
            </a:r>
          </a:p>
          <a:p>
            <a:pPr>
              <a:buNone/>
            </a:pPr>
            <a:r>
              <a:rPr lang="en-US" altLang="en-US" sz="2200" dirty="0"/>
              <a:t>-5   3  __ 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6 </a:t>
            </a:r>
            <a:r>
              <a:rPr lang="en-US" altLang="en-US" sz="2200" dirty="0" smtClean="0"/>
              <a:t> 12  </a:t>
            </a:r>
            <a:r>
              <a:rPr lang="en-US" altLang="en-US" sz="2200" dirty="0"/>
              <a:t>21  72  </a:t>
            </a:r>
            <a:r>
              <a:rPr lang="en-US" altLang="en-US" sz="2200" dirty="0" smtClean="0"/>
              <a:t>45</a:t>
            </a:r>
          </a:p>
          <a:p>
            <a:r>
              <a:rPr lang="en-US" altLang="en-US" sz="2200" dirty="0" smtClean="0"/>
              <a:t>-</a:t>
            </a:r>
            <a:r>
              <a:rPr lang="en-US" altLang="en-US" sz="2200" dirty="0"/>
              <a:t>5 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__ </a:t>
            </a:r>
            <a:r>
              <a:rPr lang="en-US" altLang="en-US" sz="2200" dirty="0" smtClean="0"/>
              <a:t> </a:t>
            </a:r>
            <a:r>
              <a:rPr lang="en-US" altLang="en-US" sz="2200" dirty="0"/>
              <a:t>3 </a:t>
            </a:r>
            <a:r>
              <a:rPr lang="en-US" altLang="en-US" sz="2200" dirty="0" smtClean="0"/>
              <a:t>  6  </a:t>
            </a:r>
            <a:r>
              <a:rPr lang="en-US" altLang="en-US" sz="2200" dirty="0"/>
              <a:t>12  21  72  45</a:t>
            </a:r>
          </a:p>
          <a:p>
            <a:r>
              <a:rPr lang="en-US" altLang="en-US" sz="2200" dirty="0" smtClean="0"/>
              <a:t>__ </a:t>
            </a:r>
            <a:r>
              <a:rPr lang="en-US" altLang="en-US" sz="2200" dirty="0"/>
              <a:t>-5 </a:t>
            </a:r>
            <a:r>
              <a:rPr lang="en-US" altLang="en-US" sz="2200" dirty="0" smtClean="0"/>
              <a:t>  3   </a:t>
            </a:r>
            <a:r>
              <a:rPr lang="en-US" altLang="en-US" sz="2200" dirty="0"/>
              <a:t>6  12  21  72  45</a:t>
            </a:r>
          </a:p>
          <a:p>
            <a:pPr>
              <a:buNone/>
            </a:pPr>
            <a:r>
              <a:rPr lang="en-US" altLang="en-US" sz="2200" b="1" dirty="0">
                <a:solidFill>
                  <a:schemeClr val="accent6">
                    <a:lumMod val="75000"/>
                  </a:schemeClr>
                </a:solidFill>
              </a:rPr>
              <a:t>-7  </a:t>
            </a:r>
            <a:r>
              <a:rPr lang="en-US" altLang="en-US" sz="2200" dirty="0"/>
              <a:t>-5 </a:t>
            </a:r>
            <a:r>
              <a:rPr lang="en-US" altLang="en-US" sz="2200" dirty="0" smtClean="0"/>
              <a:t>  </a:t>
            </a:r>
            <a:r>
              <a:rPr lang="en-US" altLang="en-US" sz="2200" dirty="0"/>
              <a:t>3  </a:t>
            </a:r>
            <a:r>
              <a:rPr lang="en-US" altLang="en-US" sz="2200" dirty="0" smtClean="0"/>
              <a:t> 6  </a:t>
            </a:r>
            <a:r>
              <a:rPr lang="en-US" altLang="en-US" sz="2200" dirty="0"/>
              <a:t>12  21  </a:t>
            </a:r>
            <a:r>
              <a:rPr lang="en-US" altLang="en-US" sz="2200" dirty="0" smtClean="0"/>
              <a:t>72  45</a:t>
            </a:r>
            <a:endParaRPr lang="en-US" altLang="en-US" sz="2200" dirty="0"/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3227696" y="3581400"/>
            <a:ext cx="734705" cy="1066800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3227696" y="5091766"/>
            <a:ext cx="762001" cy="1461434"/>
          </a:xfrm>
          <a:prstGeom prst="straightConnector1">
            <a:avLst/>
          </a:prstGeom>
          <a:ln w="381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781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65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500"/>
                            </p:stCondLst>
                            <p:childTnLst>
                              <p:par>
                                <p:cTn id="9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20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nimBg="1"/>
      <p:bldP spid="2" grpId="0" build="p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29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"/>
            <a:ext cx="8229600" cy="792162"/>
          </a:xfrm>
        </p:spPr>
        <p:txBody>
          <a:bodyPr/>
          <a:lstStyle/>
          <a:p>
            <a:r>
              <a:rPr lang="en-US" dirty="0" smtClean="0"/>
              <a:t>Linear Search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400" dirty="0" smtClean="0"/>
              <a:t>Basic idea:</a:t>
            </a:r>
          </a:p>
          <a:p>
            <a:pPr lvl="1"/>
            <a:r>
              <a:rPr lang="en-US" sz="2400" dirty="0" smtClean="0"/>
              <a:t>Start at the beginning of the array.</a:t>
            </a:r>
          </a:p>
          <a:p>
            <a:pPr lvl="1"/>
            <a:r>
              <a:rPr lang="en-US" sz="2400" dirty="0" smtClean="0"/>
              <a:t>Inspect every element to see if it matches the key.</a:t>
            </a:r>
          </a:p>
          <a:p>
            <a:r>
              <a:rPr lang="en-US" sz="2400" dirty="0" smtClean="0"/>
              <a:t>Time complexity:</a:t>
            </a:r>
          </a:p>
          <a:p>
            <a:pPr lvl="1"/>
            <a:r>
              <a:rPr lang="en-US" sz="2400" dirty="0" smtClean="0"/>
              <a:t>A measure of how long an algorithm takes to run.</a:t>
            </a:r>
          </a:p>
          <a:p>
            <a:pPr lvl="1"/>
            <a:r>
              <a:rPr lang="en-US" sz="2400" dirty="0" smtClean="0"/>
              <a:t>If there are </a:t>
            </a:r>
            <a:r>
              <a:rPr lang="en-US" sz="2400" b="1" dirty="0" smtClean="0">
                <a:solidFill>
                  <a:srgbClr val="0000CC"/>
                </a:solidFill>
              </a:rPr>
              <a:t>n</a:t>
            </a:r>
            <a:r>
              <a:rPr lang="en-US" sz="2400" dirty="0" smtClean="0"/>
              <a:t> elements in the array:</a:t>
            </a:r>
          </a:p>
          <a:p>
            <a:pPr lvl="2"/>
            <a:r>
              <a:rPr lang="en-US" dirty="0" smtClean="0">
                <a:solidFill>
                  <a:srgbClr val="CC0000"/>
                </a:solidFill>
              </a:rPr>
              <a:t>Best case</a:t>
            </a:r>
            <a:r>
              <a:rPr lang="en-US" dirty="0" smtClean="0"/>
              <a:t>:</a:t>
            </a:r>
          </a:p>
          <a:p>
            <a:pPr lvl="2">
              <a:buFontTx/>
              <a:buNone/>
            </a:pPr>
            <a:r>
              <a:rPr lang="en-US" dirty="0" smtClean="0"/>
              <a:t>     match found in first element (</a:t>
            </a:r>
            <a:r>
              <a:rPr lang="en-US" dirty="0" smtClean="0">
                <a:solidFill>
                  <a:srgbClr val="0000CC"/>
                </a:solidFill>
              </a:rPr>
              <a:t>1 search operation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solidFill>
                  <a:srgbClr val="CC0000"/>
                </a:solidFill>
              </a:rPr>
              <a:t>Worst case</a:t>
            </a:r>
            <a:r>
              <a:rPr lang="en-US" dirty="0" smtClean="0"/>
              <a:t>: </a:t>
            </a:r>
          </a:p>
          <a:p>
            <a:pPr lvl="2">
              <a:buFontTx/>
              <a:buNone/>
            </a:pPr>
            <a:r>
              <a:rPr lang="en-US" dirty="0" smtClean="0"/>
              <a:t>    no match found, or match found in the last element (</a:t>
            </a:r>
            <a:r>
              <a:rPr lang="en-US" dirty="0" smtClean="0">
                <a:solidFill>
                  <a:srgbClr val="0000CC"/>
                </a:solidFill>
              </a:rPr>
              <a:t>n search operations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Average: </a:t>
            </a:r>
            <a:r>
              <a:rPr lang="en-US" dirty="0" smtClean="0">
                <a:solidFill>
                  <a:srgbClr val="0000CC"/>
                </a:solidFill>
              </a:rPr>
              <a:t> (n + 1) / 2  search operations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0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70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70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70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0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70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032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Linear search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82000" cy="54102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>
                <a:solidFill>
                  <a:srgbClr val="006600"/>
                </a:solidFill>
              </a:rPr>
              <a:t>/* If key appears in a[0..size-1], return its location, pos, </a:t>
            </a:r>
            <a:r>
              <a:rPr lang="en-US" sz="2400" dirty="0" err="1" smtClean="0">
                <a:solidFill>
                  <a:srgbClr val="006600"/>
                </a:solidFill>
              </a:rPr>
              <a:t>s.t.</a:t>
            </a:r>
            <a:r>
              <a:rPr lang="en-US" sz="2400" dirty="0" smtClean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</a:rPr>
              <a:t/>
            </a:r>
            <a:br>
              <a:rPr lang="en-US" sz="2400" dirty="0">
                <a:solidFill>
                  <a:srgbClr val="006600"/>
                </a:solidFill>
              </a:rPr>
            </a:br>
            <a:r>
              <a:rPr lang="en-US" sz="2400" dirty="0" smtClean="0">
                <a:solidFill>
                  <a:srgbClr val="006600"/>
                </a:solidFill>
              </a:rPr>
              <a:t>a[</a:t>
            </a:r>
            <a:r>
              <a:rPr lang="en-US" sz="2400" dirty="0" err="1" smtClean="0">
                <a:solidFill>
                  <a:srgbClr val="006600"/>
                </a:solidFill>
              </a:rPr>
              <a:t>pos</a:t>
            </a:r>
            <a:r>
              <a:rPr lang="en-US" sz="2400" dirty="0" smtClean="0">
                <a:solidFill>
                  <a:srgbClr val="006600"/>
                </a:solidFill>
              </a:rPr>
              <a:t>] == key. If key is not found, return -1 */</a:t>
            </a:r>
          </a:p>
          <a:p>
            <a:pPr>
              <a:buFontTx/>
              <a:buNone/>
            </a:pPr>
            <a:r>
              <a:rPr lang="en-US" sz="2400" dirty="0" err="1" smtClean="0">
                <a:solidFill>
                  <a:srgbClr val="CC0000"/>
                </a:solidFill>
              </a:rPr>
              <a:t>int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linear_search</a:t>
            </a:r>
            <a:r>
              <a:rPr lang="en-US" sz="2400" dirty="0" smtClean="0">
                <a:solidFill>
                  <a:srgbClr val="CC0000"/>
                </a:solidFill>
              </a:rPr>
              <a:t> (</a:t>
            </a:r>
            <a:r>
              <a:rPr lang="en-US" sz="2400" dirty="0" err="1" smtClean="0">
                <a:solidFill>
                  <a:srgbClr val="CC0000"/>
                </a:solidFill>
              </a:rPr>
              <a:t>int</a:t>
            </a:r>
            <a:r>
              <a:rPr lang="en-US" sz="2400" dirty="0" smtClean="0">
                <a:solidFill>
                  <a:srgbClr val="CC0000"/>
                </a:solidFill>
              </a:rPr>
              <a:t> a[], </a:t>
            </a:r>
            <a:r>
              <a:rPr lang="en-US" sz="2400" dirty="0" err="1" smtClean="0">
                <a:solidFill>
                  <a:srgbClr val="CC0000"/>
                </a:solidFill>
              </a:rPr>
              <a:t>int</a:t>
            </a:r>
            <a:r>
              <a:rPr lang="en-US" sz="2400" dirty="0" smtClean="0">
                <a:solidFill>
                  <a:srgbClr val="CC0000"/>
                </a:solidFill>
              </a:rPr>
              <a:t> size, </a:t>
            </a:r>
            <a:r>
              <a:rPr lang="en-US" sz="2400" dirty="0" err="1" smtClean="0">
                <a:solidFill>
                  <a:srgbClr val="CC0000"/>
                </a:solidFill>
              </a:rPr>
              <a:t>int</a:t>
            </a:r>
            <a:r>
              <a:rPr lang="en-US" sz="2400" dirty="0" smtClean="0">
                <a:solidFill>
                  <a:srgbClr val="CC0000"/>
                </a:solidFill>
              </a:rPr>
              <a:t> key)	</a:t>
            </a:r>
            <a:r>
              <a:rPr lang="en-US" sz="2400" dirty="0" smtClean="0"/>
              <a:t>	</a:t>
            </a:r>
          </a:p>
          <a:p>
            <a:pPr>
              <a:buFontTx/>
              <a:buNone/>
            </a:pPr>
            <a:r>
              <a:rPr lang="en-US" sz="2400" dirty="0" smtClean="0"/>
              <a:t>{</a:t>
            </a:r>
          </a:p>
          <a:p>
            <a:pPr>
              <a:buFontTx/>
              <a:buNone/>
            </a:pPr>
            <a:r>
              <a:rPr lang="en-US" sz="2400" dirty="0" smtClean="0"/>
              <a:t>		</a:t>
            </a:r>
            <a:r>
              <a:rPr lang="en-US" sz="2400" dirty="0" err="1" smtClean="0"/>
              <a:t>int</a:t>
            </a:r>
            <a:r>
              <a:rPr lang="en-US" sz="2400" dirty="0" smtClean="0"/>
              <a:t> pos = 0;</a:t>
            </a:r>
          </a:p>
          <a:p>
            <a:pPr>
              <a:buFontTx/>
              <a:buNone/>
            </a:pPr>
            <a:r>
              <a:rPr lang="en-US" sz="2400" dirty="0" smtClean="0"/>
              <a:t>		while ((pos &lt; size) &amp;&amp; (a[pos] != key))</a:t>
            </a:r>
          </a:p>
          <a:p>
            <a:pPr>
              <a:buFontTx/>
              <a:buNone/>
            </a:pPr>
            <a:r>
              <a:rPr lang="en-US" sz="2400" dirty="0" smtClean="0"/>
              <a:t>			pos++;</a:t>
            </a:r>
          </a:p>
          <a:p>
            <a:pPr>
              <a:buFontTx/>
              <a:buNone/>
            </a:pPr>
            <a:r>
              <a:rPr lang="en-US" sz="2400" dirty="0" smtClean="0"/>
              <a:t>		if (pos&lt;n)</a:t>
            </a:r>
          </a:p>
          <a:p>
            <a:pPr>
              <a:buFontTx/>
              <a:buNone/>
            </a:pPr>
            <a:r>
              <a:rPr lang="en-US" sz="2400" dirty="0" smtClean="0"/>
              <a:t>			return pos;     </a:t>
            </a:r>
            <a:r>
              <a:rPr lang="en-US" sz="2400" dirty="0" smtClean="0">
                <a:solidFill>
                  <a:srgbClr val="006600"/>
                </a:solidFill>
              </a:rPr>
              <a:t>/* Return the position of match */</a:t>
            </a:r>
          </a:p>
          <a:p>
            <a:pPr>
              <a:buFontTx/>
              <a:buNone/>
            </a:pPr>
            <a:r>
              <a:rPr lang="en-US" sz="2400" dirty="0" smtClean="0"/>
              <a:t>		return -1} </a:t>
            </a:r>
            <a:r>
              <a:rPr lang="en-US" sz="2400" dirty="0"/>
              <a:t>;                  </a:t>
            </a:r>
            <a:r>
              <a:rPr lang="en-US" sz="2400" dirty="0">
                <a:solidFill>
                  <a:srgbClr val="006600"/>
                </a:solidFill>
              </a:rPr>
              <a:t> /* No match found */</a:t>
            </a:r>
          </a:p>
          <a:p>
            <a:pPr>
              <a:buFontTx/>
              <a:buNone/>
            </a:pPr>
            <a:r>
              <a:rPr lang="en-US" sz="2400" dirty="0" smtClean="0"/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5032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Linear search: Recursive</a:t>
            </a:r>
          </a:p>
        </p:txBody>
      </p:sp>
      <p:sp>
        <p:nvSpPr>
          <p:cNvPr id="24883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382000" cy="5410200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pPr>
              <a:buFontTx/>
              <a:buNone/>
            </a:pPr>
            <a:r>
              <a:rPr lang="en-US" sz="2400" dirty="0" smtClean="0">
                <a:solidFill>
                  <a:srgbClr val="006600"/>
                </a:solidFill>
              </a:rPr>
              <a:t>/* If key appears in a[0..size-1], return its location, pos, </a:t>
            </a:r>
            <a:r>
              <a:rPr lang="en-US" sz="2400" dirty="0" err="1" smtClean="0">
                <a:solidFill>
                  <a:srgbClr val="006600"/>
                </a:solidFill>
              </a:rPr>
              <a:t>s.t.</a:t>
            </a:r>
            <a:r>
              <a:rPr lang="en-US" sz="2400" dirty="0" smtClean="0">
                <a:solidFill>
                  <a:srgbClr val="006600"/>
                </a:solidFill>
              </a:rPr>
              <a:t> </a:t>
            </a:r>
            <a:r>
              <a:rPr lang="en-US" sz="2400" dirty="0">
                <a:solidFill>
                  <a:srgbClr val="006600"/>
                </a:solidFill>
              </a:rPr>
              <a:t/>
            </a:r>
            <a:br>
              <a:rPr lang="en-US" sz="2400" dirty="0">
                <a:solidFill>
                  <a:srgbClr val="006600"/>
                </a:solidFill>
              </a:rPr>
            </a:br>
            <a:r>
              <a:rPr lang="en-US" sz="2400" dirty="0" smtClean="0">
                <a:solidFill>
                  <a:srgbClr val="006600"/>
                </a:solidFill>
              </a:rPr>
              <a:t>a[</a:t>
            </a:r>
            <a:r>
              <a:rPr lang="en-US" sz="2400" dirty="0" err="1" smtClean="0">
                <a:solidFill>
                  <a:srgbClr val="006600"/>
                </a:solidFill>
              </a:rPr>
              <a:t>pos</a:t>
            </a:r>
            <a:r>
              <a:rPr lang="en-US" sz="2400" dirty="0" smtClean="0">
                <a:solidFill>
                  <a:srgbClr val="006600"/>
                </a:solidFill>
              </a:rPr>
              <a:t>] == key. If key is not found, return -1 */</a:t>
            </a:r>
          </a:p>
          <a:p>
            <a:pPr>
              <a:buFontTx/>
              <a:buNone/>
            </a:pPr>
            <a:r>
              <a:rPr lang="en-US" sz="2400" dirty="0" err="1" smtClean="0">
                <a:solidFill>
                  <a:srgbClr val="CC0000"/>
                </a:solidFill>
              </a:rPr>
              <a:t>int</a:t>
            </a:r>
            <a:r>
              <a:rPr lang="en-US" sz="2400" dirty="0" smtClean="0">
                <a:solidFill>
                  <a:srgbClr val="CC0000"/>
                </a:solidFill>
              </a:rPr>
              <a:t>  </a:t>
            </a:r>
            <a:r>
              <a:rPr lang="en-US" sz="2400" dirty="0" err="1" smtClean="0">
                <a:solidFill>
                  <a:srgbClr val="CC0000"/>
                </a:solidFill>
              </a:rPr>
              <a:t>rec_linear_search</a:t>
            </a:r>
            <a:r>
              <a:rPr lang="en-US" sz="2400" dirty="0" smtClean="0">
                <a:solidFill>
                  <a:srgbClr val="CC0000"/>
                </a:solidFill>
              </a:rPr>
              <a:t> (</a:t>
            </a:r>
            <a:r>
              <a:rPr lang="en-US" sz="2400" dirty="0" err="1" smtClean="0">
                <a:solidFill>
                  <a:srgbClr val="CC0000"/>
                </a:solidFill>
              </a:rPr>
              <a:t>int</a:t>
            </a:r>
            <a:r>
              <a:rPr lang="en-US" sz="2400" dirty="0" smtClean="0">
                <a:solidFill>
                  <a:srgbClr val="CC0000"/>
                </a:solidFill>
              </a:rPr>
              <a:t> a[], </a:t>
            </a:r>
            <a:r>
              <a:rPr lang="en-US" sz="2400" dirty="0" err="1" smtClean="0">
                <a:solidFill>
                  <a:srgbClr val="CC0000"/>
                </a:solidFill>
              </a:rPr>
              <a:t>int</a:t>
            </a:r>
            <a:r>
              <a:rPr lang="en-US" sz="2400" dirty="0" smtClean="0">
                <a:solidFill>
                  <a:srgbClr val="CC0000"/>
                </a:solidFill>
              </a:rPr>
              <a:t> size, </a:t>
            </a:r>
            <a:r>
              <a:rPr lang="en-US" sz="2400" dirty="0" err="1" smtClean="0">
                <a:solidFill>
                  <a:srgbClr val="CC0000"/>
                </a:solidFill>
              </a:rPr>
              <a:t>int</a:t>
            </a:r>
            <a:r>
              <a:rPr lang="en-US" sz="2400" dirty="0" smtClean="0">
                <a:solidFill>
                  <a:srgbClr val="CC0000"/>
                </a:solidFill>
              </a:rPr>
              <a:t> key)	</a:t>
            </a:r>
            <a:r>
              <a:rPr lang="en-US" sz="2400" dirty="0" smtClean="0"/>
              <a:t>	</a:t>
            </a:r>
          </a:p>
          <a:p>
            <a:pPr>
              <a:buFontTx/>
              <a:buNone/>
            </a:pPr>
            <a:r>
              <a:rPr lang="en-US" sz="2400" dirty="0" smtClean="0"/>
              <a:t>{</a:t>
            </a:r>
          </a:p>
          <a:p>
            <a:pPr>
              <a:buFontTx/>
              <a:buNone/>
            </a:pPr>
            <a:r>
              <a:rPr lang="en-US" sz="2400" dirty="0" smtClean="0"/>
              <a:t>       if  (size == 0) </a:t>
            </a:r>
          </a:p>
          <a:p>
            <a:pPr>
              <a:buFontTx/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          return -1;</a:t>
            </a:r>
          </a:p>
          <a:p>
            <a:pPr>
              <a:buFontTx/>
              <a:buNone/>
            </a:pPr>
            <a:r>
              <a:rPr lang="en-US" sz="2400" dirty="0" smtClean="0"/>
              <a:t>       if </a:t>
            </a:r>
            <a:r>
              <a:rPr lang="en-US" sz="2400" dirty="0"/>
              <a:t> </a:t>
            </a:r>
            <a:r>
              <a:rPr lang="en-US" sz="2400" dirty="0" smtClean="0"/>
              <a:t>(a[size-1] == key))</a:t>
            </a:r>
          </a:p>
          <a:p>
            <a:pPr>
              <a:buFontTx/>
              <a:buNone/>
            </a:pPr>
            <a:r>
              <a:rPr lang="en-US" sz="2400" dirty="0"/>
              <a:t>	</a:t>
            </a:r>
            <a:r>
              <a:rPr lang="en-US" sz="2400" dirty="0" smtClean="0"/>
              <a:t>           return size-1;</a:t>
            </a:r>
          </a:p>
          <a:p>
            <a:pPr>
              <a:buFontTx/>
              <a:buNone/>
            </a:pPr>
            <a:r>
              <a:rPr lang="en-US" sz="2400" dirty="0" smtClean="0"/>
              <a:t>       return </a:t>
            </a:r>
            <a:r>
              <a:rPr lang="en-US" sz="2400" dirty="0" err="1" smtClean="0"/>
              <a:t>rec_linear_search</a:t>
            </a:r>
            <a:r>
              <a:rPr lang="en-US" sz="2400" dirty="0" smtClean="0"/>
              <a:t> (a, size-1, key) ;			</a:t>
            </a:r>
          </a:p>
          <a:p>
            <a:pPr>
              <a:buFontTx/>
              <a:buNone/>
            </a:pPr>
            <a:r>
              <a:rPr lang="en-US" sz="2400" dirty="0" smtClean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32744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Contd.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4478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rgbClr val="008000"/>
                </a:solidFill>
              </a:rPr>
              <a:t>      </a:t>
            </a:r>
            <a:r>
              <a:rPr lang="en-US" dirty="0" err="1" smtClean="0">
                <a:solidFill>
                  <a:srgbClr val="008000"/>
                </a:solidFill>
              </a:rPr>
              <a:t>int</a:t>
            </a:r>
            <a:r>
              <a:rPr lang="en-US" dirty="0" smtClean="0">
                <a:solidFill>
                  <a:srgbClr val="008000"/>
                </a:solidFill>
              </a:rPr>
              <a:t> x[ ]= {12, -3, 78, 67, 6, 50, 19, 10} ;</a:t>
            </a:r>
          </a:p>
          <a:p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Trace the following calls :</a:t>
            </a:r>
          </a:p>
          <a:p>
            <a:pPr lvl="1">
              <a:buFontTx/>
              <a:buNone/>
            </a:pPr>
            <a:r>
              <a:rPr lang="en-US" dirty="0" smtClean="0"/>
              <a:t>search (x, 8, 6) ;</a:t>
            </a:r>
          </a:p>
          <a:p>
            <a:pPr lvl="1">
              <a:buFontTx/>
              <a:buNone/>
            </a:pPr>
            <a:r>
              <a:rPr lang="en-US" dirty="0" smtClean="0"/>
              <a:t>search (x, 8, 5) ;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657600" y="3124200"/>
            <a:ext cx="3187700" cy="576262"/>
            <a:chOff x="2082" y="1797"/>
            <a:chExt cx="2008" cy="363"/>
          </a:xfrm>
        </p:grpSpPr>
        <p:sp>
          <p:nvSpPr>
            <p:cNvPr id="6155" name="Rectangle 4"/>
            <p:cNvSpPr>
              <a:spLocks noChangeArrowheads="1"/>
            </p:cNvSpPr>
            <p:nvPr/>
          </p:nvSpPr>
          <p:spPr bwMode="auto">
            <a:xfrm>
              <a:off x="2880" y="1797"/>
              <a:ext cx="1210" cy="3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0000"/>
                  </a:solidFill>
                </a:rPr>
                <a:t>Returns 4</a:t>
              </a:r>
            </a:p>
          </p:txBody>
        </p:sp>
        <p:sp>
          <p:nvSpPr>
            <p:cNvPr id="6156" name="Line 5"/>
            <p:cNvSpPr>
              <a:spLocks noChangeShapeType="1"/>
            </p:cNvSpPr>
            <p:nvPr/>
          </p:nvSpPr>
          <p:spPr bwMode="auto">
            <a:xfrm flipH="1">
              <a:off x="2082" y="1991"/>
              <a:ext cx="798" cy="2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133600" y="4038600"/>
            <a:ext cx="1614487" cy="1498600"/>
            <a:chOff x="1307" y="2329"/>
            <a:chExt cx="1017" cy="944"/>
          </a:xfrm>
        </p:grpSpPr>
        <p:sp>
          <p:nvSpPr>
            <p:cNvPr id="6153" name="Rectangle 7"/>
            <p:cNvSpPr>
              <a:spLocks noChangeArrowheads="1"/>
            </p:cNvSpPr>
            <p:nvPr/>
          </p:nvSpPr>
          <p:spPr bwMode="auto">
            <a:xfrm>
              <a:off x="1307" y="2910"/>
              <a:ext cx="1017" cy="363"/>
            </a:xfrm>
            <a:prstGeom prst="rect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0000"/>
                  </a:solidFill>
                </a:rPr>
                <a:t>Returns -1</a:t>
              </a:r>
            </a:p>
          </p:txBody>
        </p:sp>
        <p:sp>
          <p:nvSpPr>
            <p:cNvPr id="6154" name="Line 8"/>
            <p:cNvSpPr>
              <a:spLocks noChangeShapeType="1"/>
            </p:cNvSpPr>
            <p:nvPr/>
          </p:nvSpPr>
          <p:spPr bwMode="auto">
            <a:xfrm flipV="1">
              <a:off x="1840" y="2329"/>
              <a:ext cx="72" cy="533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Binary Search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Binary search works if the array is </a:t>
            </a:r>
            <a:r>
              <a:rPr lang="en-US" dirty="0" smtClean="0">
                <a:solidFill>
                  <a:srgbClr val="0000CC"/>
                </a:solidFill>
              </a:rPr>
              <a:t>sorted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Look for the target in the middle.</a:t>
            </a:r>
          </a:p>
          <a:p>
            <a:pPr lvl="1"/>
            <a:r>
              <a:rPr lang="en-US" dirty="0" smtClean="0"/>
              <a:t>If you don’t find it, you can ignore half of the array, and repeat the process with the other half.</a:t>
            </a:r>
          </a:p>
          <a:p>
            <a:r>
              <a:rPr lang="en-US" dirty="0" smtClean="0"/>
              <a:t>In every step, we reduce the number of elements to search in by half.</a:t>
            </a:r>
          </a:p>
          <a:p>
            <a:pPr lvl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50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Basic Strategy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305800" cy="5029200"/>
          </a:xfrm>
        </p:spPr>
        <p:txBody>
          <a:bodyPr rtlCol="0">
            <a:normAutofit fontScale="92500" lnSpcReduction="10000"/>
          </a:bodyPr>
          <a:lstStyle/>
          <a:p>
            <a:pPr lvl="1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dirty="0"/>
          </a:p>
          <a:p>
            <a:pPr lvl="1" fontAlgn="auto">
              <a:lnSpc>
                <a:spcPct val="90000"/>
              </a:lnSpc>
              <a:spcAft>
                <a:spcPts val="0"/>
              </a:spcAft>
              <a:buNone/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dirty="0" smtClean="0"/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dirty="0" smtClean="0">
              <a:solidFill>
                <a:srgbClr val="008000"/>
              </a:solidFill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dirty="0" smtClean="0">
              <a:solidFill>
                <a:srgbClr val="008000"/>
              </a:solidFill>
            </a:endParaRP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CC"/>
                </a:solidFill>
              </a:rPr>
              <a:t>Look at [(L+R)/2]. Move L or R to the middle       depending on test.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rgbClr val="0000CC"/>
                </a:solidFill>
              </a:rPr>
              <a:t>Repeat search operation in the reduced interval.</a:t>
            </a:r>
          </a:p>
          <a:p>
            <a:pPr lvl="1" fontAlgn="auto">
              <a:lnSpc>
                <a:spcPct val="90000"/>
              </a:lnSpc>
              <a:spcAft>
                <a:spcPts val="0"/>
              </a:spcAft>
              <a:defRPr/>
            </a:pPr>
            <a:endParaRPr lang="en-US" dirty="0" smtClean="0">
              <a:solidFill>
                <a:srgbClr val="008000"/>
              </a:solidFill>
            </a:endParaRPr>
          </a:p>
        </p:txBody>
      </p:sp>
      <p:sp>
        <p:nvSpPr>
          <p:cNvPr id="8199" name="Text Box 8"/>
          <p:cNvSpPr txBox="1">
            <a:spLocks noChangeArrowheads="1"/>
          </p:cNvSpPr>
          <p:nvPr/>
        </p:nvSpPr>
        <p:spPr bwMode="auto">
          <a:xfrm>
            <a:off x="1730375" y="2354263"/>
            <a:ext cx="377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0</a:t>
            </a:r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1219200" y="2819400"/>
            <a:ext cx="479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x:</a:t>
            </a:r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6400800" y="2362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n-1</a:t>
            </a:r>
          </a:p>
        </p:txBody>
      </p:sp>
      <p:sp>
        <p:nvSpPr>
          <p:cNvPr id="8202" name="Text Box 13"/>
          <p:cNvSpPr txBox="1">
            <a:spLocks noChangeArrowheads="1"/>
          </p:cNvSpPr>
          <p:nvPr/>
        </p:nvSpPr>
        <p:spPr bwMode="auto">
          <a:xfrm>
            <a:off x="1730375" y="3200400"/>
            <a:ext cx="358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L</a:t>
            </a:r>
          </a:p>
        </p:txBody>
      </p:sp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6837363" y="320040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R</a:t>
            </a: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2617788" y="1123950"/>
            <a:ext cx="3908425" cy="1458913"/>
            <a:chOff x="1259" y="1651"/>
            <a:chExt cx="1621" cy="775"/>
          </a:xfrm>
        </p:grpSpPr>
        <p:sp>
          <p:nvSpPr>
            <p:cNvPr id="8219" name="AutoShape 19"/>
            <p:cNvSpPr>
              <a:spLocks noChangeArrowheads="1"/>
            </p:cNvSpPr>
            <p:nvPr/>
          </p:nvSpPr>
          <p:spPr bwMode="auto">
            <a:xfrm>
              <a:off x="1670" y="1651"/>
              <a:ext cx="726" cy="580"/>
            </a:xfrm>
            <a:prstGeom prst="flowChartDecision">
              <a:avLst/>
            </a:prstGeom>
            <a:solidFill>
              <a:srgbClr val="CCFFFF"/>
            </a:solidFill>
            <a:ln w="38100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b="1">
                  <a:solidFill>
                    <a:srgbClr val="FF0000"/>
                  </a:solidFill>
                </a:rPr>
                <a:t>x[m]&gt;key</a:t>
              </a:r>
            </a:p>
          </p:txBody>
        </p:sp>
        <p:sp>
          <p:nvSpPr>
            <p:cNvPr id="8220" name="Line 22"/>
            <p:cNvSpPr>
              <a:spLocks noChangeShapeType="1"/>
            </p:cNvSpPr>
            <p:nvPr/>
          </p:nvSpPr>
          <p:spPr bwMode="auto">
            <a:xfrm flipH="1">
              <a:off x="1259" y="1942"/>
              <a:ext cx="411" cy="484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221" name="Line 23"/>
            <p:cNvSpPr>
              <a:spLocks noChangeShapeType="1"/>
            </p:cNvSpPr>
            <p:nvPr/>
          </p:nvSpPr>
          <p:spPr bwMode="auto">
            <a:xfrm>
              <a:off x="2372" y="1942"/>
              <a:ext cx="508" cy="435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81626" name="Rectangle 26"/>
          <p:cNvSpPr>
            <a:spLocks noChangeArrowheads="1"/>
          </p:cNvSpPr>
          <p:nvPr/>
        </p:nvSpPr>
        <p:spPr bwMode="auto">
          <a:xfrm>
            <a:off x="2767013" y="2008188"/>
            <a:ext cx="614362" cy="2698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no</a:t>
            </a:r>
          </a:p>
        </p:txBody>
      </p:sp>
      <p:sp>
        <p:nvSpPr>
          <p:cNvPr id="281627" name="Rectangle 27"/>
          <p:cNvSpPr>
            <a:spLocks noChangeArrowheads="1"/>
          </p:cNvSpPr>
          <p:nvPr/>
        </p:nvSpPr>
        <p:spPr bwMode="auto">
          <a:xfrm>
            <a:off x="5686425" y="1930400"/>
            <a:ext cx="652463" cy="346075"/>
          </a:xfrm>
          <a:prstGeom prst="rect">
            <a:avLst/>
          </a:prstGeom>
          <a:solidFill>
            <a:srgbClr val="CCFFFF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spcBef>
                <a:spcPct val="0"/>
              </a:spcBef>
            </a:pPr>
            <a:r>
              <a:rPr lang="en-US" b="1">
                <a:solidFill>
                  <a:srgbClr val="FF0000"/>
                </a:solidFill>
              </a:rPr>
              <a:t>yes</a:t>
            </a:r>
          </a:p>
        </p:txBody>
      </p: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2133600" y="2738438"/>
            <a:ext cx="4876800" cy="381000"/>
            <a:chOff x="1210" y="1803"/>
            <a:chExt cx="3072" cy="240"/>
          </a:xfrm>
        </p:grpSpPr>
        <p:sp>
          <p:nvSpPr>
            <p:cNvPr id="8217" name="Rectangle 32"/>
            <p:cNvSpPr>
              <a:spLocks noChangeArrowheads="1"/>
            </p:cNvSpPr>
            <p:nvPr/>
          </p:nvSpPr>
          <p:spPr bwMode="auto">
            <a:xfrm>
              <a:off x="1210" y="1803"/>
              <a:ext cx="1536" cy="2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>
                <a:spcBef>
                  <a:spcPct val="0"/>
                </a:spcBef>
              </a:pPr>
              <a:r>
                <a:rPr lang="en-US">
                  <a:solidFill>
                    <a:schemeClr val="tx1"/>
                  </a:solidFill>
                  <a:latin typeface="Tahoma" pitchFamily="34" charset="0"/>
                </a:rPr>
                <a:t>Elements   in </a:t>
              </a:r>
            </a:p>
          </p:txBody>
        </p:sp>
        <p:sp>
          <p:nvSpPr>
            <p:cNvPr id="8218" name="Rectangle 33"/>
            <p:cNvSpPr>
              <a:spLocks noChangeArrowheads="1"/>
            </p:cNvSpPr>
            <p:nvPr/>
          </p:nvSpPr>
          <p:spPr bwMode="auto">
            <a:xfrm>
              <a:off x="2746" y="1803"/>
              <a:ext cx="1536" cy="24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dirty="0">
                  <a:solidFill>
                    <a:schemeClr val="tx1"/>
                  </a:solidFill>
                  <a:latin typeface="Tahoma" pitchFamily="34" charset="0"/>
                </a:rPr>
                <a:t> </a:t>
              </a:r>
              <a:r>
                <a:rPr lang="en-US" dirty="0">
                  <a:latin typeface="Tahoma" pitchFamily="34" charset="0"/>
                </a:rPr>
                <a:t>a</a:t>
              </a:r>
              <a:r>
                <a:rPr lang="en-US" dirty="0" smtClean="0">
                  <a:solidFill>
                    <a:schemeClr val="tx1"/>
                  </a:solidFill>
                  <a:latin typeface="Tahoma" pitchFamily="34" charset="0"/>
                </a:rPr>
                <a:t>scending </a:t>
              </a:r>
              <a:r>
                <a:rPr lang="en-US" dirty="0">
                  <a:solidFill>
                    <a:schemeClr val="tx1"/>
                  </a:solidFill>
                  <a:latin typeface="Tahoma" pitchFamily="34" charset="0"/>
                </a:rPr>
                <a:t>order</a:t>
              </a:r>
            </a:p>
          </p:txBody>
        </p:sp>
      </p:grpSp>
      <p:sp>
        <p:nvSpPr>
          <p:cNvPr id="8208" name="Text Box 34"/>
          <p:cNvSpPr txBox="1">
            <a:spLocks noChangeArrowheads="1"/>
          </p:cNvSpPr>
          <p:nvPr/>
        </p:nvSpPr>
        <p:spPr bwMode="auto">
          <a:xfrm>
            <a:off x="4333875" y="3200400"/>
            <a:ext cx="474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>
              <a:spcBef>
                <a:spcPct val="0"/>
              </a:spcBef>
            </a:pPr>
            <a:r>
              <a:rPr lang="en-US" b="1">
                <a:solidFill>
                  <a:schemeClr val="tx1"/>
                </a:solidFill>
                <a:latin typeface="Tahoma" pitchFamily="34" charset="0"/>
              </a:rPr>
              <a:t>m</a:t>
            </a:r>
          </a:p>
        </p:txBody>
      </p:sp>
      <p:grpSp>
        <p:nvGrpSpPr>
          <p:cNvPr id="4" name="Group 39"/>
          <p:cNvGrpSpPr>
            <a:grpSpLocks/>
          </p:cNvGrpSpPr>
          <p:nvPr/>
        </p:nvGrpSpPr>
        <p:grpSpPr bwMode="auto">
          <a:xfrm>
            <a:off x="1960563" y="4081463"/>
            <a:ext cx="2611437" cy="919162"/>
            <a:chOff x="1235" y="2571"/>
            <a:chExt cx="1645" cy="579"/>
          </a:xfrm>
        </p:grpSpPr>
        <p:sp>
          <p:nvSpPr>
            <p:cNvPr id="8214" name="Rectangle 9"/>
            <p:cNvSpPr>
              <a:spLocks noChangeArrowheads="1"/>
            </p:cNvSpPr>
            <p:nvPr/>
          </p:nvSpPr>
          <p:spPr bwMode="auto">
            <a:xfrm>
              <a:off x="1344" y="2571"/>
              <a:ext cx="1536" cy="240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dirty="0">
                  <a:solidFill>
                    <a:schemeClr val="tx1"/>
                  </a:solidFill>
                  <a:latin typeface="Tahoma" pitchFamily="34" charset="0"/>
                </a:rPr>
                <a:t>&lt;=key</a:t>
              </a:r>
            </a:p>
          </p:txBody>
        </p:sp>
        <p:sp>
          <p:nvSpPr>
            <p:cNvPr id="8215" name="Text Box 35"/>
            <p:cNvSpPr txBox="1">
              <a:spLocks noChangeArrowheads="1"/>
            </p:cNvSpPr>
            <p:nvPr/>
          </p:nvSpPr>
          <p:spPr bwMode="auto">
            <a:xfrm>
              <a:off x="1235" y="2837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b="1">
                  <a:solidFill>
                    <a:schemeClr val="tx1"/>
                  </a:solidFill>
                  <a:latin typeface="Tahoma" pitchFamily="34" charset="0"/>
                </a:rPr>
                <a:t>L</a:t>
              </a:r>
            </a:p>
          </p:txBody>
        </p:sp>
        <p:sp>
          <p:nvSpPr>
            <p:cNvPr id="8216" name="Text Box 36"/>
            <p:cNvSpPr txBox="1">
              <a:spLocks noChangeArrowheads="1"/>
            </p:cNvSpPr>
            <p:nvPr/>
          </p:nvSpPr>
          <p:spPr bwMode="auto">
            <a:xfrm>
              <a:off x="2625" y="2862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b="1">
                  <a:solidFill>
                    <a:schemeClr val="tx1"/>
                  </a:solidFill>
                  <a:latin typeface="Tahoma" pitchFamily="34" charset="0"/>
                </a:rPr>
                <a:t>R</a:t>
              </a:r>
            </a:p>
          </p:txBody>
        </p:sp>
      </p:grpSp>
      <p:grpSp>
        <p:nvGrpSpPr>
          <p:cNvPr id="5" name="Group 41"/>
          <p:cNvGrpSpPr>
            <a:grpSpLocks/>
          </p:cNvGrpSpPr>
          <p:nvPr/>
        </p:nvGrpSpPr>
        <p:grpSpPr bwMode="auto">
          <a:xfrm>
            <a:off x="4572000" y="4081463"/>
            <a:ext cx="2862263" cy="919162"/>
            <a:chOff x="2880" y="2571"/>
            <a:chExt cx="1803" cy="579"/>
          </a:xfrm>
        </p:grpSpPr>
        <p:sp>
          <p:nvSpPr>
            <p:cNvPr id="8211" name="Rectangle 10"/>
            <p:cNvSpPr>
              <a:spLocks noChangeArrowheads="1"/>
            </p:cNvSpPr>
            <p:nvPr/>
          </p:nvSpPr>
          <p:spPr bwMode="auto">
            <a:xfrm>
              <a:off x="2880" y="2571"/>
              <a:ext cx="1536" cy="240"/>
            </a:xfrm>
            <a:prstGeom prst="rect">
              <a:avLst/>
            </a:prstGeom>
            <a:solidFill>
              <a:srgbClr val="00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spcBef>
                  <a:spcPct val="0"/>
                </a:spcBef>
              </a:pPr>
              <a:r>
                <a:rPr lang="en-US" dirty="0">
                  <a:solidFill>
                    <a:schemeClr val="tx1"/>
                  </a:solidFill>
                  <a:latin typeface="Tahoma" pitchFamily="34" charset="0"/>
                </a:rPr>
                <a:t>&gt;key</a:t>
              </a:r>
            </a:p>
          </p:txBody>
        </p:sp>
        <p:sp>
          <p:nvSpPr>
            <p:cNvPr id="8212" name="Text Box 37"/>
            <p:cNvSpPr txBox="1">
              <a:spLocks noChangeArrowheads="1"/>
            </p:cNvSpPr>
            <p:nvPr/>
          </p:nvSpPr>
          <p:spPr bwMode="auto">
            <a:xfrm>
              <a:off x="4428" y="2837"/>
              <a:ext cx="25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b="1">
                  <a:solidFill>
                    <a:schemeClr val="tx1"/>
                  </a:solidFill>
                  <a:latin typeface="Tahoma" pitchFamily="34" charset="0"/>
                </a:rPr>
                <a:t>R</a:t>
              </a:r>
            </a:p>
          </p:txBody>
        </p:sp>
        <p:sp>
          <p:nvSpPr>
            <p:cNvPr id="8213" name="Text Box 38"/>
            <p:cNvSpPr txBox="1">
              <a:spLocks noChangeArrowheads="1"/>
            </p:cNvSpPr>
            <p:nvPr/>
          </p:nvSpPr>
          <p:spPr bwMode="auto">
            <a:xfrm>
              <a:off x="2880" y="2862"/>
              <a:ext cx="22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US" b="1">
                  <a:solidFill>
                    <a:schemeClr val="tx1"/>
                  </a:solidFill>
                  <a:latin typeface="Tahoma" pitchFamily="34" charset="0"/>
                </a:rPr>
                <a:t>L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81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1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81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281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626" grpId="0" animBg="1"/>
      <p:bldP spid="2816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1800</Words>
  <Application>Microsoft Office PowerPoint</Application>
  <PresentationFormat>On-screen Show (4:3)</PresentationFormat>
  <Paragraphs>578</Paragraphs>
  <Slides>34</Slides>
  <Notes>8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Courier New</vt:lpstr>
      <vt:lpstr>Tahoma</vt:lpstr>
      <vt:lpstr>Times New Roman</vt:lpstr>
      <vt:lpstr>Office Theme</vt:lpstr>
      <vt:lpstr>Sorting and Searching</vt:lpstr>
      <vt:lpstr>Searching an Array: Linear and Binary Search</vt:lpstr>
      <vt:lpstr>Searching</vt:lpstr>
      <vt:lpstr>Linear Search</vt:lpstr>
      <vt:lpstr>Linear search</vt:lpstr>
      <vt:lpstr>Linear search: Recursive</vt:lpstr>
      <vt:lpstr>Contd.</vt:lpstr>
      <vt:lpstr>Binary Search</vt:lpstr>
      <vt:lpstr>The Basic Strategy</vt:lpstr>
      <vt:lpstr>Contd.</vt:lpstr>
      <vt:lpstr>The basic search iteration</vt:lpstr>
      <vt:lpstr>Loop termination</vt:lpstr>
      <vt:lpstr>Return result</vt:lpstr>
      <vt:lpstr>Initialization</vt:lpstr>
      <vt:lpstr>Binary Search Examples</vt:lpstr>
      <vt:lpstr>Is it worth the trouble ?</vt:lpstr>
      <vt:lpstr>Recursive Binary Search</vt:lpstr>
      <vt:lpstr>Recursive Binary Search</vt:lpstr>
      <vt:lpstr>Time Complexity</vt:lpstr>
      <vt:lpstr>Sorting</vt:lpstr>
      <vt:lpstr>Sorting Problem</vt:lpstr>
      <vt:lpstr>Example</vt:lpstr>
      <vt:lpstr>Selection Sort</vt:lpstr>
      <vt:lpstr>Subproblem: Find smallest element</vt:lpstr>
      <vt:lpstr>Selection Sort</vt:lpstr>
      <vt:lpstr>Example</vt:lpstr>
      <vt:lpstr>Analysis</vt:lpstr>
      <vt:lpstr>Insertion  Sort</vt:lpstr>
      <vt:lpstr>Insertion Sort</vt:lpstr>
      <vt:lpstr>PowerPoint Presentation</vt:lpstr>
      <vt:lpstr>Time Complexity</vt:lpstr>
      <vt:lpstr>Complete Insertion Sort</vt:lpstr>
      <vt:lpstr>Insertion Sort Example</vt:lpstr>
      <vt:lpstr>END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Sorting and Searching</dc:title>
  <dc:creator>zenith</dc:creator>
  <cp:lastModifiedBy>Sudeshna</cp:lastModifiedBy>
  <cp:revision>50</cp:revision>
  <dcterms:created xsi:type="dcterms:W3CDTF">2012-03-29T06:43:02Z</dcterms:created>
  <dcterms:modified xsi:type="dcterms:W3CDTF">2017-02-07T06:27:09Z</dcterms:modified>
</cp:coreProperties>
</file>