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79"/>
  </p:notesMasterIdLst>
  <p:handoutMasterIdLst>
    <p:handoutMasterId r:id="rId80"/>
  </p:handoutMasterIdLst>
  <p:sldIdLst>
    <p:sldId id="256" r:id="rId2"/>
    <p:sldId id="785" r:id="rId3"/>
    <p:sldId id="786" r:id="rId4"/>
    <p:sldId id="787" r:id="rId5"/>
    <p:sldId id="788" r:id="rId6"/>
    <p:sldId id="789" r:id="rId7"/>
    <p:sldId id="790" r:id="rId8"/>
    <p:sldId id="791" r:id="rId9"/>
    <p:sldId id="792" r:id="rId10"/>
    <p:sldId id="793" r:id="rId11"/>
    <p:sldId id="794" r:id="rId12"/>
    <p:sldId id="795" r:id="rId13"/>
    <p:sldId id="796" r:id="rId14"/>
    <p:sldId id="655" r:id="rId15"/>
    <p:sldId id="656" r:id="rId16"/>
    <p:sldId id="657" r:id="rId17"/>
    <p:sldId id="658" r:id="rId18"/>
    <p:sldId id="659" r:id="rId19"/>
    <p:sldId id="660" r:id="rId20"/>
    <p:sldId id="661" r:id="rId21"/>
    <p:sldId id="666" r:id="rId22"/>
    <p:sldId id="797" r:id="rId23"/>
    <p:sldId id="667" r:id="rId24"/>
    <p:sldId id="668" r:id="rId25"/>
    <p:sldId id="669" r:id="rId26"/>
    <p:sldId id="670" r:id="rId27"/>
    <p:sldId id="671" r:id="rId28"/>
    <p:sldId id="769" r:id="rId29"/>
    <p:sldId id="677" r:id="rId30"/>
    <p:sldId id="774" r:id="rId31"/>
    <p:sldId id="775" r:id="rId32"/>
    <p:sldId id="676" r:id="rId33"/>
    <p:sldId id="779" r:id="rId34"/>
    <p:sldId id="780" r:id="rId35"/>
    <p:sldId id="781" r:id="rId36"/>
    <p:sldId id="680" r:id="rId37"/>
    <p:sldId id="681" r:id="rId38"/>
    <p:sldId id="682" r:id="rId39"/>
    <p:sldId id="683" r:id="rId40"/>
    <p:sldId id="684" r:id="rId41"/>
    <p:sldId id="685" r:id="rId42"/>
    <p:sldId id="686" r:id="rId43"/>
    <p:sldId id="687" r:id="rId44"/>
    <p:sldId id="688" r:id="rId45"/>
    <p:sldId id="776" r:id="rId46"/>
    <p:sldId id="691" r:id="rId47"/>
    <p:sldId id="696" r:id="rId48"/>
    <p:sldId id="692" r:id="rId49"/>
    <p:sldId id="697" r:id="rId50"/>
    <p:sldId id="698" r:id="rId51"/>
    <p:sldId id="700" r:id="rId52"/>
    <p:sldId id="701" r:id="rId53"/>
    <p:sldId id="702" r:id="rId54"/>
    <p:sldId id="704" r:id="rId55"/>
    <p:sldId id="705" r:id="rId56"/>
    <p:sldId id="706" r:id="rId57"/>
    <p:sldId id="707" r:id="rId58"/>
    <p:sldId id="708" r:id="rId59"/>
    <p:sldId id="709" r:id="rId60"/>
    <p:sldId id="712" r:id="rId61"/>
    <p:sldId id="713" r:id="rId62"/>
    <p:sldId id="715" r:id="rId63"/>
    <p:sldId id="718" r:id="rId64"/>
    <p:sldId id="719" r:id="rId65"/>
    <p:sldId id="720" r:id="rId66"/>
    <p:sldId id="721" r:id="rId67"/>
    <p:sldId id="722" r:id="rId68"/>
    <p:sldId id="723" r:id="rId69"/>
    <p:sldId id="724" r:id="rId70"/>
    <p:sldId id="725" r:id="rId71"/>
    <p:sldId id="726" r:id="rId72"/>
    <p:sldId id="727" r:id="rId73"/>
    <p:sldId id="728" r:id="rId74"/>
    <p:sldId id="729" r:id="rId75"/>
    <p:sldId id="730" r:id="rId76"/>
    <p:sldId id="731" r:id="rId77"/>
    <p:sldId id="732" r:id="rId7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99FF99"/>
    <a:srgbClr val="000099"/>
    <a:srgbClr val="432D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83" autoAdjust="0"/>
    <p:restoredTop sz="94671" autoAdjust="0"/>
  </p:normalViewPr>
  <p:slideViewPr>
    <p:cSldViewPr>
      <p:cViewPr varScale="1">
        <p:scale>
          <a:sx n="62" d="100"/>
          <a:sy n="62" d="100"/>
        </p:scale>
        <p:origin x="828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-5184"/>
    </p:cViewPr>
  </p:sorter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Pralay Mitra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Autumn 2016; CSE@IITKGP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Programming and Data Structure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4CE15-A739-4B2B-BDB1-EA975C653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04813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2DD27F-02F7-4C35-B130-3C4BD7DE8325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F7BDA-C18D-4598-BC27-898F115A8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556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F7BDA-C18D-4598-BC27-898F115A82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515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E5B22F3-AC22-4437-B8F2-551C8F44099C}" type="slidenum">
              <a:rPr lang="en-US" altLang="en-US" sz="1200">
                <a:latin typeface="Times New Roman" pitchFamily="18" charset="0"/>
              </a:rPr>
              <a:pPr eaLnBrk="1" hangingPunct="1"/>
              <a:t>44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88531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5959666-56F8-411B-B584-90C186E3B03F}" type="slidenum">
              <a:rPr lang="en-US" altLang="en-US" sz="1200">
                <a:latin typeface="Times New Roman" pitchFamily="18" charset="0"/>
              </a:rPr>
              <a:pPr eaLnBrk="1" hangingPunct="1"/>
              <a:t>47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13365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D6A5F25-86BC-4BB6-8805-8B70F8BAA407}" type="slidenum">
              <a:rPr lang="en-US" altLang="en-US" sz="1200">
                <a:latin typeface="Times New Roman" pitchFamily="18" charset="0"/>
              </a:rPr>
              <a:pPr eaLnBrk="1" hangingPunct="1"/>
              <a:t>49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51328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016A8F5-BCB3-4834-94D9-3C13FCC25FE7}" type="slidenum">
              <a:rPr lang="en-US" altLang="en-US" sz="1200">
                <a:latin typeface="Times New Roman" pitchFamily="18" charset="0"/>
              </a:rPr>
              <a:pPr eaLnBrk="1" hangingPunct="1"/>
              <a:t>54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212809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17D8375-47BC-4A5E-9597-A531BE8A2482}" type="slidenum">
              <a:rPr lang="en-US" altLang="en-US" sz="1200">
                <a:latin typeface="Times New Roman" pitchFamily="18" charset="0"/>
              </a:rPr>
              <a:pPr eaLnBrk="1" hangingPunct="1"/>
              <a:t>55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279135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483002C-A051-4EE4-A5F8-53B725223355}" type="slidenum">
              <a:rPr lang="en-US" altLang="en-US" sz="1200">
                <a:latin typeface="Times New Roman" pitchFamily="18" charset="0"/>
              </a:rPr>
              <a:pPr eaLnBrk="1" hangingPunct="1"/>
              <a:t>56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8684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464E-BC90-42CA-9BD7-F880F5235D2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2CA3-FBDC-4208-A4B9-2312B7B1D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556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464E-BC90-42CA-9BD7-F880F5235D2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2CA3-FBDC-4208-A4B9-2312B7B1D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643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464E-BC90-42CA-9BD7-F880F5235D2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2CA3-FBDC-4208-A4B9-2312B7B1D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72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371600"/>
            <a:ext cx="3810000" cy="4724400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2438400" cy="2286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Spring Semester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3048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1905000" cy="3048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ED484E-A238-40BE-BE37-9FF540251E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837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464E-BC90-42CA-9BD7-F880F5235D2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2CA3-FBDC-4208-A4B9-2312B7B1D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8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464E-BC90-42CA-9BD7-F880F5235D2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2CA3-FBDC-4208-A4B9-2312B7B1D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460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464E-BC90-42CA-9BD7-F880F5235D2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2CA3-FBDC-4208-A4B9-2312B7B1D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858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464E-BC90-42CA-9BD7-F880F5235D2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2CA3-FBDC-4208-A4B9-2312B7B1D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81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465981"/>
            <a:ext cx="2133600" cy="365125"/>
          </a:xfrm>
        </p:spPr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r>
              <a:rPr lang="en-US" smtClean="0"/>
              <a:t>Pralay Mitra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465981"/>
            <a:ext cx="3505200" cy="365125"/>
          </a:xfrm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lang="en-US" smtClean="0"/>
              <a:t>Programming and Data Structure – Autumn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65981"/>
            <a:ext cx="2133600" cy="365125"/>
          </a:xfrm>
        </p:spPr>
        <p:txBody>
          <a:bodyPr/>
          <a:lstStyle/>
          <a:p>
            <a:fld id="{CEE52CA3-FBDC-4208-A4B9-2312B7B1D4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336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464E-BC90-42CA-9BD7-F880F5235D2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2CA3-FBDC-4208-A4B9-2312B7B1D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79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464E-BC90-42CA-9BD7-F880F5235D2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2CA3-FBDC-4208-A4B9-2312B7B1D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591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464E-BC90-42CA-9BD7-F880F5235D2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2CA3-FBDC-4208-A4B9-2312B7B1D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638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Pralay Mitra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56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Programming and Data Structure – Autumn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52CA3-FBDC-4208-A4B9-2312B7B1D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351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219200"/>
            <a:ext cx="8534400" cy="2152650"/>
          </a:xfrm>
        </p:spPr>
        <p:txBody>
          <a:bodyPr/>
          <a:lstStyle/>
          <a:p>
            <a:r>
              <a:rPr lang="en-US" sz="4000" b="1" dirty="0"/>
              <a:t>CS11001/CS11002</a:t>
            </a:r>
            <a:br>
              <a:rPr lang="en-US" sz="4000" b="1" dirty="0"/>
            </a:br>
            <a:r>
              <a:rPr lang="en-US" sz="4000" b="1" dirty="0"/>
              <a:t>Programming and </a:t>
            </a:r>
            <a:r>
              <a:rPr lang="en-US" sz="4000" b="1" dirty="0" smtClean="0"/>
              <a:t>Data Structures </a:t>
            </a:r>
            <a:r>
              <a:rPr lang="en-US" sz="4000" b="1" dirty="0"/>
              <a:t>(PDS</a:t>
            </a:r>
            <a:r>
              <a:rPr lang="en-US" sz="4000" b="1" dirty="0" smtClean="0"/>
              <a:t>) (</a:t>
            </a:r>
            <a:r>
              <a:rPr lang="en-US" sz="4000" b="1" dirty="0"/>
              <a:t>Theory: </a:t>
            </a:r>
            <a:r>
              <a:rPr lang="en-US" sz="4000" b="1" dirty="0" smtClean="0"/>
              <a:t>3-0-0</a:t>
            </a:r>
            <a:r>
              <a:rPr lang="en-US" sz="4000" b="1" dirty="0"/>
              <a:t>)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86200"/>
            <a:ext cx="6172200" cy="685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Sudeshna Sarkar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0200" y="5540514"/>
            <a:ext cx="609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92D050"/>
                </a:solidFill>
              </a:rPr>
              <a:t>Department of Computer Science and Engineering</a:t>
            </a:r>
          </a:p>
          <a:p>
            <a:pPr algn="ctr"/>
            <a:r>
              <a:rPr lang="en-US" sz="2000" b="1" dirty="0" smtClean="0">
                <a:solidFill>
                  <a:srgbClr val="92D050"/>
                </a:solidFill>
              </a:rPr>
              <a:t>Indian Institute of Technology Kharagpur</a:t>
            </a:r>
            <a:endParaRPr lang="en-US" sz="20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470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shortcomings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Using what we saw, it is not possible to write functions to do the following:</a:t>
            </a:r>
          </a:p>
          <a:p>
            <a:r>
              <a:rPr lang="en-US" sz="2800" dirty="0"/>
              <a:t>A</a:t>
            </a:r>
            <a:r>
              <a:rPr lang="en-US" sz="2800" dirty="0" smtClean="0"/>
              <a:t> function that exchanges the values of two variables.</a:t>
            </a:r>
          </a:p>
          <a:p>
            <a:r>
              <a:rPr lang="en-US" sz="2800" dirty="0"/>
              <a:t>A</a:t>
            </a:r>
            <a:r>
              <a:rPr lang="en-US" sz="2800" dirty="0" smtClean="0"/>
              <a:t> function that returns not just one value as the result, but several.  For example, we might want a function to return polar coordinates given </a:t>
            </a:r>
            <a:r>
              <a:rPr lang="en-US" sz="2800" dirty="0"/>
              <a:t>C</a:t>
            </a:r>
            <a:r>
              <a:rPr lang="en-US" sz="2800" dirty="0" smtClean="0"/>
              <a:t>artesian coordinates.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6517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Exchanging the values of two variables, attempt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198"/>
            <a:ext cx="5334000" cy="4525963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exchange(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m,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n){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temp = m;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 = n; n = temp;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return;</a:t>
            </a:r>
          </a:p>
          <a:p>
            <a:pPr marL="0" indent="0"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pPr marL="0" indent="0">
              <a:buNone/>
            </a:pP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 () {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a=1, b=2;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exchange(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a,b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(“%d, %d\n”,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a,b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;</a:t>
            </a:r>
          </a:p>
          <a:p>
            <a:pPr marL="0" indent="0"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7400" y="1615280"/>
            <a:ext cx="2667000" cy="45108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Does not work.  </a:t>
            </a:r>
            <a:endParaRPr lang="en-US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2 will get printed</a:t>
            </a:r>
            <a:r>
              <a:rPr lang="en-US" dirty="0" smtClean="0">
                <a:solidFill>
                  <a:srgbClr val="FFC000"/>
                </a:solidFill>
              </a:rPr>
              <a:t>.</a:t>
            </a:r>
            <a:endParaRPr lang="en-US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4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24000"/>
            <a:ext cx="4343400" cy="4525963"/>
          </a:xfrm>
          <a:solidFill>
            <a:schemeClr val="bg2">
              <a:lumMod val="7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void exchange(</a:t>
            </a:r>
            <a:r>
              <a:rPr lang="en-US" dirty="0" err="1">
                <a:latin typeface="Andale Mono"/>
                <a:cs typeface="Andale Mono"/>
              </a:rPr>
              <a:t>int</a:t>
            </a:r>
            <a:r>
              <a:rPr lang="en-US" dirty="0">
                <a:latin typeface="Andale Mono"/>
                <a:cs typeface="Andale Mono"/>
              </a:rPr>
              <a:t> </a:t>
            </a:r>
            <a:r>
              <a:rPr lang="en-US" dirty="0" smtClean="0">
                <a:solidFill>
                  <a:srgbClr val="FFC000"/>
                </a:solidFill>
                <a:latin typeface="Andale Mono"/>
                <a:cs typeface="Andale Mono"/>
              </a:rPr>
              <a:t>&amp;</a:t>
            </a:r>
            <a:r>
              <a:rPr lang="en-US" dirty="0" smtClean="0">
                <a:latin typeface="Andale Mono"/>
                <a:cs typeface="Andale Mono"/>
              </a:rPr>
              <a:t>m</a:t>
            </a:r>
            <a:r>
              <a:rPr lang="en-US" dirty="0">
                <a:latin typeface="Andale Mono"/>
                <a:cs typeface="Andale Mono"/>
              </a:rPr>
              <a:t>, </a:t>
            </a:r>
            <a:r>
              <a:rPr lang="en-US" dirty="0" err="1">
                <a:latin typeface="Andale Mono"/>
                <a:cs typeface="Andale Mono"/>
              </a:rPr>
              <a:t>int</a:t>
            </a:r>
            <a:r>
              <a:rPr lang="en-US" dirty="0">
                <a:latin typeface="Andale Mono"/>
                <a:cs typeface="Andale Mono"/>
              </a:rPr>
              <a:t> </a:t>
            </a:r>
            <a:r>
              <a:rPr lang="en-US" dirty="0" smtClean="0">
                <a:solidFill>
                  <a:srgbClr val="FFC000"/>
                </a:solidFill>
                <a:latin typeface="Andale Mono"/>
                <a:cs typeface="Andale Mono"/>
              </a:rPr>
              <a:t>&amp;</a:t>
            </a:r>
            <a:r>
              <a:rPr lang="en-US" dirty="0" smtClean="0">
                <a:latin typeface="Andale Mono"/>
                <a:cs typeface="Andale Mono"/>
              </a:rPr>
              <a:t>n</a:t>
            </a:r>
            <a:r>
              <a:rPr lang="en-US" dirty="0">
                <a:latin typeface="Andale Mono"/>
                <a:cs typeface="Andale Mono"/>
              </a:rPr>
              <a:t>){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	</a:t>
            </a:r>
            <a:r>
              <a:rPr lang="en-US" dirty="0" err="1">
                <a:latin typeface="Andale Mono"/>
                <a:cs typeface="Andale Mono"/>
              </a:rPr>
              <a:t>int</a:t>
            </a:r>
            <a:r>
              <a:rPr lang="en-US" dirty="0">
                <a:latin typeface="Andale Mono"/>
                <a:cs typeface="Andale Mono"/>
              </a:rPr>
              <a:t> temp = m;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	m = n; n = temp;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	return;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Andale Mono"/>
                <a:cs typeface="Andale Mono"/>
              </a:rPr>
              <a:t>i</a:t>
            </a:r>
            <a:r>
              <a:rPr lang="en-US" dirty="0" err="1" smtClean="0">
                <a:latin typeface="Andale Mono"/>
                <a:cs typeface="Andale Mono"/>
              </a:rPr>
              <a:t>nt</a:t>
            </a:r>
            <a:r>
              <a:rPr lang="en-US" dirty="0" smtClean="0">
                <a:latin typeface="Andale Mono"/>
                <a:cs typeface="Andale Mono"/>
              </a:rPr>
              <a:t> main () {</a:t>
            </a:r>
            <a:endParaRPr lang="en-US" dirty="0">
              <a:latin typeface="Andale Mono"/>
              <a:cs typeface="Andale Mono"/>
            </a:endParaRP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</a:t>
            </a:r>
            <a:r>
              <a:rPr lang="en-US" dirty="0" smtClean="0">
                <a:latin typeface="Andale Mono"/>
                <a:cs typeface="Andale Mono"/>
              </a:rPr>
              <a:t>        </a:t>
            </a:r>
            <a:r>
              <a:rPr lang="en-US" dirty="0" err="1" smtClean="0">
                <a:latin typeface="Andale Mono"/>
                <a:cs typeface="Andale Mono"/>
              </a:rPr>
              <a:t>int</a:t>
            </a:r>
            <a:r>
              <a:rPr lang="en-US" dirty="0" smtClean="0">
                <a:latin typeface="Andale Mono"/>
                <a:cs typeface="Andale Mono"/>
              </a:rPr>
              <a:t> </a:t>
            </a:r>
            <a:r>
              <a:rPr lang="en-US" dirty="0">
                <a:latin typeface="Andale Mono"/>
                <a:cs typeface="Andale Mono"/>
              </a:rPr>
              <a:t>a=1, </a:t>
            </a:r>
            <a:r>
              <a:rPr lang="en-US" dirty="0" smtClean="0">
                <a:latin typeface="Andale Mono"/>
                <a:cs typeface="Andale Mono"/>
              </a:rPr>
              <a:t>b=2;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</a:t>
            </a:r>
            <a:r>
              <a:rPr lang="en-US" dirty="0" smtClean="0">
                <a:latin typeface="Andale Mono"/>
                <a:cs typeface="Andale Mono"/>
              </a:rPr>
              <a:t>        exchange(</a:t>
            </a:r>
            <a:r>
              <a:rPr lang="en-US" dirty="0" err="1" smtClean="0">
                <a:latin typeface="Andale Mono"/>
                <a:cs typeface="Andale Mono"/>
              </a:rPr>
              <a:t>a,b</a:t>
            </a:r>
            <a:r>
              <a:rPr lang="en-US" dirty="0" smtClean="0">
                <a:latin typeface="Andale Mono"/>
                <a:cs typeface="Andale Mono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Andale Mono"/>
                <a:cs typeface="Andale Mono"/>
              </a:rPr>
              <a:t>         </a:t>
            </a:r>
            <a:r>
              <a:rPr lang="en-US" dirty="0" err="1" smtClean="0">
                <a:latin typeface="Andale Mono"/>
                <a:cs typeface="Andale Mono"/>
              </a:rPr>
              <a:t>printf</a:t>
            </a:r>
            <a:r>
              <a:rPr lang="en-US" dirty="0" smtClean="0">
                <a:latin typeface="Andale Mono"/>
                <a:cs typeface="Andale Mono"/>
              </a:rPr>
              <a:t> </a:t>
            </a:r>
            <a:r>
              <a:rPr lang="en-US" dirty="0">
                <a:latin typeface="Andale Mono"/>
                <a:cs typeface="Andale Mono"/>
              </a:rPr>
              <a:t>(“%d, %d\n”, </a:t>
            </a:r>
            <a:r>
              <a:rPr lang="en-US" dirty="0" err="1">
                <a:latin typeface="Andale Mono"/>
                <a:cs typeface="Andale Mono"/>
              </a:rPr>
              <a:t>a,b</a:t>
            </a:r>
            <a:r>
              <a:rPr lang="en-US" dirty="0">
                <a:latin typeface="Andale Mono"/>
                <a:cs typeface="Andale Mono"/>
              </a:rPr>
              <a:t>) </a:t>
            </a:r>
            <a:r>
              <a:rPr lang="en-US" dirty="0" smtClean="0">
                <a:latin typeface="Andale Mono"/>
                <a:cs typeface="Andale Mono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</a:t>
            </a:r>
            <a:r>
              <a:rPr lang="en-US" dirty="0" smtClean="0">
                <a:latin typeface="Andale Mono"/>
                <a:cs typeface="Andale Mono"/>
              </a:rPr>
              <a:t>        return 0;</a:t>
            </a:r>
            <a:endParaRPr lang="en-US" dirty="0">
              <a:latin typeface="Andale Mono"/>
              <a:cs typeface="Andale Mono"/>
            </a:endParaRPr>
          </a:p>
          <a:p>
            <a:pPr marL="0" indent="0">
              <a:buNone/>
            </a:pPr>
            <a:r>
              <a:rPr lang="en-US" dirty="0" smtClean="0">
                <a:latin typeface="Andale Mono"/>
                <a:cs typeface="Andale Mono"/>
              </a:rPr>
              <a:t>}</a:t>
            </a:r>
            <a:endParaRPr lang="en-US" dirty="0">
              <a:latin typeface="Andale Mono"/>
              <a:cs typeface="Andale Mono"/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&amp;</a:t>
            </a:r>
            <a:r>
              <a:rPr lang="en-US" dirty="0" smtClean="0"/>
              <a:t> before the name of the parameter: Says, do not allocate space for this parameter, but instead just use the variable from the calling program.</a:t>
            </a:r>
          </a:p>
          <a:p>
            <a:r>
              <a:rPr lang="en-US" dirty="0" smtClean="0"/>
              <a:t>With this, when function changes </a:t>
            </a:r>
            <a:r>
              <a:rPr lang="en-US" dirty="0" err="1" smtClean="0">
                <a:latin typeface="Andale Mono"/>
                <a:cs typeface="Andale Mono"/>
              </a:rPr>
              <a:t>m,n</a:t>
            </a:r>
            <a:r>
              <a:rPr lang="en-US" dirty="0" smtClean="0"/>
              <a:t> it is really changing </a:t>
            </a:r>
            <a:r>
              <a:rPr lang="en-US" dirty="0" err="1" smtClean="0">
                <a:solidFill>
                  <a:schemeClr val="tx1">
                    <a:lumMod val="95000"/>
                  </a:schemeClr>
                </a:solidFill>
                <a:latin typeface="Andale Mono"/>
                <a:cs typeface="Andale Mono"/>
              </a:rPr>
              <a:t>a,b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.</a:t>
            </a:r>
          </a:p>
          <a:p>
            <a:r>
              <a:rPr lang="en-US" dirty="0" smtClean="0"/>
              <a:t>Such parameters are called </a:t>
            </a:r>
            <a:r>
              <a:rPr lang="en-US" dirty="0" smtClean="0">
                <a:solidFill>
                  <a:srgbClr val="FFC000"/>
                </a:solidFill>
              </a:rPr>
              <a:t>reference parameters.</a:t>
            </a:r>
          </a:p>
        </p:txBody>
      </p:sp>
    </p:spTree>
    <p:extLst>
      <p:ext uri="{BB962C8B-B14F-4D97-AF65-F5344CB8AC3E}">
        <p14:creationId xmlns:p14="http://schemas.microsoft.com/office/powerpoint/2010/main" val="130551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If the memory of a computer has N bytes, then the bytes are numbered 0..N-1.</a:t>
            </a:r>
          </a:p>
          <a:p>
            <a:r>
              <a:rPr lang="en-US" dirty="0" smtClean="0"/>
              <a:t>The number assigned to a byte (different from what is stored in the byte) is said to be its </a:t>
            </a:r>
            <a:r>
              <a:rPr lang="en-US" dirty="0" smtClean="0">
                <a:solidFill>
                  <a:srgbClr val="FFC000"/>
                </a:solidFill>
              </a:rPr>
              <a:t>address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C000"/>
                </a:solidFill>
              </a:rPr>
              <a:t>pointer</a:t>
            </a:r>
            <a:r>
              <a:rPr lang="en-US" dirty="0" smtClean="0"/>
              <a:t> is a variable that can store addresses.  Sometimes “pointer” might mean an address also.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What we accomplished using reference variables can also be accomplished using pointers.  This will be seen soon.</a:t>
            </a:r>
          </a:p>
          <a:p>
            <a:r>
              <a:rPr lang="en-US" dirty="0" smtClean="0"/>
              <a:t>Pointers will also be useful elsewhere.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41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FF00"/>
                </a:solidFill>
              </a:rPr>
              <a:t>Passing Arrays to a Function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772400" cy="5334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solidFill>
                  <a:srgbClr val="FFC000"/>
                </a:solidFill>
              </a:rPr>
              <a:t>An array name can be used as an argument to a function.</a:t>
            </a:r>
          </a:p>
          <a:p>
            <a:pPr lvl="1"/>
            <a:r>
              <a:rPr lang="en-IN" altLang="en-US" sz="2400" dirty="0" smtClean="0">
                <a:solidFill>
                  <a:srgbClr val="92D050"/>
                </a:solidFill>
              </a:rPr>
              <a:t>Effectively </a:t>
            </a:r>
            <a:r>
              <a:rPr lang="en-IN" altLang="en-US" sz="2400" dirty="0">
                <a:solidFill>
                  <a:srgbClr val="92D050"/>
                </a:solidFill>
              </a:rPr>
              <a:t>the address of the first element</a:t>
            </a:r>
            <a:endParaRPr lang="en-US" altLang="en-US" sz="2400" dirty="0" smtClean="0">
              <a:solidFill>
                <a:srgbClr val="92D050"/>
              </a:solidFill>
            </a:endParaRPr>
          </a:p>
          <a:p>
            <a:pPr lvl="1" eaLnBrk="1" hangingPunct="1"/>
            <a:r>
              <a:rPr lang="en-US" altLang="en-US" sz="2400" dirty="0" smtClean="0">
                <a:solidFill>
                  <a:srgbClr val="92D050"/>
                </a:solidFill>
              </a:rPr>
              <a:t>Makes</a:t>
            </a:r>
            <a:r>
              <a:rPr lang="en-US" altLang="en-US" sz="2400" dirty="0" smtClean="0">
                <a:solidFill>
                  <a:srgbClr val="92D050"/>
                </a:solidFill>
              </a:rPr>
              <a:t> </a:t>
            </a:r>
            <a:r>
              <a:rPr lang="en-US" altLang="en-US" sz="2400" dirty="0" smtClean="0">
                <a:solidFill>
                  <a:srgbClr val="92D050"/>
                </a:solidFill>
              </a:rPr>
              <a:t>the entire array to be </a:t>
            </a:r>
            <a:r>
              <a:rPr lang="en-US" altLang="en-US" sz="2400" dirty="0" smtClean="0">
                <a:solidFill>
                  <a:srgbClr val="92D050"/>
                </a:solidFill>
              </a:rPr>
              <a:t>accessible</a:t>
            </a:r>
            <a:r>
              <a:rPr lang="en-US" altLang="en-US" sz="2400" dirty="0" smtClean="0">
                <a:solidFill>
                  <a:srgbClr val="92D050"/>
                </a:solidFill>
              </a:rPr>
              <a:t> </a:t>
            </a:r>
            <a:r>
              <a:rPr lang="en-US" altLang="en-US" sz="2400" dirty="0" smtClean="0">
                <a:solidFill>
                  <a:srgbClr val="92D050"/>
                </a:solidFill>
              </a:rPr>
              <a:t>to the function</a:t>
            </a:r>
            <a:r>
              <a:rPr lang="en-US" altLang="en-US" sz="2400" dirty="0" smtClean="0">
                <a:solidFill>
                  <a:srgbClr val="92D050"/>
                </a:solidFill>
              </a:rPr>
              <a:t>.</a:t>
            </a: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464282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445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dirty="0" smtClean="0">
                <a:solidFill>
                  <a:srgbClr val="FFFF00"/>
                </a:solidFill>
              </a:rPr>
              <a:t>Example 1: </a:t>
            </a:r>
            <a:r>
              <a:rPr lang="en-US" altLang="en-US" sz="3600" b="1" dirty="0" smtClean="0">
                <a:solidFill>
                  <a:srgbClr val="FFFF00"/>
                </a:solidFill>
              </a:rPr>
              <a:t>Minimum of a set of numbers</a:t>
            </a:r>
            <a:endParaRPr lang="en-US" altLang="en-US" b="1" dirty="0" smtClean="0">
              <a:solidFill>
                <a:srgbClr val="FFFF00"/>
              </a:solidFill>
            </a:endParaRPr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76200" y="2801272"/>
            <a:ext cx="5334000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#include  &lt;</a:t>
            </a:r>
            <a:r>
              <a:rPr lang="en-US" altLang="en-US" sz="2000" dirty="0" err="1">
                <a:solidFill>
                  <a:schemeClr val="bg1"/>
                </a:solidFill>
                <a:latin typeface="+mn-lt"/>
              </a:rPr>
              <a:t>stdio.h</a:t>
            </a:r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&gt;</a:t>
            </a:r>
          </a:p>
          <a:p>
            <a:pPr eaLnBrk="1" hangingPunct="1"/>
            <a:endParaRPr lang="en-US" altLang="en-US" sz="2000" dirty="0">
              <a:solidFill>
                <a:schemeClr val="bg1"/>
              </a:solidFill>
              <a:latin typeface="+mn-lt"/>
            </a:endParaRPr>
          </a:p>
          <a:p>
            <a:pPr eaLnBrk="1" hangingPunct="1"/>
            <a:r>
              <a:rPr lang="en-US" altLang="en-US" sz="2000" dirty="0" err="1" smtClean="0">
                <a:solidFill>
                  <a:schemeClr val="bg1"/>
                </a:solidFill>
                <a:latin typeface="+mn-lt"/>
              </a:rPr>
              <a:t>int</a:t>
            </a:r>
            <a:r>
              <a:rPr lang="en-US" altLang="en-US" sz="2000" dirty="0" smtClean="0">
                <a:solidFill>
                  <a:schemeClr val="bg1"/>
                </a:solidFill>
                <a:latin typeface="+mn-lt"/>
              </a:rPr>
              <a:t> main</a:t>
            </a:r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()</a:t>
            </a:r>
          </a:p>
          <a:p>
            <a:pPr eaLnBrk="1" hangingPunct="1"/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{</a:t>
            </a:r>
          </a:p>
          <a:p>
            <a:pPr eaLnBrk="1" hangingPunct="1"/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    </a:t>
            </a:r>
            <a:r>
              <a:rPr lang="en-US" altLang="en-US" sz="2000" dirty="0" err="1">
                <a:solidFill>
                  <a:schemeClr val="bg1"/>
                </a:solidFill>
                <a:latin typeface="+mn-lt"/>
              </a:rPr>
              <a:t>int</a:t>
            </a:r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  a[100], </a:t>
            </a:r>
            <a:r>
              <a:rPr lang="en-US" altLang="en-US" sz="2000" dirty="0" err="1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, n;</a:t>
            </a:r>
          </a:p>
          <a:p>
            <a:pPr eaLnBrk="1" hangingPunct="1"/>
            <a:endParaRPr lang="en-US" altLang="en-US" sz="2000" dirty="0">
              <a:solidFill>
                <a:schemeClr val="bg1"/>
              </a:solidFill>
              <a:latin typeface="+mn-lt"/>
            </a:endParaRPr>
          </a:p>
          <a:p>
            <a:pPr eaLnBrk="1" hangingPunct="1"/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    </a:t>
            </a:r>
            <a:r>
              <a:rPr lang="en-US" altLang="en-US" sz="2000" dirty="0" err="1">
                <a:solidFill>
                  <a:schemeClr val="bg1"/>
                </a:solidFill>
                <a:latin typeface="+mn-lt"/>
              </a:rPr>
              <a:t>scanf</a:t>
            </a:r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 (“%d”, &amp;n);  </a:t>
            </a:r>
          </a:p>
          <a:p>
            <a:pPr eaLnBrk="1" hangingPunct="1"/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    for  (</a:t>
            </a:r>
            <a:r>
              <a:rPr lang="en-US" altLang="en-US" sz="2000" dirty="0" err="1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=0; </a:t>
            </a:r>
            <a:r>
              <a:rPr lang="en-US" altLang="en-US" sz="2000" dirty="0" err="1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&lt;n; </a:t>
            </a:r>
            <a:r>
              <a:rPr lang="en-US" altLang="en-US" sz="2000" dirty="0" err="1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++)</a:t>
            </a:r>
          </a:p>
          <a:p>
            <a:pPr eaLnBrk="1" hangingPunct="1"/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        </a:t>
            </a:r>
            <a:r>
              <a:rPr lang="en-US" altLang="en-US" sz="2000" dirty="0" err="1">
                <a:solidFill>
                  <a:schemeClr val="bg1"/>
                </a:solidFill>
                <a:latin typeface="+mn-lt"/>
              </a:rPr>
              <a:t>scanf</a:t>
            </a:r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 (“%d”, &amp;a[</a:t>
            </a:r>
            <a:r>
              <a:rPr lang="en-US" altLang="en-US" sz="2000" dirty="0" err="1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]);</a:t>
            </a:r>
          </a:p>
          <a:p>
            <a:pPr eaLnBrk="1" hangingPunct="1"/>
            <a:endParaRPr lang="en-US" altLang="en-US" sz="2000" dirty="0">
              <a:solidFill>
                <a:schemeClr val="bg1"/>
              </a:solidFill>
              <a:latin typeface="+mn-lt"/>
            </a:endParaRPr>
          </a:p>
          <a:p>
            <a:pPr eaLnBrk="1" hangingPunct="1"/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    </a:t>
            </a:r>
            <a:r>
              <a:rPr lang="en-US" altLang="en-US" sz="2000" dirty="0" err="1">
                <a:solidFill>
                  <a:schemeClr val="bg1"/>
                </a:solidFill>
                <a:latin typeface="+mn-lt"/>
              </a:rPr>
              <a:t>printf</a:t>
            </a:r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 (“\n Minimum is %d</a:t>
            </a:r>
            <a:r>
              <a:rPr lang="en-US" altLang="en-US" sz="2000" dirty="0" smtClean="0">
                <a:solidFill>
                  <a:schemeClr val="bg1"/>
                </a:solidFill>
                <a:latin typeface="+mn-lt"/>
              </a:rPr>
              <a:t>”, minimum(</a:t>
            </a:r>
            <a:r>
              <a:rPr lang="en-US" altLang="en-US" sz="2000" dirty="0" err="1" smtClean="0">
                <a:solidFill>
                  <a:schemeClr val="bg1"/>
                </a:solidFill>
                <a:latin typeface="+mn-lt"/>
              </a:rPr>
              <a:t>a,n</a:t>
            </a:r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));</a:t>
            </a:r>
          </a:p>
          <a:p>
            <a:pPr eaLnBrk="1" hangingPunct="1"/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}</a:t>
            </a:r>
          </a:p>
        </p:txBody>
      </p:sp>
      <p:sp>
        <p:nvSpPr>
          <p:cNvPr id="29703" name="Text Box 5"/>
          <p:cNvSpPr txBox="1">
            <a:spLocks noChangeArrowheads="1"/>
          </p:cNvSpPr>
          <p:nvPr/>
        </p:nvSpPr>
        <p:spPr bwMode="auto">
          <a:xfrm>
            <a:off x="5559188" y="3416825"/>
            <a:ext cx="3352800" cy="317009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 dirty="0" err="1">
                <a:solidFill>
                  <a:schemeClr val="bg1"/>
                </a:solidFill>
                <a:latin typeface="+mn-lt"/>
              </a:rPr>
              <a:t>int</a:t>
            </a:r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  minimum </a:t>
            </a:r>
            <a:r>
              <a:rPr lang="en-US" altLang="en-US" sz="2000" dirty="0" smtClean="0">
                <a:solidFill>
                  <a:schemeClr val="bg1"/>
                </a:solidFill>
                <a:latin typeface="+mn-lt"/>
              </a:rPr>
              <a:t>(</a:t>
            </a:r>
            <a:r>
              <a:rPr lang="en-US" altLang="en-US" sz="2000" dirty="0" err="1" smtClean="0">
                <a:solidFill>
                  <a:schemeClr val="bg1"/>
                </a:solidFill>
                <a:latin typeface="+mn-lt"/>
              </a:rPr>
              <a:t>int</a:t>
            </a:r>
            <a:r>
              <a:rPr lang="en-US" altLang="en-US" sz="2000" dirty="0" smtClean="0">
                <a:solidFill>
                  <a:schemeClr val="bg1"/>
                </a:solidFill>
                <a:latin typeface="+mn-lt"/>
              </a:rPr>
              <a:t> x[], </a:t>
            </a:r>
            <a:r>
              <a:rPr lang="en-US" altLang="en-US" sz="2000" dirty="0" err="1" smtClean="0">
                <a:solidFill>
                  <a:schemeClr val="bg1"/>
                </a:solidFill>
                <a:latin typeface="+mn-lt"/>
              </a:rPr>
              <a:t>int</a:t>
            </a:r>
            <a:r>
              <a:rPr lang="en-US" altLang="en-US" sz="2000" dirty="0" smtClean="0">
                <a:solidFill>
                  <a:schemeClr val="bg1"/>
                </a:solidFill>
                <a:latin typeface="+mn-lt"/>
              </a:rPr>
              <a:t> size</a:t>
            </a:r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)</a:t>
            </a:r>
          </a:p>
          <a:p>
            <a:pPr eaLnBrk="1" hangingPunct="1"/>
            <a:r>
              <a:rPr lang="en-US" altLang="en-US" sz="2000" dirty="0" smtClean="0">
                <a:solidFill>
                  <a:schemeClr val="bg1"/>
                </a:solidFill>
                <a:latin typeface="+mn-lt"/>
              </a:rPr>
              <a:t>{</a:t>
            </a:r>
            <a:endParaRPr lang="en-US" altLang="en-US" sz="2000" dirty="0">
              <a:solidFill>
                <a:schemeClr val="bg1"/>
              </a:solidFill>
              <a:latin typeface="+mn-lt"/>
            </a:endParaRPr>
          </a:p>
          <a:p>
            <a:pPr eaLnBrk="1" hangingPunct="1"/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    </a:t>
            </a:r>
            <a:r>
              <a:rPr lang="en-US" altLang="en-US" sz="2000" dirty="0" err="1">
                <a:solidFill>
                  <a:schemeClr val="bg1"/>
                </a:solidFill>
                <a:latin typeface="+mn-lt"/>
              </a:rPr>
              <a:t>int</a:t>
            </a:r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  </a:t>
            </a:r>
            <a:r>
              <a:rPr lang="en-US" altLang="en-US" sz="2000" dirty="0" err="1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, min = 99999;</a:t>
            </a:r>
          </a:p>
          <a:p>
            <a:pPr eaLnBrk="1" hangingPunct="1"/>
            <a:endParaRPr lang="en-US" altLang="en-US" sz="2000" dirty="0">
              <a:solidFill>
                <a:schemeClr val="bg1"/>
              </a:solidFill>
              <a:latin typeface="+mn-lt"/>
            </a:endParaRPr>
          </a:p>
          <a:p>
            <a:pPr eaLnBrk="1" hangingPunct="1"/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    for  (</a:t>
            </a:r>
            <a:r>
              <a:rPr lang="en-US" altLang="en-US" sz="2000" dirty="0" err="1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=0; </a:t>
            </a:r>
            <a:r>
              <a:rPr lang="en-US" altLang="en-US" sz="2000" dirty="0" err="1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&lt;size; </a:t>
            </a:r>
            <a:r>
              <a:rPr lang="en-US" altLang="en-US" sz="2000" dirty="0" err="1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++)</a:t>
            </a:r>
          </a:p>
          <a:p>
            <a:pPr eaLnBrk="1" hangingPunct="1"/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        if  (min </a:t>
            </a:r>
            <a:r>
              <a:rPr lang="en-US" altLang="en-US" sz="2000" dirty="0" smtClean="0">
                <a:solidFill>
                  <a:schemeClr val="bg1"/>
                </a:solidFill>
                <a:latin typeface="+mn-lt"/>
              </a:rPr>
              <a:t>&gt; x[</a:t>
            </a:r>
            <a:r>
              <a:rPr lang="en-US" altLang="en-US" sz="2000" dirty="0" err="1" smtClean="0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])</a:t>
            </a:r>
          </a:p>
          <a:p>
            <a:pPr eaLnBrk="1" hangingPunct="1"/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            min = </a:t>
            </a:r>
            <a:r>
              <a:rPr lang="en-US" altLang="en-US" sz="2000" dirty="0" smtClean="0">
                <a:solidFill>
                  <a:schemeClr val="bg1"/>
                </a:solidFill>
                <a:latin typeface="+mn-lt"/>
              </a:rPr>
              <a:t>x[</a:t>
            </a:r>
            <a:r>
              <a:rPr lang="en-US" altLang="en-US" sz="2000" dirty="0" err="1" smtClean="0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];</a:t>
            </a:r>
          </a:p>
          <a:p>
            <a:pPr eaLnBrk="1" hangingPunct="1"/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    </a:t>
            </a:r>
          </a:p>
          <a:p>
            <a:pPr eaLnBrk="1" hangingPunct="1"/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    return (min);</a:t>
            </a:r>
          </a:p>
          <a:p>
            <a:pPr eaLnBrk="1" hangingPunct="1"/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}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715000" y="914400"/>
            <a:ext cx="1943669" cy="2308324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dirty="0">
                <a:solidFill>
                  <a:schemeClr val="bg1"/>
                </a:solidFill>
              </a:rPr>
              <a:t>We can also write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800" dirty="0">
                <a:solidFill>
                  <a:schemeClr val="bg1"/>
                </a:solidFill>
              </a:rPr>
              <a:t>    </a:t>
            </a:r>
            <a:r>
              <a:rPr lang="en-US" altLang="en-US" sz="1800" b="1" dirty="0" err="1" smtClean="0">
                <a:solidFill>
                  <a:srgbClr val="C00000"/>
                </a:solidFill>
              </a:rPr>
              <a:t>int</a:t>
            </a:r>
            <a:r>
              <a:rPr lang="en-US" altLang="en-US" sz="1800" b="1" dirty="0" smtClean="0">
                <a:solidFill>
                  <a:srgbClr val="C00000"/>
                </a:solidFill>
              </a:rPr>
              <a:t>  </a:t>
            </a:r>
            <a:r>
              <a:rPr lang="en-US" altLang="en-US" sz="1800" b="1" dirty="0">
                <a:solidFill>
                  <a:srgbClr val="C00000"/>
                </a:solidFill>
              </a:rPr>
              <a:t>x[100];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800" dirty="0">
                <a:solidFill>
                  <a:schemeClr val="bg1"/>
                </a:solidFill>
              </a:rPr>
              <a:t>But the way the function is written makes it general; it works with arrays of any size.</a:t>
            </a:r>
          </a:p>
        </p:txBody>
      </p:sp>
      <p:sp>
        <p:nvSpPr>
          <p:cNvPr id="2" name="Curved Left Arrow 1"/>
          <p:cNvSpPr/>
          <p:nvPr/>
        </p:nvSpPr>
        <p:spPr>
          <a:xfrm>
            <a:off x="7391400" y="1371600"/>
            <a:ext cx="762000" cy="2209800"/>
          </a:xfrm>
          <a:prstGeom prst="curvedLef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4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FF00"/>
                </a:solidFill>
              </a:rPr>
              <a:t>Parameter Passing mechanism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066800"/>
            <a:ext cx="7924800" cy="5715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 smtClean="0">
                <a:solidFill>
                  <a:srgbClr val="FFC000"/>
                </a:solidFill>
              </a:rPr>
              <a:t>When an array is passed to a function, the values of the array elements are </a:t>
            </a:r>
            <a:r>
              <a:rPr lang="en-US" sz="3000" i="1" dirty="0" smtClean="0">
                <a:solidFill>
                  <a:srgbClr val="FFC000"/>
                </a:solidFill>
              </a:rPr>
              <a:t>not passed </a:t>
            </a:r>
            <a:r>
              <a:rPr lang="en-US" sz="3000" dirty="0" smtClean="0">
                <a:solidFill>
                  <a:srgbClr val="FFC000"/>
                </a:solidFill>
              </a:rPr>
              <a:t>to the function.</a:t>
            </a:r>
            <a:endParaRPr lang="en-US" dirty="0" smtClean="0">
              <a:solidFill>
                <a:srgbClr val="FFC000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 smtClean="0">
                <a:solidFill>
                  <a:srgbClr val="92D050"/>
                </a:solidFill>
              </a:rPr>
              <a:t>The array name is interpreted as the </a:t>
            </a:r>
            <a:r>
              <a:rPr lang="en-US" sz="2600" i="1" dirty="0" smtClean="0">
                <a:solidFill>
                  <a:srgbClr val="92D050"/>
                </a:solidFill>
              </a:rPr>
              <a:t>address</a:t>
            </a:r>
            <a:r>
              <a:rPr lang="en-US" sz="2600" dirty="0" smtClean="0">
                <a:solidFill>
                  <a:srgbClr val="92D050"/>
                </a:solidFill>
              </a:rPr>
              <a:t> of the first array element.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 smtClean="0">
                <a:solidFill>
                  <a:srgbClr val="92D050"/>
                </a:solidFill>
              </a:rPr>
              <a:t>The formal argument therefore becomes a </a:t>
            </a:r>
            <a:r>
              <a:rPr lang="en-US" sz="2600" i="1" u="sng" dirty="0" smtClean="0">
                <a:solidFill>
                  <a:srgbClr val="92D050"/>
                </a:solidFill>
              </a:rPr>
              <a:t>pointer</a:t>
            </a:r>
            <a:r>
              <a:rPr lang="en-US" sz="2600" dirty="0" smtClean="0">
                <a:solidFill>
                  <a:srgbClr val="92D050"/>
                </a:solidFill>
              </a:rPr>
              <a:t> to the first array element.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 smtClean="0">
                <a:solidFill>
                  <a:srgbClr val="92D050"/>
                </a:solidFill>
              </a:rPr>
              <a:t>When an array element is accessed inside the function, the address is calculated using the formula stated before.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 smtClean="0">
                <a:solidFill>
                  <a:srgbClr val="92D050"/>
                </a:solidFill>
              </a:rPr>
              <a:t>Changes made inside the function are thus also reflected in the calling program.</a:t>
            </a:r>
          </a:p>
        </p:txBody>
      </p:sp>
    </p:spTree>
    <p:extLst>
      <p:ext uri="{BB962C8B-B14F-4D97-AF65-F5344CB8AC3E}">
        <p14:creationId xmlns:p14="http://schemas.microsoft.com/office/powerpoint/2010/main" val="880634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8229600" cy="868362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00"/>
                </a:solidFill>
              </a:rPr>
              <a:t>Parameter Passing mechanism</a:t>
            </a:r>
            <a:endParaRPr lang="en-US" altLang="en-US" sz="4000" dirty="0" smtClean="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 smtClean="0">
                <a:solidFill>
                  <a:srgbClr val="FFC000"/>
                </a:solidFill>
              </a:rPr>
              <a:t>Passing parameters in this way is called 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    </a:t>
            </a:r>
            <a:r>
              <a:rPr lang="en-US" sz="2600" dirty="0" smtClean="0">
                <a:solidFill>
                  <a:srgbClr val="92D050"/>
                </a:solidFill>
              </a:rPr>
              <a:t>call-by-reference.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US" dirty="0" smtClean="0">
              <a:solidFill>
                <a:srgbClr val="92D05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 smtClean="0">
                <a:solidFill>
                  <a:srgbClr val="FFC000"/>
                </a:solidFill>
              </a:rPr>
              <a:t>Normally parameters are passed in C using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        </a:t>
            </a:r>
            <a:r>
              <a:rPr lang="en-US" sz="2600" dirty="0" smtClean="0">
                <a:solidFill>
                  <a:srgbClr val="92D050"/>
                </a:solidFill>
              </a:rPr>
              <a:t>call-by-value.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US" dirty="0" smtClean="0">
              <a:solidFill>
                <a:srgbClr val="92D05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 smtClean="0">
                <a:solidFill>
                  <a:srgbClr val="FFC000"/>
                </a:solidFill>
              </a:rPr>
              <a:t>what it means?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 smtClean="0"/>
              <a:t>If a function changes the values of array elements, then these changes will be made to the original array that is passed to the function.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 smtClean="0"/>
              <a:t>This does not apply when an individual element is passed on as argument.</a:t>
            </a:r>
          </a:p>
        </p:txBody>
      </p:sp>
    </p:spTree>
    <p:extLst>
      <p:ext uri="{BB962C8B-B14F-4D97-AF65-F5344CB8AC3E}">
        <p14:creationId xmlns:p14="http://schemas.microsoft.com/office/powerpoint/2010/main" val="3886867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 smtClean="0">
                <a:solidFill>
                  <a:srgbClr val="FFFF00"/>
                </a:solidFill>
              </a:rPr>
              <a:t>Example: Average of numbers</a:t>
            </a:r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615950" y="1239838"/>
            <a:ext cx="4340225" cy="408622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+mn-lt"/>
              </a:rPr>
              <a:t>#include &lt;</a:t>
            </a:r>
            <a:r>
              <a:rPr lang="en-US" altLang="en-US" dirty="0" err="1">
                <a:solidFill>
                  <a:schemeClr val="bg1"/>
                </a:solidFill>
                <a:latin typeface="+mn-lt"/>
              </a:rPr>
              <a:t>stdio.h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&gt;</a:t>
            </a:r>
          </a:p>
          <a:p>
            <a:pPr eaLnBrk="1" hangingPunct="1"/>
            <a:endParaRPr lang="en-US" altLang="en-US" dirty="0">
              <a:solidFill>
                <a:schemeClr val="bg1"/>
              </a:solidFill>
              <a:latin typeface="+mn-lt"/>
            </a:endParaRP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+mn-lt"/>
              </a:rPr>
              <a:t>float </a:t>
            </a:r>
            <a:r>
              <a:rPr lang="en-US" altLang="en-US" dirty="0" err="1">
                <a:solidFill>
                  <a:schemeClr val="bg1"/>
                </a:solidFill>
                <a:latin typeface="+mn-lt"/>
              </a:rPr>
              <a:t>avg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(float [], </a:t>
            </a:r>
            <a:r>
              <a:rPr lang="en-US" altLang="en-US" dirty="0" err="1">
                <a:solidFill>
                  <a:schemeClr val="bg1"/>
                </a:solidFill>
                <a:latin typeface="+mn-lt"/>
              </a:rPr>
              <a:t>int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 );</a:t>
            </a:r>
          </a:p>
          <a:p>
            <a:pPr eaLnBrk="1" hangingPunct="1"/>
            <a:endParaRPr lang="en-US" altLang="en-US" dirty="0">
              <a:solidFill>
                <a:schemeClr val="bg1"/>
              </a:solidFill>
              <a:latin typeface="+mn-lt"/>
            </a:endParaRPr>
          </a:p>
          <a:p>
            <a:pPr eaLnBrk="1" hangingPunct="1"/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void main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()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+mn-lt"/>
              </a:rPr>
              <a:t>{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+mn-lt"/>
              </a:rPr>
              <a:t>  float a[]={4.0, 5.0, 6.0, 7.0};</a:t>
            </a:r>
          </a:p>
          <a:p>
            <a:pPr eaLnBrk="1" hangingPunct="1"/>
            <a:endParaRPr lang="en-US" altLang="en-US" dirty="0">
              <a:solidFill>
                <a:schemeClr val="bg1"/>
              </a:solidFill>
              <a:latin typeface="+mn-lt"/>
            </a:endParaRP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+mn-lt"/>
              </a:rPr>
              <a:t>  </a:t>
            </a:r>
            <a:r>
              <a:rPr lang="en-US" altLang="en-US" dirty="0" err="1">
                <a:solidFill>
                  <a:schemeClr val="bg1"/>
                </a:solidFill>
                <a:latin typeface="+mn-lt"/>
              </a:rPr>
              <a:t>printf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("%f \n", </a:t>
            </a:r>
            <a:r>
              <a:rPr lang="en-US" altLang="en-US" dirty="0" err="1">
                <a:solidFill>
                  <a:schemeClr val="bg1"/>
                </a:solidFill>
                <a:latin typeface="+mn-lt"/>
              </a:rPr>
              <a:t>avg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(a,4) );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+mn-lt"/>
              </a:rPr>
              <a:t>}</a:t>
            </a:r>
          </a:p>
          <a:p>
            <a:pPr eaLnBrk="1" hangingPunct="1"/>
            <a:endParaRPr lang="en-US" altLang="en-US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5302250" y="1854200"/>
            <a:ext cx="3505200" cy="3416300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+mn-lt"/>
              </a:rPr>
              <a:t>float  </a:t>
            </a:r>
            <a:r>
              <a:rPr lang="en-US" altLang="en-US" dirty="0" err="1">
                <a:solidFill>
                  <a:schemeClr val="bg1"/>
                </a:solidFill>
                <a:latin typeface="+mn-lt"/>
              </a:rPr>
              <a:t>avg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 (float x[], </a:t>
            </a:r>
            <a:r>
              <a:rPr lang="en-US" altLang="en-US" dirty="0" err="1">
                <a:solidFill>
                  <a:schemeClr val="bg1"/>
                </a:solidFill>
                <a:latin typeface="+mn-lt"/>
              </a:rPr>
              <a:t>int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 n)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+mn-lt"/>
              </a:rPr>
              <a:t>{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 float 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sum=0;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dirty="0" err="1" smtClean="0">
                <a:solidFill>
                  <a:schemeClr val="bg1"/>
                </a:solidFill>
                <a:latin typeface="+mn-lt"/>
              </a:rPr>
              <a:t>int</a:t>
            </a:r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;</a:t>
            </a:r>
          </a:p>
          <a:p>
            <a:pPr eaLnBrk="1" hangingPunct="1"/>
            <a:endParaRPr lang="en-US" altLang="en-US" dirty="0">
              <a:solidFill>
                <a:schemeClr val="bg1"/>
              </a:solidFill>
              <a:latin typeface="+mn-lt"/>
            </a:endParaRPr>
          </a:p>
          <a:p>
            <a:pPr eaLnBrk="1" hangingPunct="1"/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  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for(</a:t>
            </a:r>
            <a:r>
              <a:rPr lang="en-US" altLang="en-US" dirty="0" err="1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=0; </a:t>
            </a:r>
            <a:r>
              <a:rPr lang="en-US" altLang="en-US" dirty="0" err="1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&lt;n; </a:t>
            </a:r>
            <a:r>
              <a:rPr lang="en-US" altLang="en-US" dirty="0" err="1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++)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+mn-lt"/>
              </a:rPr>
              <a:t>   </a:t>
            </a:r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  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sum+=x[</a:t>
            </a:r>
            <a:r>
              <a:rPr lang="en-US" altLang="en-US" dirty="0" err="1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];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 return(sum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/(float) n);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+mn-lt"/>
              </a:rPr>
              <a:t>}</a:t>
            </a:r>
          </a:p>
        </p:txBody>
      </p:sp>
      <p:sp>
        <p:nvSpPr>
          <p:cNvPr id="219145" name="Rectangle 9"/>
          <p:cNvSpPr>
            <a:spLocks noChangeArrowheads="1"/>
          </p:cNvSpPr>
          <p:nvPr/>
        </p:nvSpPr>
        <p:spPr bwMode="auto">
          <a:xfrm>
            <a:off x="2438400" y="2432643"/>
            <a:ext cx="2343150" cy="461963"/>
          </a:xfrm>
          <a:prstGeom prst="rect">
            <a:avLst/>
          </a:prstGeom>
          <a:solidFill>
            <a:schemeClr val="accent1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/>
              <a:t>prototype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990600" y="4543425"/>
            <a:ext cx="3303587" cy="882650"/>
            <a:chOff x="799" y="2862"/>
            <a:chExt cx="2081" cy="556"/>
          </a:xfrm>
        </p:grpSpPr>
        <p:sp>
          <p:nvSpPr>
            <p:cNvPr id="25618" name="Rectangle 10"/>
            <p:cNvSpPr>
              <a:spLocks noChangeArrowheads="1"/>
            </p:cNvSpPr>
            <p:nvPr/>
          </p:nvSpPr>
          <p:spPr bwMode="auto">
            <a:xfrm>
              <a:off x="799" y="3176"/>
              <a:ext cx="2081" cy="24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Array name passed</a:t>
              </a:r>
            </a:p>
          </p:txBody>
        </p:sp>
        <p:sp>
          <p:nvSpPr>
            <p:cNvPr id="25619" name="Line 11"/>
            <p:cNvSpPr>
              <a:spLocks noChangeShapeType="1"/>
            </p:cNvSpPr>
            <p:nvPr/>
          </p:nvSpPr>
          <p:spPr bwMode="auto">
            <a:xfrm flipV="1">
              <a:off x="1816" y="2862"/>
              <a:ext cx="411" cy="29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5867400" y="1277938"/>
            <a:ext cx="3071813" cy="692150"/>
            <a:chOff x="3606" y="805"/>
            <a:chExt cx="1935" cy="436"/>
          </a:xfrm>
        </p:grpSpPr>
        <p:sp>
          <p:nvSpPr>
            <p:cNvPr id="25616" name="Rectangle 13"/>
            <p:cNvSpPr>
              <a:spLocks noChangeArrowheads="1"/>
            </p:cNvSpPr>
            <p:nvPr/>
          </p:nvSpPr>
          <p:spPr bwMode="auto">
            <a:xfrm>
              <a:off x="3606" y="805"/>
              <a:ext cx="1935" cy="266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Array as parameter </a:t>
              </a:r>
            </a:p>
          </p:txBody>
        </p:sp>
        <p:sp>
          <p:nvSpPr>
            <p:cNvPr id="25617" name="Line 14"/>
            <p:cNvSpPr>
              <a:spLocks noChangeShapeType="1"/>
            </p:cNvSpPr>
            <p:nvPr/>
          </p:nvSpPr>
          <p:spPr bwMode="auto">
            <a:xfrm>
              <a:off x="4573" y="1096"/>
              <a:ext cx="0" cy="145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6705600" y="2200275"/>
            <a:ext cx="2266950" cy="1612900"/>
            <a:chOff x="4332" y="1386"/>
            <a:chExt cx="1428" cy="1016"/>
          </a:xfrm>
        </p:grpSpPr>
        <p:sp>
          <p:nvSpPr>
            <p:cNvPr id="25613" name="Rectangle 16"/>
            <p:cNvSpPr>
              <a:spLocks noChangeArrowheads="1"/>
            </p:cNvSpPr>
            <p:nvPr/>
          </p:nvSpPr>
          <p:spPr bwMode="auto">
            <a:xfrm>
              <a:off x="4599" y="1555"/>
              <a:ext cx="1161" cy="75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altLang="en-US"/>
                <a:t>Number of</a:t>
              </a:r>
            </a:p>
            <a:p>
              <a:pPr algn="ctr" eaLnBrk="1" hangingPunct="1"/>
              <a:r>
                <a:rPr lang="en-US" altLang="en-US"/>
                <a:t>Elements used</a:t>
              </a:r>
            </a:p>
          </p:txBody>
        </p:sp>
        <p:sp>
          <p:nvSpPr>
            <p:cNvPr id="25614" name="Line 17"/>
            <p:cNvSpPr>
              <a:spLocks noChangeShapeType="1"/>
            </p:cNvSpPr>
            <p:nvPr/>
          </p:nvSpPr>
          <p:spPr bwMode="auto">
            <a:xfrm flipV="1">
              <a:off x="5100" y="1386"/>
              <a:ext cx="223" cy="169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5" name="Line 18"/>
            <p:cNvSpPr>
              <a:spLocks noChangeShapeType="1"/>
            </p:cNvSpPr>
            <p:nvPr/>
          </p:nvSpPr>
          <p:spPr bwMode="auto">
            <a:xfrm flipH="1">
              <a:off x="4332" y="1991"/>
              <a:ext cx="266" cy="41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16291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839200" cy="868362"/>
          </a:xfrm>
        </p:spPr>
        <p:txBody>
          <a:bodyPr>
            <a:noAutofit/>
          </a:bodyPr>
          <a:lstStyle/>
          <a:p>
            <a:r>
              <a:rPr lang="en-US" altLang="en-US" sz="4000" b="1" dirty="0" smtClean="0">
                <a:solidFill>
                  <a:srgbClr val="FFFF00"/>
                </a:solidFill>
                <a:cs typeface="Times New Roman" pitchFamily="18" charset="0"/>
              </a:rPr>
              <a:t>Call by Value and Call by Reference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04950"/>
            <a:ext cx="7772400" cy="4819650"/>
          </a:xfrm>
        </p:spPr>
        <p:txBody>
          <a:bodyPr/>
          <a:lstStyle/>
          <a:p>
            <a:r>
              <a:rPr lang="en-US" altLang="en-US" sz="2800" dirty="0" smtClean="0">
                <a:solidFill>
                  <a:srgbClr val="FFC000"/>
                </a:solidFill>
              </a:rPr>
              <a:t>Call by value</a:t>
            </a:r>
          </a:p>
          <a:p>
            <a:pPr lvl="1"/>
            <a:r>
              <a:rPr lang="en-US" altLang="en-US" sz="2400" dirty="0" smtClean="0">
                <a:solidFill>
                  <a:srgbClr val="92D050"/>
                </a:solidFill>
              </a:rPr>
              <a:t>Copy of argument passed to function</a:t>
            </a:r>
          </a:p>
          <a:p>
            <a:pPr lvl="1"/>
            <a:r>
              <a:rPr lang="en-US" altLang="en-US" sz="2400" dirty="0" smtClean="0">
                <a:solidFill>
                  <a:srgbClr val="92D050"/>
                </a:solidFill>
              </a:rPr>
              <a:t>Changes in function do not effect original</a:t>
            </a:r>
          </a:p>
          <a:p>
            <a:pPr lvl="1"/>
            <a:r>
              <a:rPr lang="en-US" altLang="en-US" sz="2400" dirty="0" smtClean="0">
                <a:solidFill>
                  <a:srgbClr val="92D050"/>
                </a:solidFill>
              </a:rPr>
              <a:t>Use when function does not need to modify argument</a:t>
            </a:r>
          </a:p>
          <a:p>
            <a:pPr lvl="2"/>
            <a:r>
              <a:rPr lang="en-US" altLang="en-US" sz="2000" dirty="0" smtClean="0"/>
              <a:t>Avoids accidental changes</a:t>
            </a:r>
          </a:p>
          <a:p>
            <a:pPr lvl="2"/>
            <a:endParaRPr lang="en-US" altLang="en-US" sz="1800" dirty="0" smtClean="0"/>
          </a:p>
          <a:p>
            <a:r>
              <a:rPr lang="en-US" altLang="en-US" sz="2800" dirty="0" smtClean="0">
                <a:solidFill>
                  <a:srgbClr val="FFC000"/>
                </a:solidFill>
              </a:rPr>
              <a:t>Call by reference </a:t>
            </a:r>
          </a:p>
          <a:p>
            <a:pPr lvl="1"/>
            <a:r>
              <a:rPr lang="en-US" altLang="en-US" sz="2400" dirty="0" smtClean="0">
                <a:solidFill>
                  <a:srgbClr val="92D050"/>
                </a:solidFill>
              </a:rPr>
              <a:t>Passes original argument</a:t>
            </a:r>
          </a:p>
          <a:p>
            <a:pPr lvl="1"/>
            <a:r>
              <a:rPr lang="en-US" altLang="en-US" sz="2400" dirty="0" smtClean="0">
                <a:solidFill>
                  <a:srgbClr val="92D050"/>
                </a:solidFill>
              </a:rPr>
              <a:t>Changes in function effect original</a:t>
            </a:r>
          </a:p>
          <a:p>
            <a:pPr lvl="1"/>
            <a:r>
              <a:rPr lang="en-US" altLang="en-US" sz="2400" dirty="0" smtClean="0">
                <a:solidFill>
                  <a:srgbClr val="92D050"/>
                </a:solidFill>
              </a:rPr>
              <a:t>Only used with trusted functions</a:t>
            </a:r>
          </a:p>
        </p:txBody>
      </p:sp>
    </p:spTree>
    <p:extLst>
      <p:ext uri="{BB962C8B-B14F-4D97-AF65-F5344CB8AC3E}">
        <p14:creationId xmlns:p14="http://schemas.microsoft.com/office/powerpoint/2010/main" val="240961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</a:t>
            </a:r>
            <a:r>
              <a:rPr lang="en-US" dirty="0" smtClean="0"/>
              <a:t>unction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410200"/>
          </a:xfrm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800" dirty="0" smtClean="0">
                <a:cs typeface="Andale Mono"/>
              </a:rPr>
              <a:t>function </a:t>
            </a:r>
            <a:r>
              <a:rPr lang="en-US" sz="3800" dirty="0" smtClean="0">
                <a:cs typeface="Andale Mono"/>
              </a:rPr>
              <a:t>definition </a:t>
            </a:r>
            <a:endParaRPr lang="en-US" sz="3800" dirty="0">
              <a:cs typeface="Andale Mono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800" dirty="0" smtClean="0">
                <a:cs typeface="Andale Mono"/>
              </a:rPr>
              <a:t>Function calling or invoking</a:t>
            </a:r>
            <a:endParaRPr lang="en-US" sz="3800" dirty="0" smtClean="0">
              <a:cs typeface="Andale Mono"/>
            </a:endParaRPr>
          </a:p>
          <a:p>
            <a:pPr marL="0" indent="0">
              <a:buNone/>
            </a:pPr>
            <a:r>
              <a:rPr lang="en-US" sz="3800" dirty="0">
                <a:solidFill>
                  <a:srgbClr val="FFFF00"/>
                </a:solidFill>
                <a:cs typeface="Andale Mono"/>
              </a:rPr>
              <a:t>m</a:t>
            </a:r>
            <a:r>
              <a:rPr lang="en-US" sz="3800" dirty="0" smtClean="0">
                <a:solidFill>
                  <a:srgbClr val="FFFF00"/>
                </a:solidFill>
                <a:cs typeface="Andale Mono"/>
              </a:rPr>
              <a:t>ain() “</a:t>
            </a:r>
            <a:r>
              <a:rPr lang="en-US" sz="3800" dirty="0" smtClean="0">
                <a:solidFill>
                  <a:srgbClr val="FFFF00"/>
                </a:solidFill>
                <a:cs typeface="Andale Mono"/>
              </a:rPr>
              <a:t>calls” </a:t>
            </a:r>
            <a:r>
              <a:rPr lang="en-US" sz="3800" dirty="0">
                <a:solidFill>
                  <a:srgbClr val="FFFF00"/>
                </a:solidFill>
                <a:cs typeface="Andale Mono"/>
              </a:rPr>
              <a:t>/</a:t>
            </a:r>
            <a:r>
              <a:rPr lang="en-US" sz="3800" dirty="0" smtClean="0">
                <a:solidFill>
                  <a:srgbClr val="FFFF00"/>
                </a:solidFill>
                <a:cs typeface="Andale Mono"/>
              </a:rPr>
              <a:t> </a:t>
            </a:r>
            <a:r>
              <a:rPr lang="en-US" sz="3800" dirty="0" smtClean="0">
                <a:solidFill>
                  <a:srgbClr val="FFFF00"/>
                </a:solidFill>
                <a:cs typeface="Andale Mono"/>
              </a:rPr>
              <a:t>“invokes” function.</a:t>
            </a:r>
          </a:p>
          <a:p>
            <a:pPr marL="0" indent="0">
              <a:buNone/>
            </a:pPr>
            <a:r>
              <a:rPr lang="en-US" sz="3800" dirty="0" err="1" smtClean="0">
                <a:solidFill>
                  <a:srgbClr val="FFFF00"/>
                </a:solidFill>
                <a:cs typeface="Andale Mono"/>
              </a:rPr>
              <a:t>gcd</a:t>
            </a:r>
            <a:r>
              <a:rPr lang="en-US" sz="3800" dirty="0" smtClean="0">
                <a:solidFill>
                  <a:srgbClr val="FFFF00"/>
                </a:solidFill>
                <a:cs typeface="Andale Mono"/>
              </a:rPr>
              <a:t>(</a:t>
            </a:r>
            <a:r>
              <a:rPr lang="en-US" sz="3800" dirty="0" err="1" smtClean="0">
                <a:solidFill>
                  <a:srgbClr val="FFFF00"/>
                </a:solidFill>
                <a:cs typeface="Andale Mono"/>
              </a:rPr>
              <a:t>a,b</a:t>
            </a:r>
            <a:r>
              <a:rPr lang="en-US" sz="3800" dirty="0" smtClean="0">
                <a:solidFill>
                  <a:srgbClr val="FFFF00"/>
                </a:solidFill>
                <a:cs typeface="Andale Mono"/>
              </a:rPr>
              <a:t>) : </a:t>
            </a:r>
            <a:r>
              <a:rPr lang="en-US" sz="3800" dirty="0" smtClean="0">
                <a:solidFill>
                  <a:srgbClr val="FFFF00"/>
                </a:solidFill>
                <a:cs typeface="Andale Mono"/>
              </a:rPr>
              <a:t>a call </a:t>
            </a:r>
            <a:r>
              <a:rPr lang="en-US" sz="3800" dirty="0" smtClean="0">
                <a:solidFill>
                  <a:srgbClr val="FFFF00"/>
                </a:solidFill>
                <a:cs typeface="Andale Mono"/>
              </a:rPr>
              <a:t>or invocation</a:t>
            </a:r>
          </a:p>
          <a:p>
            <a:pPr marL="0" indent="0">
              <a:buNone/>
            </a:pPr>
            <a:r>
              <a:rPr lang="en-US" sz="3800" dirty="0" err="1" smtClean="0">
                <a:solidFill>
                  <a:srgbClr val="FFFF00"/>
                </a:solidFill>
                <a:cs typeface="Andale Mono"/>
              </a:rPr>
              <a:t>gcd</a:t>
            </a:r>
            <a:r>
              <a:rPr lang="en-US" sz="3800" dirty="0" smtClean="0">
                <a:solidFill>
                  <a:srgbClr val="FFFF00"/>
                </a:solidFill>
                <a:cs typeface="Andale Mono"/>
              </a:rPr>
              <a:t>(99,47) : another call</a:t>
            </a:r>
          </a:p>
          <a:p>
            <a:r>
              <a:rPr lang="en-US" sz="3800" dirty="0" smtClean="0">
                <a:cs typeface="Andale Mono"/>
              </a:rPr>
              <a:t>“</a:t>
            </a:r>
            <a:r>
              <a:rPr lang="en-US" sz="3800" dirty="0" smtClean="0">
                <a:cs typeface="Andale Mono"/>
              </a:rPr>
              <a:t>arguments to the call”</a:t>
            </a:r>
          </a:p>
          <a:p>
            <a:pPr marL="0" indent="0">
              <a:buNone/>
            </a:pPr>
            <a:r>
              <a:rPr lang="en-US" sz="3800" dirty="0" smtClean="0">
                <a:solidFill>
                  <a:schemeClr val="accent4">
                    <a:lumMod val="40000"/>
                    <a:lumOff val="60000"/>
                  </a:schemeClr>
                </a:solidFill>
                <a:cs typeface="Andale Mono"/>
              </a:rPr>
              <a:t>Function definition:</a:t>
            </a:r>
          </a:p>
          <a:p>
            <a:r>
              <a:rPr lang="en-US" sz="38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information about function, name + how it is to be called + what happens when function is executed.</a:t>
            </a:r>
          </a:p>
          <a:p>
            <a:endParaRPr lang="en-US" dirty="0" smtClean="0">
              <a:cs typeface="Andale Mono"/>
            </a:endParaRPr>
          </a:p>
          <a:p>
            <a:pPr marL="0" indent="0">
              <a:buNone/>
            </a:pPr>
            <a:endParaRPr lang="en-US" dirty="0" smtClean="0">
              <a:cs typeface="Andale Mono"/>
            </a:endParaRPr>
          </a:p>
          <a:p>
            <a:pPr marL="0" indent="0">
              <a:buNone/>
            </a:pPr>
            <a:endParaRPr lang="en-US" dirty="0" smtClean="0">
              <a:cs typeface="Andale Mono"/>
            </a:endParaRPr>
          </a:p>
          <a:p>
            <a:endParaRPr lang="en-US" dirty="0">
              <a:cs typeface="Andale Mono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95800" y="1295400"/>
            <a:ext cx="4191000" cy="5410200"/>
          </a:xfrm>
          <a:solidFill>
            <a:schemeClr val="bg2">
              <a:lumMod val="7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int</a:t>
            </a: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 </a:t>
            </a:r>
            <a:r>
              <a:rPr lang="en-US" sz="22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gcd</a:t>
            </a: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(</a:t>
            </a:r>
            <a:r>
              <a:rPr lang="en-US" sz="22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int</a:t>
            </a: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 m, </a:t>
            </a:r>
            <a:r>
              <a:rPr lang="en-US" sz="22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int</a:t>
            </a: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 </a:t>
            </a:r>
            <a:r>
              <a:rPr lang="en-US" sz="2200" dirty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n</a:t>
            </a: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) {</a:t>
            </a:r>
            <a:endParaRPr lang="en-US" sz="2200" dirty="0">
              <a:solidFill>
                <a:schemeClr val="accent2">
                  <a:lumMod val="20000"/>
                  <a:lumOff val="80000"/>
                </a:schemeClr>
              </a:solidFill>
              <a:cs typeface="Andale Mono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 </a:t>
            </a: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  while(m </a:t>
            </a:r>
            <a:r>
              <a:rPr lang="en-US" sz="2200" dirty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% n != 0){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	</a:t>
            </a:r>
            <a:r>
              <a:rPr lang="en-US" sz="2200" dirty="0" err="1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int</a:t>
            </a:r>
            <a:r>
              <a:rPr lang="en-US" sz="2200" dirty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 r = </a:t>
            </a:r>
            <a:r>
              <a:rPr lang="en-US" sz="2200" dirty="0" err="1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m%n</a:t>
            </a:r>
            <a:r>
              <a:rPr lang="en-US" sz="2200" dirty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	m = n;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	n = r;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   }</a:t>
            </a:r>
            <a:endParaRPr lang="en-US" sz="2200" dirty="0">
              <a:solidFill>
                <a:schemeClr val="accent2">
                  <a:lumMod val="20000"/>
                  <a:lumOff val="80000"/>
                </a:schemeClr>
              </a:solidFill>
              <a:cs typeface="Andale Mono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 </a:t>
            </a: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  return </a:t>
            </a:r>
            <a:r>
              <a:rPr lang="en-US" sz="2200" dirty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n;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}</a:t>
            </a:r>
            <a:endParaRPr lang="en-US" sz="2200" dirty="0">
              <a:solidFill>
                <a:schemeClr val="accent2">
                  <a:lumMod val="20000"/>
                  <a:lumOff val="80000"/>
                </a:schemeClr>
              </a:solidFill>
              <a:cs typeface="Andale Mono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rgbClr val="FFFF00"/>
                </a:solidFill>
                <a:cs typeface="Andale Mono"/>
              </a:rPr>
              <a:t>i</a:t>
            </a:r>
            <a:r>
              <a:rPr lang="en-US" sz="2200" dirty="0" err="1" smtClean="0">
                <a:solidFill>
                  <a:srgbClr val="FFFF00"/>
                </a:solidFill>
                <a:cs typeface="Andale Mono"/>
              </a:rPr>
              <a:t>nt</a:t>
            </a: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 main ( ) {</a:t>
            </a:r>
            <a:endParaRPr lang="en-US" sz="2200" dirty="0">
              <a:solidFill>
                <a:srgbClr val="FFFF00"/>
              </a:solidFill>
              <a:cs typeface="Andale Mono"/>
            </a:endParaRPr>
          </a:p>
          <a:p>
            <a:pPr marL="0" indent="0">
              <a:buNone/>
            </a:pPr>
            <a:r>
              <a:rPr lang="en-US" sz="2200" dirty="0">
                <a:solidFill>
                  <a:srgbClr val="FFFF00"/>
                </a:solidFill>
                <a:cs typeface="Andale Mono"/>
              </a:rPr>
              <a:t> </a:t>
            </a: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cs typeface="Andale Mono"/>
              </a:rPr>
              <a:t>int</a:t>
            </a: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 </a:t>
            </a:r>
            <a:r>
              <a:rPr lang="en-US" sz="2200" dirty="0">
                <a:solidFill>
                  <a:srgbClr val="FFFF00"/>
                </a:solidFill>
                <a:cs typeface="Andale Mono"/>
              </a:rPr>
              <a:t>a=36</a:t>
            </a: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, b=24;</a:t>
            </a:r>
            <a:endParaRPr lang="en-US" sz="2200" dirty="0">
              <a:solidFill>
                <a:srgbClr val="FFFF00"/>
              </a:solidFill>
              <a:cs typeface="Andale Mono"/>
            </a:endParaRPr>
          </a:p>
          <a:p>
            <a:pPr marL="0" indent="0">
              <a:buNone/>
            </a:pPr>
            <a:r>
              <a:rPr lang="en-US" sz="2200" dirty="0">
                <a:solidFill>
                  <a:srgbClr val="FFFF00"/>
                </a:solidFill>
                <a:cs typeface="Andale Mono"/>
              </a:rPr>
              <a:t> </a:t>
            </a: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cs typeface="Andale Mono"/>
              </a:rPr>
              <a:t>printf</a:t>
            </a: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 (“%d\n”, </a:t>
            </a:r>
            <a:r>
              <a:rPr lang="en-US" sz="2200" dirty="0" err="1" smtClean="0">
                <a:solidFill>
                  <a:srgbClr val="FFFF00"/>
                </a:solidFill>
                <a:cs typeface="Andale Mono"/>
              </a:rPr>
              <a:t>gcd</a:t>
            </a: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(</a:t>
            </a:r>
            <a:r>
              <a:rPr lang="en-US" sz="2200" dirty="0" err="1" smtClean="0">
                <a:solidFill>
                  <a:srgbClr val="FFFF00"/>
                </a:solidFill>
                <a:cs typeface="Andale Mono"/>
              </a:rPr>
              <a:t>a,b</a:t>
            </a: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)) ;</a:t>
            </a:r>
            <a:endParaRPr lang="en-US" sz="2200" dirty="0">
              <a:solidFill>
                <a:srgbClr val="FFFF00"/>
              </a:solidFill>
              <a:cs typeface="Andale Mono"/>
            </a:endParaRPr>
          </a:p>
          <a:p>
            <a:pPr marL="0" indent="0">
              <a:buNone/>
            </a:pPr>
            <a:r>
              <a:rPr lang="en-US" sz="2200" dirty="0">
                <a:solidFill>
                  <a:srgbClr val="FFFF00"/>
                </a:solidFill>
                <a:cs typeface="Andale Mono"/>
              </a:rPr>
              <a:t> </a:t>
            </a: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cs typeface="Andale Mono"/>
              </a:rPr>
              <a:t>printf</a:t>
            </a: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 (“%d\n”, </a:t>
            </a:r>
            <a:r>
              <a:rPr lang="en-US" sz="2200" dirty="0" err="1" smtClean="0">
                <a:solidFill>
                  <a:srgbClr val="FFFF00"/>
                </a:solidFill>
                <a:cs typeface="Andale Mono"/>
              </a:rPr>
              <a:t>gcd</a:t>
            </a: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(99,47));</a:t>
            </a:r>
            <a:endParaRPr lang="en-US" sz="2200" dirty="0">
              <a:solidFill>
                <a:srgbClr val="FFFF00"/>
              </a:solidFill>
              <a:cs typeface="Andale Mono"/>
            </a:endParaRPr>
          </a:p>
          <a:p>
            <a:pPr marL="0" indent="0">
              <a:buNone/>
            </a:pP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3041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1219200"/>
            <a:ext cx="4495800" cy="453970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700" dirty="0"/>
              <a:t>/* Find maximum and minimum from a list of 10 integers */</a:t>
            </a:r>
          </a:p>
          <a:p>
            <a:r>
              <a:rPr lang="en-US" sz="1700" dirty="0"/>
              <a:t>#include &lt;</a:t>
            </a:r>
            <a:r>
              <a:rPr lang="en-US" sz="1700" dirty="0" err="1"/>
              <a:t>stdio.h</a:t>
            </a:r>
            <a:r>
              <a:rPr lang="en-US" sz="1700" dirty="0"/>
              <a:t>&gt;</a:t>
            </a:r>
          </a:p>
          <a:p>
            <a:endParaRPr lang="en-US" sz="1700" dirty="0"/>
          </a:p>
          <a:p>
            <a:r>
              <a:rPr lang="en-US" sz="1700" dirty="0"/>
              <a:t>void </a:t>
            </a:r>
            <a:r>
              <a:rPr lang="en-US" sz="1700" dirty="0" err="1"/>
              <a:t>getmaxmin</a:t>
            </a:r>
            <a:r>
              <a:rPr lang="en-US" sz="1700" dirty="0"/>
              <a:t>(</a:t>
            </a:r>
            <a:r>
              <a:rPr lang="en-US" sz="1700" dirty="0" err="1"/>
              <a:t>int</a:t>
            </a:r>
            <a:r>
              <a:rPr lang="en-US" sz="1700" dirty="0"/>
              <a:t> array[],</a:t>
            </a:r>
            <a:r>
              <a:rPr lang="en-US" sz="1700" dirty="0" err="1"/>
              <a:t>int</a:t>
            </a:r>
            <a:r>
              <a:rPr lang="en-US" sz="1700" dirty="0"/>
              <a:t> </a:t>
            </a:r>
            <a:r>
              <a:rPr lang="en-US" sz="1700" dirty="0" err="1"/>
              <a:t>size,int</a:t>
            </a:r>
            <a:r>
              <a:rPr lang="en-US" sz="1700" dirty="0"/>
              <a:t> </a:t>
            </a:r>
            <a:r>
              <a:rPr lang="en-US" sz="1700" dirty="0" err="1"/>
              <a:t>maxmin</a:t>
            </a:r>
            <a:r>
              <a:rPr lang="en-US" sz="1700" dirty="0"/>
              <a:t>[]);</a:t>
            </a:r>
          </a:p>
          <a:p>
            <a:endParaRPr lang="en-US" sz="1700" dirty="0"/>
          </a:p>
          <a:p>
            <a:r>
              <a:rPr lang="en-US" sz="1700" dirty="0"/>
              <a:t>void main()</a:t>
            </a:r>
          </a:p>
          <a:p>
            <a:r>
              <a:rPr lang="en-US" sz="1700" dirty="0"/>
              <a:t>{</a:t>
            </a:r>
          </a:p>
          <a:p>
            <a:r>
              <a:rPr lang="en-US" sz="1700" dirty="0"/>
              <a:t>        </a:t>
            </a:r>
            <a:r>
              <a:rPr lang="en-US" sz="1700" dirty="0" err="1"/>
              <a:t>int</a:t>
            </a:r>
            <a:r>
              <a:rPr lang="en-US" sz="1700" dirty="0"/>
              <a:t> a[20],</a:t>
            </a:r>
            <a:r>
              <a:rPr lang="en-US" sz="1700" dirty="0" err="1"/>
              <a:t>i,maxmin</a:t>
            </a:r>
            <a:r>
              <a:rPr lang="en-US" sz="1700" dirty="0"/>
              <a:t>[2];</a:t>
            </a:r>
          </a:p>
          <a:p>
            <a:endParaRPr lang="en-US" sz="1700" dirty="0"/>
          </a:p>
          <a:p>
            <a:r>
              <a:rPr lang="en-US" sz="1700" dirty="0"/>
              <a:t>        </a:t>
            </a:r>
            <a:r>
              <a:rPr lang="en-US" sz="1700" dirty="0" err="1"/>
              <a:t>printf</a:t>
            </a:r>
            <a:r>
              <a:rPr lang="en-US" sz="1700" dirty="0"/>
              <a:t>("Enter 10 integer values: ");</a:t>
            </a:r>
          </a:p>
          <a:p>
            <a:r>
              <a:rPr lang="en-US" sz="1700" dirty="0"/>
              <a:t>        for(</a:t>
            </a:r>
            <a:r>
              <a:rPr lang="en-US" sz="1700" dirty="0" err="1"/>
              <a:t>i</a:t>
            </a:r>
            <a:r>
              <a:rPr lang="en-US" sz="1700" dirty="0"/>
              <a:t>=0;i&lt;10;i++)</a:t>
            </a:r>
          </a:p>
          <a:p>
            <a:r>
              <a:rPr lang="en-US" sz="1700" dirty="0"/>
              <a:t>                </a:t>
            </a:r>
            <a:r>
              <a:rPr lang="en-US" sz="1700" dirty="0" err="1"/>
              <a:t>scanf</a:t>
            </a:r>
            <a:r>
              <a:rPr lang="en-US" sz="1700" dirty="0"/>
              <a:t>("%</a:t>
            </a:r>
            <a:r>
              <a:rPr lang="en-US" sz="1700" dirty="0" err="1"/>
              <a:t>d",&amp;a</a:t>
            </a:r>
            <a:r>
              <a:rPr lang="en-US" sz="1700" dirty="0"/>
              <a:t>[</a:t>
            </a:r>
            <a:r>
              <a:rPr lang="en-US" sz="1700" dirty="0" err="1"/>
              <a:t>i</a:t>
            </a:r>
            <a:r>
              <a:rPr lang="en-US" sz="1700" dirty="0"/>
              <a:t>]);</a:t>
            </a:r>
          </a:p>
          <a:p>
            <a:r>
              <a:rPr lang="en-US" sz="1700" dirty="0"/>
              <a:t>        </a:t>
            </a:r>
            <a:r>
              <a:rPr lang="en-US" sz="1700" dirty="0" err="1"/>
              <a:t>getmaxmin</a:t>
            </a:r>
            <a:r>
              <a:rPr lang="en-US" sz="1700" dirty="0"/>
              <a:t>(a,10,maxmin);</a:t>
            </a:r>
          </a:p>
          <a:p>
            <a:r>
              <a:rPr lang="en-US" sz="1700" dirty="0"/>
              <a:t>        </a:t>
            </a:r>
            <a:r>
              <a:rPr lang="en-US" sz="1700" dirty="0" err="1"/>
              <a:t>printf</a:t>
            </a:r>
            <a:r>
              <a:rPr lang="en-US" sz="1700" dirty="0"/>
              <a:t>("Maximum=%d, Minimum=%d\n</a:t>
            </a:r>
            <a:r>
              <a:rPr lang="en-US" sz="1700" dirty="0" smtClean="0"/>
              <a:t>", 	</a:t>
            </a:r>
            <a:r>
              <a:rPr lang="en-US" sz="1700" dirty="0" err="1" smtClean="0"/>
              <a:t>maxmin</a:t>
            </a:r>
            <a:r>
              <a:rPr lang="en-US" sz="1700" dirty="0" smtClean="0"/>
              <a:t>[0</a:t>
            </a:r>
            <a:r>
              <a:rPr lang="en-US" sz="1700" dirty="0"/>
              <a:t>],</a:t>
            </a:r>
            <a:r>
              <a:rPr lang="en-US" sz="1700" dirty="0" err="1"/>
              <a:t>maxmin</a:t>
            </a:r>
            <a:r>
              <a:rPr lang="en-US" sz="1700" dirty="0"/>
              <a:t>[1]);</a:t>
            </a:r>
          </a:p>
          <a:p>
            <a:r>
              <a:rPr lang="en-US" sz="1700" dirty="0" smtClean="0"/>
              <a:t>}</a:t>
            </a:r>
            <a:endParaRPr lang="en-US" sz="1700" dirty="0"/>
          </a:p>
        </p:txBody>
      </p:sp>
      <p:sp>
        <p:nvSpPr>
          <p:cNvPr id="103" name="TextBox 102"/>
          <p:cNvSpPr txBox="1"/>
          <p:nvPr/>
        </p:nvSpPr>
        <p:spPr>
          <a:xfrm>
            <a:off x="4648200" y="3048000"/>
            <a:ext cx="4419600" cy="36933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void </a:t>
            </a:r>
            <a:r>
              <a:rPr lang="en-US" dirty="0" err="1"/>
              <a:t>getmaxmin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 smtClean="0"/>
              <a:t>ar</a:t>
            </a:r>
            <a:r>
              <a:rPr lang="en-US" dirty="0" smtClean="0"/>
              <a:t>[],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size,int</a:t>
            </a:r>
            <a:r>
              <a:rPr lang="en-US" dirty="0"/>
              <a:t> </a:t>
            </a:r>
            <a:r>
              <a:rPr lang="en-US" dirty="0" err="1"/>
              <a:t>maxmin</a:t>
            </a:r>
            <a:r>
              <a:rPr lang="en-US" dirty="0"/>
              <a:t>[])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i,max</a:t>
            </a:r>
            <a:r>
              <a:rPr lang="en-US" dirty="0"/>
              <a:t>=-99999,min=99999;</a:t>
            </a:r>
          </a:p>
          <a:p>
            <a:endParaRPr lang="en-US" dirty="0"/>
          </a:p>
          <a:p>
            <a:r>
              <a:rPr lang="en-US" dirty="0"/>
              <a:t>        for(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size;i</a:t>
            </a:r>
            <a:r>
              <a:rPr lang="en-US" dirty="0"/>
              <a:t>++) {</a:t>
            </a:r>
          </a:p>
          <a:p>
            <a:r>
              <a:rPr lang="en-US" dirty="0"/>
              <a:t>                </a:t>
            </a:r>
            <a:r>
              <a:rPr lang="en-US" dirty="0" smtClean="0"/>
              <a:t>if(max&lt;</a:t>
            </a:r>
            <a:r>
              <a:rPr lang="en-US" dirty="0" err="1" smtClean="0"/>
              <a:t>ar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/>
              <a:t>])</a:t>
            </a:r>
          </a:p>
          <a:p>
            <a:r>
              <a:rPr lang="en-US" dirty="0"/>
              <a:t>                        </a:t>
            </a:r>
            <a:r>
              <a:rPr lang="en-US" dirty="0" smtClean="0"/>
              <a:t>max=</a:t>
            </a:r>
            <a:r>
              <a:rPr lang="en-US" dirty="0" err="1" smtClean="0"/>
              <a:t>ar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/>
              <a:t>];</a:t>
            </a:r>
          </a:p>
          <a:p>
            <a:r>
              <a:rPr lang="en-US" dirty="0"/>
              <a:t>                </a:t>
            </a:r>
            <a:r>
              <a:rPr lang="en-US" dirty="0" smtClean="0"/>
              <a:t>if(min&gt;</a:t>
            </a:r>
            <a:r>
              <a:rPr lang="en-US" dirty="0" err="1" smtClean="0"/>
              <a:t>ar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/>
              <a:t>])</a:t>
            </a:r>
          </a:p>
          <a:p>
            <a:r>
              <a:rPr lang="en-US" dirty="0"/>
              <a:t>                        </a:t>
            </a:r>
            <a:r>
              <a:rPr lang="en-US" dirty="0" smtClean="0"/>
              <a:t>min=</a:t>
            </a:r>
            <a:r>
              <a:rPr lang="en-US" dirty="0" err="1" smtClean="0"/>
              <a:t>ar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/>
              <a:t>];</a:t>
            </a:r>
          </a:p>
          <a:p>
            <a:r>
              <a:rPr lang="en-US" dirty="0"/>
              <a:t>        }</a:t>
            </a:r>
          </a:p>
          <a:p>
            <a:r>
              <a:rPr lang="en-US" dirty="0"/>
              <a:t>        </a:t>
            </a:r>
            <a:r>
              <a:rPr lang="en-US" dirty="0" err="1"/>
              <a:t>maxmin</a:t>
            </a:r>
            <a:r>
              <a:rPr lang="en-US" dirty="0"/>
              <a:t>[0]=max;</a:t>
            </a:r>
          </a:p>
          <a:p>
            <a:r>
              <a:rPr lang="en-US" dirty="0"/>
              <a:t>        </a:t>
            </a:r>
            <a:r>
              <a:rPr lang="en-US" dirty="0" err="1"/>
              <a:t>maxmin</a:t>
            </a:r>
            <a:r>
              <a:rPr lang="en-US" dirty="0"/>
              <a:t>[1]=min;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04" name="Rectangle 2"/>
          <p:cNvSpPr txBox="1">
            <a:spLocks noChangeArrowheads="1"/>
          </p:cNvSpPr>
          <p:nvPr/>
        </p:nvSpPr>
        <p:spPr>
          <a:xfrm>
            <a:off x="457200" y="152400"/>
            <a:ext cx="8229600" cy="86836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000" b="1" dirty="0" smtClean="0">
                <a:solidFill>
                  <a:srgbClr val="FFFF00"/>
                </a:solidFill>
              </a:rPr>
              <a:t>Example: Max Min function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43500" y="1685875"/>
            <a:ext cx="1752600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Return type </a:t>
            </a:r>
            <a:r>
              <a:rPr lang="en-US" sz="2000" dirty="0" smtClean="0">
                <a:solidFill>
                  <a:schemeClr val="bg1"/>
                </a:solidFill>
              </a:rPr>
              <a:t>is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void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324100" y="5638800"/>
            <a:ext cx="1943100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Returning multiple values from a function.</a:t>
            </a:r>
            <a:endParaRPr lang="en-US" sz="2000" dirty="0">
              <a:solidFill>
                <a:schemeClr val="bg1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267200" y="5943600"/>
            <a:ext cx="838200" cy="762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4267200" y="6248400"/>
            <a:ext cx="838200" cy="76201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4876800" y="2387263"/>
            <a:ext cx="609600" cy="736937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639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63562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</a:rPr>
              <a:t>Scope of a variable</a:t>
            </a:r>
            <a:endParaRPr lang="en-US" sz="4000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796290"/>
            <a:ext cx="7239000" cy="590931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#include&lt;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r>
              <a:rPr lang="en-US" dirty="0">
                <a:solidFill>
                  <a:srgbClr val="FFC000"/>
                </a:solidFill>
              </a:rPr>
              <a:t>void print(</a:t>
            </a:r>
            <a:r>
              <a:rPr lang="en-US" dirty="0" err="1">
                <a:solidFill>
                  <a:srgbClr val="FFC000"/>
                </a:solidFill>
              </a:rPr>
              <a:t>int</a:t>
            </a:r>
            <a:r>
              <a:rPr lang="en-US" dirty="0">
                <a:solidFill>
                  <a:srgbClr val="FFC000"/>
                </a:solidFill>
              </a:rPr>
              <a:t> a)</a:t>
            </a:r>
          </a:p>
          <a:p>
            <a:r>
              <a:rPr lang="en-US" dirty="0">
                <a:solidFill>
                  <a:srgbClr val="FFC000"/>
                </a:solidFill>
              </a:rPr>
              <a:t>{</a:t>
            </a:r>
          </a:p>
          <a:p>
            <a:r>
              <a:rPr lang="en-US" dirty="0">
                <a:solidFill>
                  <a:srgbClr val="FFC000"/>
                </a:solidFill>
              </a:rPr>
              <a:t>        </a:t>
            </a:r>
            <a:r>
              <a:rPr lang="en-US" dirty="0" err="1">
                <a:solidFill>
                  <a:srgbClr val="FFC000"/>
                </a:solidFill>
              </a:rPr>
              <a:t>printf</a:t>
            </a:r>
            <a:r>
              <a:rPr lang="en-US" dirty="0">
                <a:solidFill>
                  <a:srgbClr val="FFC000"/>
                </a:solidFill>
              </a:rPr>
              <a:t>("3.1 in function value of a: %d\</a:t>
            </a:r>
            <a:r>
              <a:rPr lang="en-US" dirty="0" err="1">
                <a:solidFill>
                  <a:srgbClr val="FFC000"/>
                </a:solidFill>
              </a:rPr>
              <a:t>n",a</a:t>
            </a:r>
            <a:r>
              <a:rPr lang="en-US" dirty="0">
                <a:solidFill>
                  <a:srgbClr val="FFC000"/>
                </a:solidFill>
              </a:rPr>
              <a:t>);</a:t>
            </a:r>
          </a:p>
          <a:p>
            <a:r>
              <a:rPr lang="en-US" dirty="0">
                <a:solidFill>
                  <a:srgbClr val="FFC000"/>
                </a:solidFill>
              </a:rPr>
              <a:t>        a+=23;</a:t>
            </a:r>
          </a:p>
          <a:p>
            <a:r>
              <a:rPr lang="en-US" dirty="0">
                <a:solidFill>
                  <a:srgbClr val="FFC000"/>
                </a:solidFill>
              </a:rPr>
              <a:t>        </a:t>
            </a:r>
            <a:r>
              <a:rPr lang="en-US" dirty="0" err="1">
                <a:solidFill>
                  <a:srgbClr val="FFC000"/>
                </a:solidFill>
              </a:rPr>
              <a:t>printf</a:t>
            </a:r>
            <a:r>
              <a:rPr lang="en-US" dirty="0">
                <a:solidFill>
                  <a:srgbClr val="FFC000"/>
                </a:solidFill>
              </a:rPr>
              <a:t>("3.2 in function value of a: %d\</a:t>
            </a:r>
            <a:r>
              <a:rPr lang="en-US" dirty="0" err="1">
                <a:solidFill>
                  <a:srgbClr val="FFC000"/>
                </a:solidFill>
              </a:rPr>
              <a:t>n",a</a:t>
            </a:r>
            <a:r>
              <a:rPr lang="en-US" dirty="0">
                <a:solidFill>
                  <a:srgbClr val="FFC000"/>
                </a:solidFill>
              </a:rPr>
              <a:t>);</a:t>
            </a:r>
          </a:p>
          <a:p>
            <a:r>
              <a:rPr lang="en-US" dirty="0">
                <a:solidFill>
                  <a:srgbClr val="FFC000"/>
                </a:solidFill>
              </a:rPr>
              <a:t>}</a:t>
            </a:r>
          </a:p>
          <a:p>
            <a:r>
              <a:rPr lang="en-US" dirty="0" err="1">
                <a:solidFill>
                  <a:srgbClr val="92D050"/>
                </a:solidFill>
              </a:rPr>
              <a:t>i</a:t>
            </a:r>
            <a:r>
              <a:rPr lang="en-US" dirty="0" err="1" smtClean="0">
                <a:solidFill>
                  <a:srgbClr val="92D050"/>
                </a:solidFill>
              </a:rPr>
              <a:t>nt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en-US" dirty="0" smtClean="0">
                <a:solidFill>
                  <a:srgbClr val="92D050"/>
                </a:solidFill>
              </a:rPr>
              <a:t>main</a:t>
            </a:r>
            <a:r>
              <a:rPr lang="en-US" dirty="0">
                <a:solidFill>
                  <a:srgbClr val="92D050"/>
                </a:solidFill>
              </a:rPr>
              <a:t>()</a:t>
            </a:r>
          </a:p>
          <a:p>
            <a:r>
              <a:rPr lang="en-US" dirty="0">
                <a:solidFill>
                  <a:srgbClr val="92D050"/>
                </a:solidFill>
              </a:rPr>
              <a:t>{</a:t>
            </a:r>
          </a:p>
          <a:p>
            <a:r>
              <a:rPr lang="en-US" dirty="0">
                <a:solidFill>
                  <a:srgbClr val="92D050"/>
                </a:solidFill>
              </a:rPr>
              <a:t>        </a:t>
            </a:r>
            <a:r>
              <a:rPr lang="en-US" dirty="0" err="1">
                <a:solidFill>
                  <a:srgbClr val="92D050"/>
                </a:solidFill>
              </a:rPr>
              <a:t>int</a:t>
            </a:r>
            <a:r>
              <a:rPr lang="en-US" dirty="0">
                <a:solidFill>
                  <a:srgbClr val="92D050"/>
                </a:solidFill>
              </a:rPr>
              <a:t> a=10,i=0;</a:t>
            </a:r>
          </a:p>
          <a:p>
            <a:r>
              <a:rPr lang="en-US" dirty="0">
                <a:solidFill>
                  <a:srgbClr val="92D050"/>
                </a:solidFill>
              </a:rPr>
              <a:t>        </a:t>
            </a:r>
            <a:r>
              <a:rPr lang="en-US" dirty="0" err="1">
                <a:solidFill>
                  <a:srgbClr val="92D050"/>
                </a:solidFill>
              </a:rPr>
              <a:t>printf</a:t>
            </a:r>
            <a:r>
              <a:rPr lang="en-US" dirty="0">
                <a:solidFill>
                  <a:srgbClr val="92D050"/>
                </a:solidFill>
              </a:rPr>
              <a:t>("1. value of a: %d\</a:t>
            </a:r>
            <a:r>
              <a:rPr lang="en-US" dirty="0" err="1">
                <a:solidFill>
                  <a:srgbClr val="92D050"/>
                </a:solidFill>
              </a:rPr>
              <a:t>n",a</a:t>
            </a:r>
            <a:r>
              <a:rPr lang="en-US" dirty="0">
                <a:solidFill>
                  <a:srgbClr val="92D050"/>
                </a:solidFill>
              </a:rPr>
              <a:t>);</a:t>
            </a:r>
          </a:p>
          <a:p>
            <a:r>
              <a:rPr lang="en-US" dirty="0">
                <a:solidFill>
                  <a:srgbClr val="00CCFF"/>
                </a:solidFill>
              </a:rPr>
              <a:t>        while(</a:t>
            </a:r>
            <a:r>
              <a:rPr lang="en-US" dirty="0" err="1">
                <a:solidFill>
                  <a:srgbClr val="00CCFF"/>
                </a:solidFill>
              </a:rPr>
              <a:t>i</a:t>
            </a:r>
            <a:r>
              <a:rPr lang="en-US" dirty="0">
                <a:solidFill>
                  <a:srgbClr val="00CCFF"/>
                </a:solidFill>
              </a:rPr>
              <a:t>&lt;1) {</a:t>
            </a:r>
          </a:p>
          <a:p>
            <a:r>
              <a:rPr lang="en-US" dirty="0">
                <a:solidFill>
                  <a:srgbClr val="00CCFF"/>
                </a:solidFill>
              </a:rPr>
              <a:t>                </a:t>
            </a:r>
            <a:r>
              <a:rPr lang="en-US" dirty="0" err="1">
                <a:solidFill>
                  <a:srgbClr val="00CCFF"/>
                </a:solidFill>
              </a:rPr>
              <a:t>int</a:t>
            </a:r>
            <a:r>
              <a:rPr lang="en-US" dirty="0">
                <a:solidFill>
                  <a:srgbClr val="00CCFF"/>
                </a:solidFill>
              </a:rPr>
              <a:t> a;</a:t>
            </a:r>
          </a:p>
          <a:p>
            <a:r>
              <a:rPr lang="en-US" dirty="0">
                <a:solidFill>
                  <a:srgbClr val="00CCFF"/>
                </a:solidFill>
              </a:rPr>
              <a:t>                a=20;</a:t>
            </a:r>
          </a:p>
          <a:p>
            <a:r>
              <a:rPr lang="en-US" dirty="0">
                <a:solidFill>
                  <a:srgbClr val="00CCFF"/>
                </a:solidFill>
              </a:rPr>
              <a:t>                </a:t>
            </a:r>
            <a:r>
              <a:rPr lang="en-US" dirty="0" err="1">
                <a:solidFill>
                  <a:srgbClr val="00CCFF"/>
                </a:solidFill>
              </a:rPr>
              <a:t>printf</a:t>
            </a:r>
            <a:r>
              <a:rPr lang="en-US" dirty="0">
                <a:solidFill>
                  <a:srgbClr val="00CCFF"/>
                </a:solidFill>
              </a:rPr>
              <a:t>("2. value of a: %d\</a:t>
            </a:r>
            <a:r>
              <a:rPr lang="en-US" dirty="0" err="1">
                <a:solidFill>
                  <a:srgbClr val="00CCFF"/>
                </a:solidFill>
              </a:rPr>
              <a:t>n",a</a:t>
            </a:r>
            <a:r>
              <a:rPr lang="en-US" dirty="0">
                <a:solidFill>
                  <a:srgbClr val="00CCFF"/>
                </a:solidFill>
              </a:rPr>
              <a:t>);</a:t>
            </a:r>
          </a:p>
          <a:p>
            <a:r>
              <a:rPr lang="en-US" dirty="0">
                <a:solidFill>
                  <a:srgbClr val="00CCFF"/>
                </a:solidFill>
              </a:rPr>
              <a:t>                </a:t>
            </a:r>
            <a:r>
              <a:rPr lang="en-US" dirty="0" err="1">
                <a:solidFill>
                  <a:srgbClr val="00CCFF"/>
                </a:solidFill>
              </a:rPr>
              <a:t>i</a:t>
            </a:r>
            <a:r>
              <a:rPr lang="en-US" dirty="0">
                <a:solidFill>
                  <a:srgbClr val="00CCFF"/>
                </a:solidFill>
              </a:rPr>
              <a:t>++;</a:t>
            </a:r>
          </a:p>
          <a:p>
            <a:r>
              <a:rPr lang="en-US" dirty="0">
                <a:solidFill>
                  <a:srgbClr val="00CCFF"/>
                </a:solidFill>
              </a:rPr>
              <a:t>        }</a:t>
            </a:r>
          </a:p>
          <a:p>
            <a:r>
              <a:rPr lang="en-US" dirty="0">
                <a:solidFill>
                  <a:srgbClr val="92D050"/>
                </a:solidFill>
              </a:rPr>
              <a:t>        </a:t>
            </a:r>
            <a:r>
              <a:rPr lang="en-US" dirty="0" err="1">
                <a:solidFill>
                  <a:srgbClr val="92D050"/>
                </a:solidFill>
              </a:rPr>
              <a:t>printf</a:t>
            </a:r>
            <a:r>
              <a:rPr lang="en-US" dirty="0">
                <a:solidFill>
                  <a:srgbClr val="92D050"/>
                </a:solidFill>
              </a:rPr>
              <a:t>("3. value of a: %d\</a:t>
            </a:r>
            <a:r>
              <a:rPr lang="en-US" dirty="0" err="1">
                <a:solidFill>
                  <a:srgbClr val="92D050"/>
                </a:solidFill>
              </a:rPr>
              <a:t>n",a</a:t>
            </a:r>
            <a:r>
              <a:rPr lang="en-US" dirty="0">
                <a:solidFill>
                  <a:srgbClr val="92D050"/>
                </a:solidFill>
              </a:rPr>
              <a:t>);</a:t>
            </a:r>
          </a:p>
          <a:p>
            <a:r>
              <a:rPr lang="en-US" dirty="0">
                <a:solidFill>
                  <a:srgbClr val="92D050"/>
                </a:solidFill>
              </a:rPr>
              <a:t>        print(a);</a:t>
            </a:r>
          </a:p>
          <a:p>
            <a:r>
              <a:rPr lang="en-US" dirty="0">
                <a:solidFill>
                  <a:srgbClr val="92D050"/>
                </a:solidFill>
              </a:rPr>
              <a:t>        </a:t>
            </a:r>
            <a:r>
              <a:rPr lang="en-US" dirty="0" err="1">
                <a:solidFill>
                  <a:srgbClr val="92D050"/>
                </a:solidFill>
              </a:rPr>
              <a:t>printf</a:t>
            </a:r>
            <a:r>
              <a:rPr lang="en-US" dirty="0">
                <a:solidFill>
                  <a:srgbClr val="92D050"/>
                </a:solidFill>
              </a:rPr>
              <a:t>("4. VALUE of a: %d\</a:t>
            </a:r>
            <a:r>
              <a:rPr lang="en-US" dirty="0" err="1">
                <a:solidFill>
                  <a:srgbClr val="92D050"/>
                </a:solidFill>
              </a:rPr>
              <a:t>n",a</a:t>
            </a:r>
            <a:r>
              <a:rPr lang="en-US" dirty="0">
                <a:solidFill>
                  <a:srgbClr val="92D050"/>
                </a:solidFill>
              </a:rPr>
              <a:t>);</a:t>
            </a:r>
          </a:p>
          <a:p>
            <a:r>
              <a:rPr lang="en-US" dirty="0" smtClean="0">
                <a:solidFill>
                  <a:srgbClr val="92D050"/>
                </a:solidFill>
              </a:rPr>
              <a:t>}</a:t>
            </a:r>
            <a:endParaRPr lang="en-US" dirty="0">
              <a:solidFill>
                <a:srgbClr val="92D05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648200" y="1676400"/>
            <a:ext cx="3581400" cy="400110"/>
            <a:chOff x="4648200" y="1676400"/>
            <a:chExt cx="3581400" cy="400110"/>
          </a:xfrm>
        </p:grpSpPr>
        <p:sp>
          <p:nvSpPr>
            <p:cNvPr id="28" name="TextBox 27"/>
            <p:cNvSpPr txBox="1"/>
            <p:nvPr/>
          </p:nvSpPr>
          <p:spPr>
            <a:xfrm>
              <a:off x="5098142" y="1676400"/>
              <a:ext cx="3131458" cy="40011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3.1 in function value </a:t>
              </a:r>
              <a:r>
                <a:rPr lang="en-US" sz="2000" dirty="0">
                  <a:solidFill>
                    <a:schemeClr val="bg1"/>
                  </a:solidFill>
                </a:rPr>
                <a:t>of a: </a:t>
              </a:r>
              <a:r>
                <a:rPr lang="en-US" sz="2000" dirty="0" smtClean="0">
                  <a:solidFill>
                    <a:schemeClr val="bg1"/>
                  </a:solidFill>
                </a:rPr>
                <a:t>10</a:t>
              </a:r>
              <a:endParaRPr lang="en-US" sz="2000" dirty="0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>
              <a:off x="4648200" y="1861066"/>
              <a:ext cx="44994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4626430" y="2221468"/>
            <a:ext cx="3755570" cy="400110"/>
            <a:chOff x="4626430" y="2221468"/>
            <a:chExt cx="3450770" cy="400110"/>
          </a:xfrm>
        </p:grpSpPr>
        <p:sp>
          <p:nvSpPr>
            <p:cNvPr id="29" name="TextBox 28"/>
            <p:cNvSpPr txBox="1"/>
            <p:nvPr/>
          </p:nvSpPr>
          <p:spPr>
            <a:xfrm>
              <a:off x="5098142" y="2221468"/>
              <a:ext cx="2979058" cy="40011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3.2 in function value </a:t>
              </a:r>
              <a:r>
                <a:rPr lang="en-US" sz="2000" dirty="0">
                  <a:solidFill>
                    <a:schemeClr val="bg1"/>
                  </a:solidFill>
                </a:rPr>
                <a:t>of a: </a:t>
              </a:r>
              <a:r>
                <a:rPr lang="en-US" sz="2000" dirty="0" smtClean="0">
                  <a:solidFill>
                    <a:schemeClr val="bg1"/>
                  </a:solidFill>
                </a:rPr>
                <a:t>33</a:t>
              </a:r>
              <a:endParaRPr lang="en-US" sz="2000" dirty="0"/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flipH="1">
              <a:off x="4626430" y="2406134"/>
              <a:ext cx="44994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3429000" y="3581400"/>
            <a:ext cx="3581400" cy="400110"/>
            <a:chOff x="3429000" y="3581400"/>
            <a:chExt cx="3581400" cy="400110"/>
          </a:xfrm>
        </p:grpSpPr>
        <p:sp>
          <p:nvSpPr>
            <p:cNvPr id="6" name="TextBox 5"/>
            <p:cNvSpPr txBox="1"/>
            <p:nvPr/>
          </p:nvSpPr>
          <p:spPr>
            <a:xfrm>
              <a:off x="5105400" y="3581400"/>
              <a:ext cx="1905000" cy="40011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1</a:t>
              </a:r>
              <a:r>
                <a:rPr lang="en-US" sz="2000" dirty="0">
                  <a:solidFill>
                    <a:schemeClr val="bg1"/>
                  </a:solidFill>
                </a:rPr>
                <a:t>. value of a: </a:t>
              </a:r>
              <a:r>
                <a:rPr lang="en-US" sz="2000" dirty="0" smtClean="0">
                  <a:solidFill>
                    <a:schemeClr val="bg1"/>
                  </a:solidFill>
                </a:rPr>
                <a:t>10</a:t>
              </a:r>
              <a:endParaRPr lang="en-US" sz="2000" dirty="0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flipH="1">
              <a:off x="3429000" y="3784600"/>
              <a:ext cx="166914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3429000" y="5498068"/>
            <a:ext cx="3733800" cy="400110"/>
            <a:chOff x="3429000" y="5498068"/>
            <a:chExt cx="3352800" cy="400110"/>
          </a:xfrm>
        </p:grpSpPr>
        <p:sp>
          <p:nvSpPr>
            <p:cNvPr id="26" name="TextBox 25"/>
            <p:cNvSpPr txBox="1"/>
            <p:nvPr/>
          </p:nvSpPr>
          <p:spPr>
            <a:xfrm>
              <a:off x="5105400" y="5498068"/>
              <a:ext cx="1676400" cy="40011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3</a:t>
              </a:r>
              <a:r>
                <a:rPr lang="en-US" sz="2000" dirty="0" smtClean="0">
                  <a:solidFill>
                    <a:schemeClr val="bg1"/>
                  </a:solidFill>
                </a:rPr>
                <a:t>. </a:t>
              </a:r>
              <a:r>
                <a:rPr lang="en-US" sz="2000" dirty="0">
                  <a:solidFill>
                    <a:schemeClr val="bg1"/>
                  </a:solidFill>
                </a:rPr>
                <a:t>value of a: </a:t>
              </a:r>
              <a:r>
                <a:rPr lang="en-US" sz="2000" dirty="0" smtClean="0">
                  <a:solidFill>
                    <a:schemeClr val="bg1"/>
                  </a:solidFill>
                </a:rPr>
                <a:t>10</a:t>
              </a:r>
              <a:endParaRPr lang="en-US" sz="2000" dirty="0"/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flipH="1">
              <a:off x="3429000" y="5686363"/>
              <a:ext cx="166914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3581400" y="6019800"/>
            <a:ext cx="3581400" cy="400110"/>
            <a:chOff x="3581400" y="6019800"/>
            <a:chExt cx="3200400" cy="400110"/>
          </a:xfrm>
        </p:grpSpPr>
        <p:sp>
          <p:nvSpPr>
            <p:cNvPr id="27" name="TextBox 26"/>
            <p:cNvSpPr txBox="1"/>
            <p:nvPr/>
          </p:nvSpPr>
          <p:spPr>
            <a:xfrm>
              <a:off x="5105400" y="6019800"/>
              <a:ext cx="1676400" cy="40011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4</a:t>
              </a:r>
              <a:r>
                <a:rPr lang="en-US" sz="2000" dirty="0" smtClean="0">
                  <a:solidFill>
                    <a:schemeClr val="bg1"/>
                  </a:solidFill>
                </a:rPr>
                <a:t>. </a:t>
              </a:r>
              <a:r>
                <a:rPr lang="en-US" sz="2000" dirty="0">
                  <a:solidFill>
                    <a:schemeClr val="bg1"/>
                  </a:solidFill>
                </a:rPr>
                <a:t>value of a: </a:t>
              </a:r>
              <a:r>
                <a:rPr lang="en-US" sz="2000" dirty="0" smtClean="0">
                  <a:solidFill>
                    <a:schemeClr val="bg1"/>
                  </a:solidFill>
                </a:rPr>
                <a:t>10</a:t>
              </a:r>
              <a:endParaRPr lang="en-US" sz="2000" dirty="0"/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 flipH="1">
              <a:off x="3581400" y="6204466"/>
              <a:ext cx="15240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3810000" y="4659868"/>
            <a:ext cx="3352800" cy="400110"/>
            <a:chOff x="3886200" y="4659868"/>
            <a:chExt cx="2895600" cy="400110"/>
          </a:xfrm>
        </p:grpSpPr>
        <p:sp>
          <p:nvSpPr>
            <p:cNvPr id="25" name="TextBox 24"/>
            <p:cNvSpPr txBox="1"/>
            <p:nvPr/>
          </p:nvSpPr>
          <p:spPr>
            <a:xfrm>
              <a:off x="5105400" y="4659868"/>
              <a:ext cx="1676400" cy="40011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2</a:t>
              </a:r>
              <a:r>
                <a:rPr lang="en-US" sz="2000" dirty="0" smtClean="0">
                  <a:solidFill>
                    <a:schemeClr val="bg1"/>
                  </a:solidFill>
                </a:rPr>
                <a:t>. </a:t>
              </a:r>
              <a:r>
                <a:rPr lang="en-US" sz="2000" dirty="0">
                  <a:solidFill>
                    <a:schemeClr val="bg1"/>
                  </a:solidFill>
                </a:rPr>
                <a:t>value of a: 2</a:t>
              </a:r>
              <a:r>
                <a:rPr lang="en-US" sz="2000" dirty="0" smtClean="0">
                  <a:solidFill>
                    <a:schemeClr val="bg1"/>
                  </a:solidFill>
                </a:rPr>
                <a:t>0</a:t>
              </a:r>
              <a:endParaRPr lang="en-US" sz="2000" dirty="0"/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flipH="1">
              <a:off x="3886200" y="4844534"/>
              <a:ext cx="1295401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24177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END</a:t>
            </a:r>
            <a:endParaRPr lang="en-IN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59273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en-US" sz="4000" b="1" dirty="0" smtClean="0">
                <a:solidFill>
                  <a:srgbClr val="FFFF00"/>
                </a:solidFill>
              </a:rPr>
              <a:t>Storage Class of Variables</a:t>
            </a:r>
          </a:p>
        </p:txBody>
      </p:sp>
    </p:spTree>
    <p:extLst>
      <p:ext uri="{BB962C8B-B14F-4D97-AF65-F5344CB8AC3E}">
        <p14:creationId xmlns:p14="http://schemas.microsoft.com/office/powerpoint/2010/main" val="259292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b="1" dirty="0" smtClean="0">
                <a:solidFill>
                  <a:srgbClr val="FFFF00"/>
                </a:solidFill>
              </a:rPr>
              <a:t>What is Storage Class?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3810000"/>
          </a:xfrm>
        </p:spPr>
        <p:txBody>
          <a:bodyPr/>
          <a:lstStyle/>
          <a:p>
            <a:r>
              <a:rPr lang="en-US" altLang="en-US" sz="2800" dirty="0" smtClean="0">
                <a:solidFill>
                  <a:srgbClr val="FFC000"/>
                </a:solidFill>
              </a:rPr>
              <a:t>It refers to the permanence of a variable, and its </a:t>
            </a:r>
            <a:r>
              <a:rPr lang="en-US" altLang="en-US" sz="2800" i="1" dirty="0" smtClean="0">
                <a:solidFill>
                  <a:srgbClr val="FFC000"/>
                </a:solidFill>
              </a:rPr>
              <a:t>scope</a:t>
            </a:r>
            <a:r>
              <a:rPr lang="en-US" altLang="en-US" sz="2800" dirty="0" smtClean="0">
                <a:solidFill>
                  <a:srgbClr val="FFC000"/>
                </a:solidFill>
              </a:rPr>
              <a:t> within a program.</a:t>
            </a:r>
          </a:p>
          <a:p>
            <a:endParaRPr lang="en-US" altLang="en-US" sz="2800" dirty="0" smtClean="0">
              <a:solidFill>
                <a:srgbClr val="FFC000"/>
              </a:solidFill>
            </a:endParaRPr>
          </a:p>
          <a:p>
            <a:r>
              <a:rPr lang="en-US" altLang="en-US" sz="2800" dirty="0" smtClean="0">
                <a:solidFill>
                  <a:srgbClr val="FFC000"/>
                </a:solidFill>
              </a:rPr>
              <a:t>Four storage class specifications in C:</a:t>
            </a:r>
          </a:p>
          <a:p>
            <a:pPr lvl="1"/>
            <a:r>
              <a:rPr lang="en-US" altLang="en-US" sz="2400" dirty="0" smtClean="0">
                <a:solidFill>
                  <a:srgbClr val="92D050"/>
                </a:solidFill>
              </a:rPr>
              <a:t>Automatic:  	</a:t>
            </a:r>
            <a:r>
              <a:rPr lang="en-US" altLang="en-US" sz="2400" dirty="0" smtClean="0"/>
              <a:t>auto</a:t>
            </a:r>
          </a:p>
          <a:p>
            <a:pPr lvl="1"/>
            <a:r>
              <a:rPr lang="en-US" altLang="en-US" sz="2400" dirty="0" smtClean="0">
                <a:solidFill>
                  <a:srgbClr val="92D050"/>
                </a:solidFill>
              </a:rPr>
              <a:t>External:  	</a:t>
            </a:r>
            <a:r>
              <a:rPr lang="en-US" altLang="en-US" sz="2400" dirty="0" smtClean="0"/>
              <a:t>extern</a:t>
            </a:r>
          </a:p>
          <a:p>
            <a:pPr lvl="1"/>
            <a:r>
              <a:rPr lang="en-US" altLang="en-US" sz="2400" dirty="0" smtClean="0">
                <a:solidFill>
                  <a:srgbClr val="92D050"/>
                </a:solidFill>
              </a:rPr>
              <a:t>Static:  		</a:t>
            </a:r>
            <a:r>
              <a:rPr lang="en-US" altLang="en-US" sz="2400" dirty="0" smtClean="0"/>
              <a:t>static</a:t>
            </a:r>
          </a:p>
          <a:p>
            <a:pPr lvl="1"/>
            <a:r>
              <a:rPr lang="en-US" altLang="en-US" sz="2400" dirty="0" smtClean="0">
                <a:solidFill>
                  <a:srgbClr val="92D050"/>
                </a:solidFill>
              </a:rPr>
              <a:t>Register:  	</a:t>
            </a:r>
            <a:r>
              <a:rPr lang="en-US" altLang="en-US" sz="2400" dirty="0" smtClean="0"/>
              <a:t>register</a:t>
            </a:r>
          </a:p>
        </p:txBody>
      </p:sp>
    </p:spTree>
    <p:extLst>
      <p:ext uri="{BB962C8B-B14F-4D97-AF65-F5344CB8AC3E}">
        <p14:creationId xmlns:p14="http://schemas.microsoft.com/office/powerpoint/2010/main" val="59467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020762"/>
          </a:xfrm>
        </p:spPr>
        <p:txBody>
          <a:bodyPr>
            <a:normAutofit/>
          </a:bodyPr>
          <a:lstStyle/>
          <a:p>
            <a:r>
              <a:rPr lang="en-US" altLang="en-US" sz="4000" b="1" dirty="0" smtClean="0">
                <a:solidFill>
                  <a:srgbClr val="FFFF00"/>
                </a:solidFill>
              </a:rPr>
              <a:t>Automatic Variables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458200" cy="4495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FFC000"/>
                </a:solidFill>
              </a:rPr>
              <a:t>These are always declared within a function and are local to the function in which they are declared.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92D050"/>
                </a:solidFill>
              </a:rPr>
              <a:t>Scope is confined to that function.</a:t>
            </a:r>
          </a:p>
          <a:p>
            <a:pPr lvl="1" fontAlgn="auto">
              <a:spcAft>
                <a:spcPts val="0"/>
              </a:spcAft>
              <a:defRPr/>
            </a:pPr>
            <a:endParaRPr lang="en-US" sz="2400" dirty="0" smtClean="0">
              <a:solidFill>
                <a:srgbClr val="92D05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FFC000"/>
                </a:solidFill>
              </a:rPr>
              <a:t>This is the default storage class specification.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92D050"/>
                </a:solidFill>
              </a:rPr>
              <a:t>All variables are considered as </a:t>
            </a:r>
            <a:r>
              <a:rPr lang="en-US" sz="2400" b="1" dirty="0" smtClean="0">
                <a:latin typeface="Courier New" pitchFamily="49" charset="0"/>
              </a:rPr>
              <a:t>auto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92D050"/>
                </a:solidFill>
              </a:rPr>
              <a:t>unless explicitly specified otherwise.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92D050"/>
                </a:solidFill>
              </a:rPr>
              <a:t>The keyword </a:t>
            </a:r>
            <a:r>
              <a:rPr lang="en-US" sz="2400" b="1" dirty="0" smtClean="0">
                <a:latin typeface="Courier New" pitchFamily="49" charset="0"/>
              </a:rPr>
              <a:t>auto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92D050"/>
                </a:solidFill>
              </a:rPr>
              <a:t>is optional.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92D050"/>
                </a:solidFill>
              </a:rPr>
              <a:t>An automatic variable does not retain its value once control is transferred out of its defining function.</a:t>
            </a:r>
          </a:p>
        </p:txBody>
      </p:sp>
    </p:spTree>
    <p:extLst>
      <p:ext uri="{BB962C8B-B14F-4D97-AF65-F5344CB8AC3E}">
        <p14:creationId xmlns:p14="http://schemas.microsoft.com/office/powerpoint/2010/main" val="4188547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 smtClean="0">
                <a:solidFill>
                  <a:srgbClr val="FFFF00"/>
                </a:solidFill>
              </a:rPr>
              <a:t>auto: Example</a:t>
            </a:r>
          </a:p>
        </p:txBody>
      </p:sp>
      <p:sp>
        <p:nvSpPr>
          <p:cNvPr id="81926" name="Rectangle 3"/>
          <p:cNvSpPr>
            <a:spLocks noChangeArrowheads="1"/>
          </p:cNvSpPr>
          <p:nvPr/>
        </p:nvSpPr>
        <p:spPr bwMode="auto">
          <a:xfrm>
            <a:off x="231775" y="2311400"/>
            <a:ext cx="3840163" cy="37084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000" b="1">
                <a:solidFill>
                  <a:srgbClr val="800080"/>
                </a:solidFill>
                <a:latin typeface="Courier New" pitchFamily="49" charset="0"/>
              </a:rPr>
              <a:t>#include &lt;stdio.h&gt;</a:t>
            </a:r>
          </a:p>
          <a:p>
            <a:pPr eaLnBrk="1" hangingPunct="1">
              <a:spcBef>
                <a:spcPct val="20000"/>
              </a:spcBef>
            </a:pPr>
            <a:endParaRPr lang="en-US" altLang="en-US" sz="2000" b="1">
              <a:solidFill>
                <a:srgbClr val="800080"/>
              </a:solidFill>
              <a:latin typeface="Courier New" pitchFamily="49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en-US" altLang="en-US" sz="2000" b="1">
                <a:solidFill>
                  <a:srgbClr val="800080"/>
                </a:solidFill>
                <a:latin typeface="Courier New" pitchFamily="49" charset="0"/>
              </a:rPr>
              <a:t>int factorial(int m)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2000" b="1">
                <a:solidFill>
                  <a:srgbClr val="800080"/>
                </a:solidFill>
                <a:latin typeface="Courier New" pitchFamily="49" charset="0"/>
              </a:rPr>
              <a:t>{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2000" b="1">
                <a:solidFill>
                  <a:srgbClr val="800080"/>
                </a:solidFill>
                <a:latin typeface="Courier New" pitchFamily="49" charset="0"/>
              </a:rPr>
              <a:t>	</a:t>
            </a:r>
            <a:r>
              <a:rPr lang="en-US" altLang="en-US" sz="2000" b="1">
                <a:solidFill>
                  <a:srgbClr val="FF0000"/>
                </a:solidFill>
                <a:latin typeface="Courier New" pitchFamily="49" charset="0"/>
              </a:rPr>
              <a:t>auto int i;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2000" b="1">
                <a:solidFill>
                  <a:srgbClr val="FF0000"/>
                </a:solidFill>
                <a:latin typeface="Courier New" pitchFamily="49" charset="0"/>
              </a:rPr>
              <a:t>	auto int temp=1;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2000" b="1">
                <a:solidFill>
                  <a:srgbClr val="800080"/>
                </a:solidFill>
                <a:latin typeface="Courier New" pitchFamily="49" charset="0"/>
              </a:rPr>
              <a:t>	for (i=1; i&lt;=m; i++)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2000" b="1">
                <a:solidFill>
                  <a:srgbClr val="800080"/>
                </a:solidFill>
                <a:latin typeface="Courier New" pitchFamily="49" charset="0"/>
              </a:rPr>
              <a:t>		temp = temp * i;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2000" b="1">
                <a:solidFill>
                  <a:srgbClr val="800080"/>
                </a:solidFill>
                <a:latin typeface="Courier New" pitchFamily="49" charset="0"/>
              </a:rPr>
              <a:t>	return (temp);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2000" b="1">
                <a:solidFill>
                  <a:srgbClr val="80008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81927" name="Rectangle 4"/>
          <p:cNvSpPr>
            <a:spLocks noChangeArrowheads="1"/>
          </p:cNvSpPr>
          <p:nvPr/>
        </p:nvSpPr>
        <p:spPr bwMode="auto">
          <a:xfrm>
            <a:off x="4303713" y="2311400"/>
            <a:ext cx="4646612" cy="278765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000" b="1" dirty="0" smtClean="0">
                <a:solidFill>
                  <a:srgbClr val="800080"/>
                </a:solidFill>
                <a:latin typeface="Courier New" pitchFamily="49" charset="0"/>
              </a:rPr>
              <a:t>void main</a:t>
            </a:r>
            <a:r>
              <a:rPr lang="en-US" altLang="en-US" sz="2000" b="1" dirty="0">
                <a:solidFill>
                  <a:srgbClr val="800080"/>
                </a:solidFill>
                <a:latin typeface="Courier New" pitchFamily="49" charset="0"/>
              </a:rPr>
              <a:t>()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2000" b="1" dirty="0">
                <a:solidFill>
                  <a:srgbClr val="800080"/>
                </a:solidFill>
                <a:latin typeface="Courier New" pitchFamily="49" charset="0"/>
              </a:rPr>
              <a:t>{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2000" b="1" dirty="0">
                <a:solidFill>
                  <a:srgbClr val="800080"/>
                </a:solidFill>
                <a:latin typeface="Courier New" pitchFamily="49" charset="0"/>
              </a:rPr>
              <a:t>	</a:t>
            </a:r>
            <a:r>
              <a:rPr lang="en-US" altLang="en-US" sz="2000" b="1" dirty="0">
                <a:solidFill>
                  <a:srgbClr val="FF0000"/>
                </a:solidFill>
                <a:latin typeface="Courier New" pitchFamily="49" charset="0"/>
              </a:rPr>
              <a:t>auto </a:t>
            </a:r>
            <a:r>
              <a:rPr lang="en-US" altLang="en-US" sz="2000" b="1" dirty="0" err="1">
                <a:solidFill>
                  <a:srgbClr val="FF0000"/>
                </a:solidFill>
                <a:latin typeface="Courier New" pitchFamily="49" charset="0"/>
              </a:rPr>
              <a:t>int</a:t>
            </a:r>
            <a:r>
              <a:rPr lang="en-US" altLang="en-US" sz="2000" b="1" dirty="0">
                <a:solidFill>
                  <a:srgbClr val="FF0000"/>
                </a:solidFill>
                <a:latin typeface="Courier New" pitchFamily="49" charset="0"/>
              </a:rPr>
              <a:t>  n;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2000" b="1" dirty="0">
                <a:solidFill>
                  <a:srgbClr val="800080"/>
                </a:solidFill>
                <a:latin typeface="Courier New" pitchFamily="49" charset="0"/>
              </a:rPr>
              <a:t>	for (n=1; n&lt;=10; n++)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2000" b="1" dirty="0">
                <a:solidFill>
                  <a:srgbClr val="800080"/>
                </a:solidFill>
                <a:latin typeface="Courier New" pitchFamily="49" charset="0"/>
              </a:rPr>
              <a:t>    </a:t>
            </a:r>
            <a:r>
              <a:rPr lang="en-US" altLang="en-US" sz="2000" b="1" dirty="0" err="1">
                <a:solidFill>
                  <a:srgbClr val="800080"/>
                </a:solidFill>
                <a:latin typeface="Courier New" pitchFamily="49" charset="0"/>
              </a:rPr>
              <a:t>printf</a:t>
            </a:r>
            <a:r>
              <a:rPr lang="en-US" altLang="en-US" sz="2000" b="1" dirty="0">
                <a:solidFill>
                  <a:srgbClr val="800080"/>
                </a:solidFill>
                <a:latin typeface="Courier New" pitchFamily="49" charset="0"/>
              </a:rPr>
              <a:t> (“%d! = %d \n”, 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2000" b="1" dirty="0">
                <a:solidFill>
                  <a:srgbClr val="800080"/>
                </a:solidFill>
                <a:latin typeface="Courier New" pitchFamily="49" charset="0"/>
              </a:rPr>
              <a:t>         n, factorial (n));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2000" b="1" dirty="0">
                <a:solidFill>
                  <a:srgbClr val="800080"/>
                </a:solidFill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26462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>
            <a:normAutofit/>
          </a:bodyPr>
          <a:lstStyle/>
          <a:p>
            <a:r>
              <a:rPr lang="en-US" altLang="en-US" sz="4000" b="1" dirty="0" smtClean="0">
                <a:solidFill>
                  <a:srgbClr val="FFFF00"/>
                </a:solidFill>
              </a:rPr>
              <a:t>Static Variables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914400"/>
            <a:ext cx="8458200" cy="57912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000" dirty="0" smtClean="0">
                <a:solidFill>
                  <a:srgbClr val="FFC000"/>
                </a:solidFill>
              </a:rPr>
              <a:t>Static variables are defined within individual </a:t>
            </a:r>
            <a:r>
              <a:rPr lang="en-US" sz="3000" dirty="0" smtClean="0">
                <a:solidFill>
                  <a:srgbClr val="FFC000"/>
                </a:solidFill>
              </a:rPr>
              <a:t>functions.</a:t>
            </a:r>
            <a:endParaRPr lang="en-US" sz="3000" dirty="0" smtClean="0">
              <a:solidFill>
                <a:srgbClr val="FFC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3000" dirty="0" smtClean="0">
                <a:solidFill>
                  <a:srgbClr val="FFC000"/>
                </a:solidFill>
              </a:rPr>
              <a:t>Unlike automatic variables, static variables retain their values throughout the life of the program.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92D050"/>
                </a:solidFill>
              </a:rPr>
              <a:t>If a function is exited and re-entered at a later time, the static variables defined within that function will retain their previous values.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92D050"/>
                </a:solidFill>
              </a:rPr>
              <a:t>Initial values can be included in the static variable declaration.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dirty="0" smtClean="0"/>
              <a:t>Will be initialized only once.</a:t>
            </a:r>
          </a:p>
          <a:p>
            <a:pPr lvl="2"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sz="3000" dirty="0" smtClean="0">
                <a:solidFill>
                  <a:srgbClr val="FFC000"/>
                </a:solidFill>
              </a:rPr>
              <a:t>An example of using static variable: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92D050"/>
                </a:solidFill>
              </a:rPr>
              <a:t>Count number of times a function is called.</a:t>
            </a:r>
          </a:p>
        </p:txBody>
      </p:sp>
    </p:spTree>
    <p:extLst>
      <p:ext uri="{BB962C8B-B14F-4D97-AF65-F5344CB8AC3E}">
        <p14:creationId xmlns:p14="http://schemas.microsoft.com/office/powerpoint/2010/main" val="26214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>
            <a:normAutofit/>
          </a:bodyPr>
          <a:lstStyle/>
          <a:p>
            <a:r>
              <a:rPr lang="en-US" altLang="en-US" sz="4000" dirty="0" smtClean="0">
                <a:solidFill>
                  <a:srgbClr val="FFFF00"/>
                </a:solidFill>
              </a:rPr>
              <a:t>static: Example</a:t>
            </a:r>
          </a:p>
        </p:txBody>
      </p:sp>
      <p:sp>
        <p:nvSpPr>
          <p:cNvPr id="81926" name="Rectangle 3"/>
          <p:cNvSpPr>
            <a:spLocks noChangeArrowheads="1"/>
          </p:cNvSpPr>
          <p:nvPr/>
        </p:nvSpPr>
        <p:spPr bwMode="auto">
          <a:xfrm>
            <a:off x="210004" y="1066800"/>
            <a:ext cx="4819196" cy="5715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#include &lt;</a:t>
            </a:r>
            <a:r>
              <a:rPr lang="en-US" altLang="en-US" sz="1800" b="1" dirty="0" err="1">
                <a:solidFill>
                  <a:schemeClr val="bg1"/>
                </a:solidFill>
                <a:latin typeface="+mn-lt"/>
              </a:rPr>
              <a:t>stdio.h</a:t>
            </a: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&gt;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 smtClean="0">
                <a:solidFill>
                  <a:schemeClr val="bg1"/>
                </a:solidFill>
                <a:latin typeface="+mn-lt"/>
              </a:rPr>
              <a:t>void </a:t>
            </a: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print()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{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        </a:t>
            </a:r>
            <a:r>
              <a:rPr lang="en-US" altLang="en-US" sz="1800" b="1" dirty="0">
                <a:solidFill>
                  <a:srgbClr val="7030A0"/>
                </a:solidFill>
                <a:latin typeface="+mn-lt"/>
              </a:rPr>
              <a:t>static </a:t>
            </a:r>
            <a:r>
              <a:rPr lang="en-US" altLang="en-US" sz="1800" b="1" dirty="0" err="1">
                <a:solidFill>
                  <a:srgbClr val="7030A0"/>
                </a:solidFill>
                <a:latin typeface="+mn-lt"/>
              </a:rPr>
              <a:t>int</a:t>
            </a:r>
            <a:r>
              <a:rPr lang="en-US" altLang="en-US" sz="1800" b="1" dirty="0">
                <a:solidFill>
                  <a:srgbClr val="7030A0"/>
                </a:solidFill>
                <a:latin typeface="+mn-lt"/>
              </a:rPr>
              <a:t> count=0;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        </a:t>
            </a:r>
            <a:r>
              <a:rPr lang="en-US" altLang="en-US" sz="1800" b="1" dirty="0" err="1">
                <a:solidFill>
                  <a:schemeClr val="bg1"/>
                </a:solidFill>
                <a:latin typeface="+mn-lt"/>
              </a:rPr>
              <a:t>printf</a:t>
            </a: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("Hello World!! ");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        </a:t>
            </a:r>
            <a:r>
              <a:rPr lang="en-US" altLang="en-US" sz="1800" b="1" dirty="0">
                <a:solidFill>
                  <a:srgbClr val="7030A0"/>
                </a:solidFill>
                <a:latin typeface="+mn-lt"/>
              </a:rPr>
              <a:t>count++;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        </a:t>
            </a:r>
            <a:r>
              <a:rPr lang="en-US" altLang="en-US" sz="1800" b="1" dirty="0" err="1">
                <a:solidFill>
                  <a:schemeClr val="bg1"/>
                </a:solidFill>
                <a:latin typeface="+mn-lt"/>
              </a:rPr>
              <a:t>printf</a:t>
            </a: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("is printing %d times.\</a:t>
            </a:r>
            <a:r>
              <a:rPr lang="en-US" altLang="en-US" sz="1800" b="1" dirty="0" err="1">
                <a:solidFill>
                  <a:schemeClr val="bg1"/>
                </a:solidFill>
                <a:latin typeface="+mn-lt"/>
              </a:rPr>
              <a:t>n",</a:t>
            </a:r>
            <a:r>
              <a:rPr lang="en-US" altLang="en-US" sz="1800" b="1" dirty="0" err="1">
                <a:solidFill>
                  <a:srgbClr val="7030A0"/>
                </a:solidFill>
                <a:latin typeface="+mn-lt"/>
              </a:rPr>
              <a:t>count</a:t>
            </a: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);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}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 err="1" smtClean="0">
                <a:solidFill>
                  <a:schemeClr val="bg1"/>
                </a:solidFill>
                <a:latin typeface="+mn-lt"/>
              </a:rPr>
              <a:t>int</a:t>
            </a:r>
            <a:r>
              <a:rPr lang="en-US" altLang="en-US" sz="1800" b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main()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{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        </a:t>
            </a:r>
            <a:r>
              <a:rPr lang="en-US" altLang="en-US" sz="1800" b="1" dirty="0" err="1">
                <a:solidFill>
                  <a:schemeClr val="bg1"/>
                </a:solidFill>
                <a:latin typeface="+mn-lt"/>
              </a:rPr>
              <a:t>int</a:t>
            </a: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sz="1800" b="1" dirty="0" err="1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=0;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 smtClean="0">
                <a:solidFill>
                  <a:schemeClr val="bg1"/>
                </a:solidFill>
                <a:latin typeface="+mn-lt"/>
              </a:rPr>
              <a:t>        </a:t>
            </a: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while(</a:t>
            </a:r>
            <a:r>
              <a:rPr lang="en-US" altLang="en-US" sz="1800" b="1" dirty="0" err="1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&lt;10) {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                print();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                </a:t>
            </a:r>
            <a:r>
              <a:rPr lang="en-US" altLang="en-US" sz="1800" b="1" dirty="0" err="1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++;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        }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        return 0;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}</a:t>
            </a:r>
          </a:p>
          <a:p>
            <a:pPr eaLnBrk="1" hangingPunct="1">
              <a:spcBef>
                <a:spcPct val="20000"/>
              </a:spcBef>
            </a:pPr>
            <a:endParaRPr lang="en-US" altLang="en-US" sz="1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0" y="1981200"/>
            <a:ext cx="3581400" cy="369331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Output</a:t>
            </a:r>
          </a:p>
          <a:p>
            <a:endParaRPr lang="en-US" dirty="0"/>
          </a:p>
          <a:p>
            <a:r>
              <a:rPr lang="en-US" dirty="0" smtClean="0"/>
              <a:t>Hello </a:t>
            </a:r>
            <a:r>
              <a:rPr lang="en-US" dirty="0"/>
              <a:t>World!! is printing 1 times.</a:t>
            </a:r>
          </a:p>
          <a:p>
            <a:r>
              <a:rPr lang="en-US" dirty="0"/>
              <a:t>Hello World!! is printing 2 times.</a:t>
            </a:r>
          </a:p>
          <a:p>
            <a:r>
              <a:rPr lang="en-US" dirty="0"/>
              <a:t>Hello World!! is printing 3 times.</a:t>
            </a:r>
          </a:p>
          <a:p>
            <a:r>
              <a:rPr lang="en-US" dirty="0"/>
              <a:t>Hello World!! is printing 4 times.</a:t>
            </a:r>
          </a:p>
          <a:p>
            <a:r>
              <a:rPr lang="en-US" dirty="0"/>
              <a:t>Hello World!! is printing 5 times.</a:t>
            </a:r>
          </a:p>
          <a:p>
            <a:r>
              <a:rPr lang="en-US" dirty="0"/>
              <a:t>Hello World!! is printing 6 times.</a:t>
            </a:r>
          </a:p>
          <a:p>
            <a:r>
              <a:rPr lang="en-US" dirty="0"/>
              <a:t>Hello World!! is printing 7 times.</a:t>
            </a:r>
          </a:p>
          <a:p>
            <a:r>
              <a:rPr lang="en-US" dirty="0"/>
              <a:t>Hello World!! is printing 8 times.</a:t>
            </a:r>
          </a:p>
          <a:p>
            <a:r>
              <a:rPr lang="en-US" dirty="0"/>
              <a:t>Hello World!! is printing 9 times.</a:t>
            </a:r>
          </a:p>
          <a:p>
            <a:r>
              <a:rPr lang="en-US" dirty="0"/>
              <a:t>Hello World!! is printing 10 times.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37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b="1" dirty="0" smtClean="0">
                <a:solidFill>
                  <a:srgbClr val="FFFF00"/>
                </a:solidFill>
              </a:rPr>
              <a:t>External Variables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FFC000"/>
                </a:solidFill>
              </a:rPr>
              <a:t>They are not confined to single functions</a:t>
            </a:r>
            <a:r>
              <a:rPr lang="en-US" dirty="0" smtClean="0">
                <a:solidFill>
                  <a:srgbClr val="FFC000"/>
                </a:solidFill>
              </a:rPr>
              <a:t>.</a:t>
            </a:r>
            <a:endParaRPr lang="en-US" dirty="0" smtClean="0">
              <a:solidFill>
                <a:srgbClr val="FFC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FFC000"/>
                </a:solidFill>
              </a:rPr>
              <a:t>Their scope extends from the point of definition through the remainder of the program.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92D050"/>
                </a:solidFill>
              </a:rPr>
              <a:t>They may span more than one functions.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92D050"/>
                </a:solidFill>
              </a:rPr>
              <a:t>Also called global variables.</a:t>
            </a:r>
          </a:p>
          <a:p>
            <a:pPr lvl="1" fontAlgn="auto">
              <a:spcAft>
                <a:spcPts val="0"/>
              </a:spcAft>
              <a:defRPr/>
            </a:pPr>
            <a:endParaRPr lang="en-US" dirty="0" smtClean="0">
              <a:solidFill>
                <a:srgbClr val="92D05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FFC000"/>
                </a:solidFill>
              </a:rPr>
              <a:t>Alternate way of declaring global variables.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92D050"/>
                </a:solidFill>
              </a:rPr>
              <a:t>Declare them outside the function, at the beginning.</a:t>
            </a:r>
          </a:p>
        </p:txBody>
      </p:sp>
    </p:spTree>
    <p:extLst>
      <p:ext uri="{BB962C8B-B14F-4D97-AF65-F5344CB8AC3E}">
        <p14:creationId xmlns:p14="http://schemas.microsoft.com/office/powerpoint/2010/main" val="161001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Form of function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800" dirty="0" smtClean="0">
                <a:solidFill>
                  <a:srgbClr val="FFC000"/>
                </a:solidFill>
                <a:cs typeface="Andale Mono"/>
              </a:rPr>
              <a:t>return-type name-of-function( </a:t>
            </a:r>
          </a:p>
          <a:p>
            <a:pPr marL="0" indent="0">
              <a:buNone/>
              <a:defRPr/>
            </a:pPr>
            <a:r>
              <a:rPr lang="en-US" sz="2800" dirty="0">
                <a:solidFill>
                  <a:srgbClr val="FFC000"/>
                </a:solidFill>
                <a:cs typeface="Andale Mono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cs typeface="Andale Mono"/>
              </a:rPr>
              <a:t>  parameter1-type parameter1-name,</a:t>
            </a:r>
          </a:p>
          <a:p>
            <a:pPr marL="0" indent="0">
              <a:buNone/>
              <a:defRPr/>
            </a:pPr>
            <a:r>
              <a:rPr lang="en-US" sz="2800" dirty="0">
                <a:solidFill>
                  <a:srgbClr val="FFC000"/>
                </a:solidFill>
                <a:cs typeface="Andale Mono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cs typeface="Andale Mono"/>
              </a:rPr>
              <a:t>  parameter2-type parameter2-name,</a:t>
            </a:r>
          </a:p>
          <a:p>
            <a:pPr marL="0" indent="0">
              <a:buNone/>
              <a:defRPr/>
            </a:pPr>
            <a:r>
              <a:rPr lang="en-US" sz="2800" dirty="0">
                <a:solidFill>
                  <a:srgbClr val="FFC000"/>
                </a:solidFill>
                <a:cs typeface="Andale Mono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cs typeface="Andale Mono"/>
              </a:rPr>
              <a:t>  …) </a:t>
            </a:r>
          </a:p>
          <a:p>
            <a:pPr marL="0" indent="0">
              <a:buNone/>
              <a:defRPr/>
            </a:pPr>
            <a:r>
              <a:rPr lang="en-US" sz="2800" dirty="0" smtClean="0">
                <a:solidFill>
                  <a:srgbClr val="FFC000"/>
                </a:solidFill>
                <a:cs typeface="Andale Mono"/>
              </a:rPr>
              <a:t>{</a:t>
            </a:r>
          </a:p>
          <a:p>
            <a:pPr marL="0" indent="0">
              <a:buNone/>
              <a:defRPr/>
            </a:pPr>
            <a:r>
              <a:rPr lang="en-US" sz="2800" dirty="0">
                <a:solidFill>
                  <a:srgbClr val="FFC000"/>
                </a:solidFill>
                <a:cs typeface="Andale Mono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cs typeface="Andale Mono"/>
              </a:rPr>
              <a:t> function-body</a:t>
            </a:r>
          </a:p>
          <a:p>
            <a:pPr marL="0" indent="0">
              <a:buNone/>
              <a:defRPr/>
            </a:pPr>
            <a:r>
              <a:rPr lang="en-US" sz="2800" dirty="0" smtClean="0">
                <a:solidFill>
                  <a:srgbClr val="FFC000"/>
                </a:solidFill>
                <a:cs typeface="Andale Mono"/>
              </a:rPr>
              <a:t>}</a:t>
            </a:r>
          </a:p>
          <a:p>
            <a:pPr marL="0" indent="0">
              <a:buNone/>
              <a:defRPr/>
            </a:pPr>
            <a:endParaRPr lang="en-US" dirty="0" smtClean="0">
              <a:solidFill>
                <a:schemeClr val="accent6">
                  <a:lumMod val="40000"/>
                  <a:lumOff val="60000"/>
                </a:schemeClr>
              </a:solidFill>
              <a:latin typeface="Andale Mono"/>
              <a:cs typeface="Andale Mono"/>
            </a:endParaRPr>
          </a:p>
        </p:txBody>
      </p:sp>
    </p:spTree>
    <p:extLst>
      <p:ext uri="{BB962C8B-B14F-4D97-AF65-F5344CB8AC3E}">
        <p14:creationId xmlns:p14="http://schemas.microsoft.com/office/powerpoint/2010/main" val="28639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>
            <a:normAutofit/>
          </a:bodyPr>
          <a:lstStyle/>
          <a:p>
            <a:r>
              <a:rPr lang="en-US" altLang="en-US" sz="4000" dirty="0" smtClean="0">
                <a:solidFill>
                  <a:srgbClr val="FFFF00"/>
                </a:solidFill>
              </a:rPr>
              <a:t>global: Example</a:t>
            </a:r>
          </a:p>
        </p:txBody>
      </p:sp>
      <p:sp>
        <p:nvSpPr>
          <p:cNvPr id="81926" name="Rectangle 3"/>
          <p:cNvSpPr>
            <a:spLocks noChangeArrowheads="1"/>
          </p:cNvSpPr>
          <p:nvPr/>
        </p:nvSpPr>
        <p:spPr bwMode="auto">
          <a:xfrm>
            <a:off x="195490" y="896256"/>
            <a:ext cx="4819196" cy="59436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#include &lt;</a:t>
            </a:r>
            <a:r>
              <a:rPr lang="en-US" altLang="en-US" sz="1800" b="1" dirty="0" err="1">
                <a:solidFill>
                  <a:schemeClr val="bg1"/>
                </a:solidFill>
                <a:latin typeface="+mn-lt"/>
              </a:rPr>
              <a:t>stdio.h</a:t>
            </a: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&gt;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 err="1">
                <a:solidFill>
                  <a:srgbClr val="7030A0"/>
                </a:solidFill>
                <a:latin typeface="+mn-lt"/>
              </a:rPr>
              <a:t>int</a:t>
            </a:r>
            <a:r>
              <a:rPr lang="en-US" altLang="en-US" sz="1800" b="1" dirty="0">
                <a:solidFill>
                  <a:srgbClr val="7030A0"/>
                </a:solidFill>
                <a:latin typeface="+mn-lt"/>
              </a:rPr>
              <a:t> count=0;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void print()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{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        </a:t>
            </a:r>
            <a:r>
              <a:rPr lang="en-US" altLang="en-US" sz="1800" b="1" dirty="0" err="1">
                <a:solidFill>
                  <a:schemeClr val="bg1"/>
                </a:solidFill>
                <a:latin typeface="+mn-lt"/>
              </a:rPr>
              <a:t>printf</a:t>
            </a: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("Hello World!! ");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        </a:t>
            </a:r>
            <a:r>
              <a:rPr lang="en-US" altLang="en-US" sz="1800" b="1" dirty="0">
                <a:solidFill>
                  <a:srgbClr val="7030A0"/>
                </a:solidFill>
                <a:latin typeface="+mn-lt"/>
              </a:rPr>
              <a:t>count++;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}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 err="1">
                <a:solidFill>
                  <a:schemeClr val="bg1"/>
                </a:solidFill>
                <a:latin typeface="+mn-lt"/>
              </a:rPr>
              <a:t>int</a:t>
            </a: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 main()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{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        </a:t>
            </a:r>
            <a:r>
              <a:rPr lang="en-US" altLang="en-US" sz="1800" b="1" dirty="0" err="1">
                <a:solidFill>
                  <a:schemeClr val="bg1"/>
                </a:solidFill>
                <a:latin typeface="+mn-lt"/>
              </a:rPr>
              <a:t>int</a:t>
            </a: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sz="1800" b="1" dirty="0" err="1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=0;</a:t>
            </a:r>
          </a:p>
          <a:p>
            <a:pPr eaLnBrk="1" hangingPunct="1">
              <a:spcBef>
                <a:spcPct val="20000"/>
              </a:spcBef>
            </a:pPr>
            <a:endParaRPr lang="en-US" altLang="en-US" sz="1800" b="1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        while(</a:t>
            </a:r>
            <a:r>
              <a:rPr lang="en-US" altLang="en-US" sz="1800" b="1" dirty="0" err="1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&lt;10) {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                print();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                </a:t>
            </a:r>
            <a:r>
              <a:rPr lang="en-US" altLang="en-US" sz="1800" b="1" dirty="0" err="1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++;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                </a:t>
            </a:r>
            <a:r>
              <a:rPr lang="en-US" altLang="en-US" sz="1800" b="1" dirty="0" err="1">
                <a:solidFill>
                  <a:schemeClr val="bg1"/>
                </a:solidFill>
                <a:latin typeface="+mn-lt"/>
              </a:rPr>
              <a:t>printf</a:t>
            </a: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("is printing %d times.\</a:t>
            </a:r>
            <a:r>
              <a:rPr lang="en-US" altLang="en-US" sz="1800" b="1" dirty="0" err="1">
                <a:solidFill>
                  <a:schemeClr val="bg1"/>
                </a:solidFill>
                <a:latin typeface="+mn-lt"/>
              </a:rPr>
              <a:t>n",</a:t>
            </a:r>
            <a:r>
              <a:rPr lang="en-US" altLang="en-US" sz="1800" b="1" dirty="0" err="1">
                <a:solidFill>
                  <a:srgbClr val="7030A0"/>
                </a:solidFill>
                <a:latin typeface="+mn-lt"/>
              </a:rPr>
              <a:t>count</a:t>
            </a: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);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>
                <a:solidFill>
                  <a:schemeClr val="bg1"/>
                </a:solidFill>
                <a:latin typeface="+mn-lt"/>
              </a:rPr>
              <a:t>        }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 smtClean="0">
                <a:solidFill>
                  <a:schemeClr val="bg1"/>
                </a:solidFill>
                <a:latin typeface="+mn-lt"/>
              </a:rPr>
              <a:t>        return 0;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 smtClean="0">
                <a:solidFill>
                  <a:schemeClr val="bg1"/>
                </a:solidFill>
                <a:latin typeface="+mn-lt"/>
              </a:rPr>
              <a:t>}</a:t>
            </a:r>
            <a:endParaRPr lang="en-US" altLang="en-US" sz="1800" b="1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spcBef>
                <a:spcPct val="20000"/>
              </a:spcBef>
            </a:pPr>
            <a:endParaRPr lang="en-US" altLang="en-US" sz="1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0" y="1981200"/>
            <a:ext cx="3581400" cy="369331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Output</a:t>
            </a:r>
          </a:p>
          <a:p>
            <a:endParaRPr lang="en-US" dirty="0"/>
          </a:p>
          <a:p>
            <a:r>
              <a:rPr lang="en-US" dirty="0" smtClean="0"/>
              <a:t>Hello </a:t>
            </a:r>
            <a:r>
              <a:rPr lang="en-US" dirty="0"/>
              <a:t>World!! is printing 1 times.</a:t>
            </a:r>
          </a:p>
          <a:p>
            <a:r>
              <a:rPr lang="en-US" dirty="0"/>
              <a:t>Hello World!! is printing 2 times.</a:t>
            </a:r>
          </a:p>
          <a:p>
            <a:r>
              <a:rPr lang="en-US" dirty="0"/>
              <a:t>Hello World!! is printing 3 times.</a:t>
            </a:r>
          </a:p>
          <a:p>
            <a:r>
              <a:rPr lang="en-US" dirty="0"/>
              <a:t>Hello World!! is printing 4 times.</a:t>
            </a:r>
          </a:p>
          <a:p>
            <a:r>
              <a:rPr lang="en-US" dirty="0"/>
              <a:t>Hello World!! is printing 5 times.</a:t>
            </a:r>
          </a:p>
          <a:p>
            <a:r>
              <a:rPr lang="en-US" dirty="0"/>
              <a:t>Hello World!! is printing 6 times.</a:t>
            </a:r>
          </a:p>
          <a:p>
            <a:r>
              <a:rPr lang="en-US" dirty="0"/>
              <a:t>Hello World!! is printing 7 times.</a:t>
            </a:r>
          </a:p>
          <a:p>
            <a:r>
              <a:rPr lang="en-US" dirty="0"/>
              <a:t>Hello World!! is printing 8 times.</a:t>
            </a:r>
          </a:p>
          <a:p>
            <a:r>
              <a:rPr lang="en-US" dirty="0"/>
              <a:t>Hello World!! is printing 9 times.</a:t>
            </a:r>
          </a:p>
          <a:p>
            <a:r>
              <a:rPr lang="en-US" dirty="0"/>
              <a:t>Hello World!! is printing 10 times.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87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>
            <a:normAutofit/>
          </a:bodyPr>
          <a:lstStyle/>
          <a:p>
            <a:r>
              <a:rPr lang="en-US" altLang="en-US" sz="4000" dirty="0" smtClean="0">
                <a:solidFill>
                  <a:srgbClr val="FFFF00"/>
                </a:solidFill>
              </a:rPr>
              <a:t>static   vs    global</a:t>
            </a:r>
          </a:p>
        </p:txBody>
      </p:sp>
      <p:sp>
        <p:nvSpPr>
          <p:cNvPr id="81926" name="Rectangle 3"/>
          <p:cNvSpPr>
            <a:spLocks noChangeArrowheads="1"/>
          </p:cNvSpPr>
          <p:nvPr/>
        </p:nvSpPr>
        <p:spPr bwMode="auto">
          <a:xfrm>
            <a:off x="4393747" y="914400"/>
            <a:ext cx="4674053" cy="59436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#include &lt;</a:t>
            </a:r>
            <a:r>
              <a:rPr lang="en-US" altLang="en-US" sz="1800" dirty="0" err="1">
                <a:solidFill>
                  <a:schemeClr val="bg1"/>
                </a:solidFill>
                <a:latin typeface="+mn-lt"/>
              </a:rPr>
              <a:t>stdio.h</a:t>
            </a: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&gt;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 err="1">
                <a:solidFill>
                  <a:srgbClr val="7030A0"/>
                </a:solidFill>
                <a:latin typeface="+mn-lt"/>
              </a:rPr>
              <a:t>int</a:t>
            </a:r>
            <a:r>
              <a:rPr lang="en-US" altLang="en-US" sz="1800" b="1" dirty="0">
                <a:solidFill>
                  <a:srgbClr val="7030A0"/>
                </a:solidFill>
                <a:latin typeface="+mn-lt"/>
              </a:rPr>
              <a:t> count=0;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void print()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{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        </a:t>
            </a:r>
            <a:r>
              <a:rPr lang="en-US" altLang="en-US" sz="1800" dirty="0" err="1">
                <a:solidFill>
                  <a:schemeClr val="bg1"/>
                </a:solidFill>
                <a:latin typeface="+mn-lt"/>
              </a:rPr>
              <a:t>printf</a:t>
            </a: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("Hello World!! ");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        </a:t>
            </a:r>
            <a:r>
              <a:rPr lang="en-US" altLang="en-US" sz="1800" b="1" dirty="0">
                <a:solidFill>
                  <a:srgbClr val="7030A0"/>
                </a:solidFill>
                <a:latin typeface="+mn-lt"/>
              </a:rPr>
              <a:t>count++;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}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dirty="0" err="1">
                <a:solidFill>
                  <a:schemeClr val="bg1"/>
                </a:solidFill>
                <a:latin typeface="+mn-lt"/>
              </a:rPr>
              <a:t>int</a:t>
            </a: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 main()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{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        </a:t>
            </a:r>
            <a:r>
              <a:rPr lang="en-US" altLang="en-US" sz="1800" dirty="0" err="1">
                <a:solidFill>
                  <a:schemeClr val="bg1"/>
                </a:solidFill>
                <a:latin typeface="+mn-lt"/>
              </a:rPr>
              <a:t>int</a:t>
            </a: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=0;</a:t>
            </a:r>
          </a:p>
          <a:p>
            <a:pPr eaLnBrk="1" hangingPunct="1">
              <a:spcBef>
                <a:spcPct val="20000"/>
              </a:spcBef>
            </a:pPr>
            <a:endParaRPr lang="en-US" altLang="en-US" sz="18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spcBef>
                <a:spcPct val="20000"/>
              </a:spcBef>
            </a:pP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        while(</a:t>
            </a:r>
            <a:r>
              <a:rPr lang="en-US" altLang="en-US" sz="1800" dirty="0" err="1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&lt;10) {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                print();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                </a:t>
            </a:r>
            <a:r>
              <a:rPr lang="en-US" altLang="en-US" sz="1800" dirty="0" err="1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++;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                </a:t>
            </a:r>
            <a:r>
              <a:rPr lang="en-US" altLang="en-US" sz="1800" dirty="0" err="1">
                <a:solidFill>
                  <a:schemeClr val="bg1"/>
                </a:solidFill>
                <a:latin typeface="+mn-lt"/>
              </a:rPr>
              <a:t>printf</a:t>
            </a: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("is printing %d times.\</a:t>
            </a:r>
            <a:r>
              <a:rPr lang="en-US" altLang="en-US" sz="1800" dirty="0" err="1">
                <a:solidFill>
                  <a:schemeClr val="bg1"/>
                </a:solidFill>
                <a:latin typeface="+mn-lt"/>
              </a:rPr>
              <a:t>n",</a:t>
            </a:r>
            <a:r>
              <a:rPr lang="en-US" altLang="en-US" sz="1800" b="1" dirty="0" err="1">
                <a:solidFill>
                  <a:srgbClr val="7030A0"/>
                </a:solidFill>
                <a:latin typeface="+mn-lt"/>
              </a:rPr>
              <a:t>count</a:t>
            </a: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);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        }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dirty="0" smtClean="0">
                <a:solidFill>
                  <a:schemeClr val="bg1"/>
                </a:solidFill>
                <a:latin typeface="+mn-lt"/>
              </a:rPr>
              <a:t>        return 0;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dirty="0" smtClean="0">
                <a:solidFill>
                  <a:schemeClr val="bg1"/>
                </a:solidFill>
                <a:latin typeface="+mn-lt"/>
              </a:rPr>
              <a:t>}</a:t>
            </a:r>
            <a:endParaRPr lang="en-US" altLang="en-US" sz="18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spcBef>
                <a:spcPct val="20000"/>
              </a:spcBef>
            </a:pPr>
            <a:endParaRPr lang="en-US" alt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7604" y="1143000"/>
            <a:ext cx="4259943" cy="5715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#include &lt;</a:t>
            </a:r>
            <a:r>
              <a:rPr lang="en-US" altLang="en-US" sz="1800" dirty="0" err="1">
                <a:solidFill>
                  <a:schemeClr val="bg1"/>
                </a:solidFill>
                <a:latin typeface="+mn-lt"/>
              </a:rPr>
              <a:t>stdio.h</a:t>
            </a: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&gt;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dirty="0" smtClean="0">
                <a:solidFill>
                  <a:schemeClr val="bg1"/>
                </a:solidFill>
                <a:latin typeface="+mn-lt"/>
              </a:rPr>
              <a:t>void </a:t>
            </a: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print()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{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        </a:t>
            </a:r>
            <a:r>
              <a:rPr lang="en-US" altLang="en-US" sz="1800" b="1" dirty="0">
                <a:solidFill>
                  <a:srgbClr val="7030A0"/>
                </a:solidFill>
                <a:latin typeface="+mn-lt"/>
              </a:rPr>
              <a:t>static </a:t>
            </a:r>
            <a:r>
              <a:rPr lang="en-US" altLang="en-US" sz="1800" b="1" dirty="0" err="1">
                <a:solidFill>
                  <a:srgbClr val="7030A0"/>
                </a:solidFill>
                <a:latin typeface="+mn-lt"/>
              </a:rPr>
              <a:t>int</a:t>
            </a:r>
            <a:r>
              <a:rPr lang="en-US" altLang="en-US" sz="1800" b="1" dirty="0">
                <a:solidFill>
                  <a:srgbClr val="7030A0"/>
                </a:solidFill>
                <a:latin typeface="+mn-lt"/>
              </a:rPr>
              <a:t> count=0;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        </a:t>
            </a:r>
            <a:r>
              <a:rPr lang="en-US" altLang="en-US" sz="1800" dirty="0" err="1">
                <a:solidFill>
                  <a:schemeClr val="bg1"/>
                </a:solidFill>
                <a:latin typeface="+mn-lt"/>
              </a:rPr>
              <a:t>printf</a:t>
            </a: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("Hello World!! ");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        </a:t>
            </a:r>
            <a:r>
              <a:rPr lang="en-US" altLang="en-US" sz="1800" b="1" dirty="0">
                <a:solidFill>
                  <a:srgbClr val="7030A0"/>
                </a:solidFill>
                <a:latin typeface="+mn-lt"/>
              </a:rPr>
              <a:t>count++;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        </a:t>
            </a:r>
            <a:r>
              <a:rPr lang="en-US" altLang="en-US" sz="1800" dirty="0" err="1">
                <a:solidFill>
                  <a:schemeClr val="bg1"/>
                </a:solidFill>
                <a:latin typeface="+mn-lt"/>
              </a:rPr>
              <a:t>printf</a:t>
            </a: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("is printing %d times.\</a:t>
            </a:r>
            <a:r>
              <a:rPr lang="en-US" altLang="en-US" sz="1800" dirty="0" err="1">
                <a:solidFill>
                  <a:schemeClr val="bg1"/>
                </a:solidFill>
                <a:latin typeface="+mn-lt"/>
              </a:rPr>
              <a:t>n",</a:t>
            </a:r>
            <a:r>
              <a:rPr lang="en-US" altLang="en-US" sz="1800" b="1" dirty="0" err="1">
                <a:solidFill>
                  <a:srgbClr val="7030A0"/>
                </a:solidFill>
                <a:latin typeface="+mn-lt"/>
              </a:rPr>
              <a:t>count</a:t>
            </a: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);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}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dirty="0" err="1" smtClean="0">
                <a:solidFill>
                  <a:schemeClr val="bg1"/>
                </a:solidFill>
                <a:latin typeface="+mn-lt"/>
              </a:rPr>
              <a:t>int</a:t>
            </a:r>
            <a:r>
              <a:rPr lang="en-US" altLang="en-US" sz="18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main()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{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        </a:t>
            </a:r>
            <a:r>
              <a:rPr lang="en-US" altLang="en-US" sz="1800" dirty="0" err="1">
                <a:solidFill>
                  <a:schemeClr val="bg1"/>
                </a:solidFill>
                <a:latin typeface="+mn-lt"/>
              </a:rPr>
              <a:t>int</a:t>
            </a: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=0;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dirty="0" smtClean="0">
                <a:solidFill>
                  <a:schemeClr val="bg1"/>
                </a:solidFill>
                <a:latin typeface="+mn-lt"/>
              </a:rPr>
              <a:t>        </a:t>
            </a: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while(</a:t>
            </a:r>
            <a:r>
              <a:rPr lang="en-US" altLang="en-US" sz="1800" dirty="0" err="1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&lt;10) {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                print();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                </a:t>
            </a:r>
            <a:r>
              <a:rPr lang="en-US" altLang="en-US" sz="1800" dirty="0" err="1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++;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        }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        return 0;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}</a:t>
            </a:r>
          </a:p>
          <a:p>
            <a:pPr eaLnBrk="1" hangingPunct="1">
              <a:spcBef>
                <a:spcPct val="20000"/>
              </a:spcBef>
            </a:pPr>
            <a:endParaRPr lang="en-US" altLang="en-US" sz="18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66751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b="1" dirty="0" smtClean="0">
                <a:solidFill>
                  <a:srgbClr val="FFFF00"/>
                </a:solidFill>
              </a:rPr>
              <a:t>Register Variables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00200"/>
            <a:ext cx="4648200" cy="4525963"/>
          </a:xfrm>
        </p:spPr>
        <p:txBody>
          <a:bodyPr>
            <a:normAutofit lnSpcReduction="10000"/>
          </a:bodyPr>
          <a:lstStyle/>
          <a:p>
            <a:r>
              <a:rPr lang="en-US" altLang="en-US" sz="2800" dirty="0" smtClean="0">
                <a:solidFill>
                  <a:srgbClr val="FFC000"/>
                </a:solidFill>
              </a:rPr>
              <a:t>These variables are stored in high-speed registers within the CPU.</a:t>
            </a:r>
          </a:p>
          <a:p>
            <a:pPr lvl="1"/>
            <a:r>
              <a:rPr lang="en-US" altLang="en-US" sz="2400" dirty="0" smtClean="0">
                <a:solidFill>
                  <a:srgbClr val="92D050"/>
                </a:solidFill>
              </a:rPr>
              <a:t>Commonly used variables like loop variables/counters may be declared as register variables.</a:t>
            </a:r>
          </a:p>
          <a:p>
            <a:pPr lvl="1"/>
            <a:r>
              <a:rPr lang="en-US" altLang="en-US" sz="2400" dirty="0" smtClean="0">
                <a:solidFill>
                  <a:srgbClr val="92D050"/>
                </a:solidFill>
              </a:rPr>
              <a:t>Results in increase in execution speed.</a:t>
            </a:r>
          </a:p>
          <a:p>
            <a:pPr lvl="1"/>
            <a:r>
              <a:rPr lang="en-US" altLang="en-US" sz="2400" dirty="0" smtClean="0">
                <a:solidFill>
                  <a:srgbClr val="92D050"/>
                </a:solidFill>
              </a:rPr>
              <a:t>User can suggest, but the allocation is done by the compiler.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29200" y="2547878"/>
            <a:ext cx="3962400" cy="286232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#include&lt;</a:t>
            </a:r>
            <a:r>
              <a:rPr lang="en-US" dirty="0" err="1"/>
              <a:t>stdio.h</a:t>
            </a:r>
            <a:r>
              <a:rPr lang="en-US" dirty="0"/>
              <a:t>&gt; </a:t>
            </a:r>
            <a:endParaRPr lang="en-US" dirty="0" smtClean="0"/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main() </a:t>
            </a:r>
            <a:endParaRPr lang="en-US" dirty="0" smtClean="0"/>
          </a:p>
          <a:p>
            <a:r>
              <a:rPr lang="en-US" dirty="0" smtClean="0"/>
              <a:t>{ 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sum; </a:t>
            </a:r>
          </a:p>
          <a:p>
            <a:r>
              <a:rPr lang="en-US" dirty="0" smtClean="0"/>
              <a:t>    </a:t>
            </a:r>
            <a:r>
              <a:rPr lang="en-US" b="1" dirty="0" smtClean="0">
                <a:solidFill>
                  <a:srgbClr val="7030A0"/>
                </a:solidFill>
              </a:rPr>
              <a:t>register </a:t>
            </a:r>
            <a:r>
              <a:rPr lang="en-US" b="1" dirty="0" err="1">
                <a:solidFill>
                  <a:srgbClr val="7030A0"/>
                </a:solidFill>
              </a:rPr>
              <a:t>int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count; </a:t>
            </a:r>
          </a:p>
          <a:p>
            <a:r>
              <a:rPr lang="en-US" dirty="0" smtClean="0"/>
              <a:t>    for(count=0;count&lt;20;count++) </a:t>
            </a:r>
          </a:p>
          <a:p>
            <a:r>
              <a:rPr lang="en-US" dirty="0" smtClean="0"/>
              <a:t>    	sum=</a:t>
            </a:r>
            <a:r>
              <a:rPr lang="en-US" dirty="0" err="1" smtClean="0"/>
              <a:t>sum+count</a:t>
            </a:r>
            <a:r>
              <a:rPr lang="en-US" dirty="0" smtClean="0"/>
              <a:t>;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printf</a:t>
            </a:r>
            <a:r>
              <a:rPr lang="en-US" dirty="0"/>
              <a:t>("\</a:t>
            </a:r>
            <a:r>
              <a:rPr lang="en-US" dirty="0" err="1"/>
              <a:t>nSum</a:t>
            </a:r>
            <a:r>
              <a:rPr lang="en-US" dirty="0"/>
              <a:t> of </a:t>
            </a:r>
            <a:r>
              <a:rPr lang="en-US" dirty="0" smtClean="0"/>
              <a:t>Numbers:%</a:t>
            </a:r>
            <a:r>
              <a:rPr lang="en-US" dirty="0"/>
              <a:t>d</a:t>
            </a:r>
            <a:r>
              <a:rPr lang="en-US" dirty="0" smtClean="0"/>
              <a:t>", sum</a:t>
            </a:r>
            <a:r>
              <a:rPr lang="en-US" dirty="0"/>
              <a:t>); </a:t>
            </a:r>
            <a:endParaRPr lang="en-US" dirty="0" smtClean="0"/>
          </a:p>
          <a:p>
            <a:r>
              <a:rPr lang="en-US" dirty="0" smtClean="0"/>
              <a:t>    return(0</a:t>
            </a:r>
            <a:r>
              <a:rPr lang="en-US" dirty="0"/>
              <a:t>); </a:t>
            </a:r>
            <a:endParaRPr lang="en-US" dirty="0" smtClean="0"/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68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altLang="en-US" sz="4000" b="1" dirty="0" smtClean="0">
                <a:solidFill>
                  <a:srgbClr val="FFFF00"/>
                </a:solidFill>
              </a:rPr>
              <a:t>#include: Revisited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8077200" cy="4724400"/>
          </a:xfrm>
        </p:spPr>
        <p:txBody>
          <a:bodyPr>
            <a:normAutofit/>
          </a:bodyPr>
          <a:lstStyle/>
          <a:p>
            <a:r>
              <a:rPr lang="en-US" altLang="en-US" sz="2800" dirty="0" smtClean="0">
                <a:solidFill>
                  <a:srgbClr val="FFC000"/>
                </a:solidFill>
              </a:rPr>
              <a:t>Preprocessor statement in the following form</a:t>
            </a:r>
          </a:p>
          <a:p>
            <a:pPr>
              <a:buFontTx/>
              <a:buNone/>
            </a:pPr>
            <a:r>
              <a:rPr lang="en-US" altLang="en-US" sz="2400" dirty="0" smtClean="0">
                <a:solidFill>
                  <a:srgbClr val="92D050"/>
                </a:solidFill>
              </a:rPr>
              <a:t>         #include “filename”</a:t>
            </a:r>
          </a:p>
          <a:p>
            <a:pPr>
              <a:buFontTx/>
              <a:buNone/>
            </a:pPr>
            <a:endParaRPr lang="en-US" altLang="en-US" sz="2400" dirty="0" smtClean="0"/>
          </a:p>
          <a:p>
            <a:r>
              <a:rPr lang="en-US" altLang="en-US" sz="2800" dirty="0" smtClean="0">
                <a:solidFill>
                  <a:srgbClr val="FFC000"/>
                </a:solidFill>
              </a:rPr>
              <a:t>Filename could be specified with complete path.</a:t>
            </a:r>
          </a:p>
          <a:p>
            <a:pPr>
              <a:buFontTx/>
              <a:buNone/>
            </a:pPr>
            <a:r>
              <a:rPr lang="en-US" altLang="en-US" sz="2400" dirty="0" smtClean="0"/>
              <a:t>         </a:t>
            </a:r>
            <a:r>
              <a:rPr lang="en-US" altLang="en-US" sz="2400" dirty="0" smtClean="0">
                <a:solidFill>
                  <a:srgbClr val="92D050"/>
                </a:solidFill>
              </a:rPr>
              <a:t>#include “/home/pralay/C-header/</a:t>
            </a:r>
            <a:r>
              <a:rPr lang="en-US" altLang="en-US" sz="2400" dirty="0" err="1" smtClean="0">
                <a:solidFill>
                  <a:srgbClr val="92D050"/>
                </a:solidFill>
              </a:rPr>
              <a:t>myfile.h</a:t>
            </a:r>
            <a:r>
              <a:rPr lang="en-US" altLang="en-US" sz="2400" dirty="0" smtClean="0">
                <a:solidFill>
                  <a:srgbClr val="92D050"/>
                </a:solidFill>
              </a:rPr>
              <a:t>”</a:t>
            </a:r>
          </a:p>
          <a:p>
            <a:pPr>
              <a:buFontTx/>
              <a:buNone/>
            </a:pPr>
            <a:endParaRPr lang="en-US" altLang="en-US" sz="2400" dirty="0" smtClean="0">
              <a:solidFill>
                <a:srgbClr val="FF0000"/>
              </a:solidFill>
            </a:endParaRPr>
          </a:p>
          <a:p>
            <a:r>
              <a:rPr lang="en-US" altLang="en-US" sz="2800" dirty="0" smtClean="0">
                <a:solidFill>
                  <a:srgbClr val="FFC000"/>
                </a:solidFill>
              </a:rPr>
              <a:t>The content of the corresponding file will be</a:t>
            </a:r>
          </a:p>
          <a:p>
            <a:pPr>
              <a:buFontTx/>
              <a:buNone/>
            </a:pPr>
            <a:r>
              <a:rPr lang="en-US" altLang="en-US" sz="2800" dirty="0" smtClean="0">
                <a:solidFill>
                  <a:srgbClr val="FFC000"/>
                </a:solidFill>
              </a:rPr>
              <a:t>    included in the present file before compilation and the compiler will compile thereafter considering the content as it is.</a:t>
            </a:r>
          </a:p>
        </p:txBody>
      </p:sp>
    </p:spTree>
    <p:extLst>
      <p:ext uri="{BB962C8B-B14F-4D97-AF65-F5344CB8AC3E}">
        <p14:creationId xmlns:p14="http://schemas.microsoft.com/office/powerpoint/2010/main" val="3757468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76200"/>
            <a:ext cx="7772400" cy="762000"/>
          </a:xfrm>
        </p:spPr>
        <p:txBody>
          <a:bodyPr/>
          <a:lstStyle/>
          <a:p>
            <a:r>
              <a:rPr lang="en-US" altLang="en-US" b="1" dirty="0">
                <a:solidFill>
                  <a:srgbClr val="FFFF00"/>
                </a:solidFill>
              </a:rPr>
              <a:t>#include: Revisited</a:t>
            </a:r>
            <a:endParaRPr lang="en-US" altLang="en-US" dirty="0" smtClean="0"/>
          </a:p>
        </p:txBody>
      </p:sp>
      <p:sp>
        <p:nvSpPr>
          <p:cNvPr id="285701" name="Text Box 5"/>
          <p:cNvSpPr txBox="1">
            <a:spLocks noChangeArrowheads="1"/>
          </p:cNvSpPr>
          <p:nvPr/>
        </p:nvSpPr>
        <p:spPr bwMode="auto">
          <a:xfrm>
            <a:off x="80962" y="1521202"/>
            <a:ext cx="4778375" cy="301307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/>
              <a:t>#include “myfile.h”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main()</a:t>
            </a:r>
          </a:p>
          <a:p>
            <a:pPr eaLnBrk="1" hangingPunct="1"/>
            <a:r>
              <a:rPr lang="en-US" altLang="en-US"/>
              <a:t>{</a:t>
            </a:r>
          </a:p>
          <a:p>
            <a:pPr eaLnBrk="1" hangingPunct="1"/>
            <a:r>
              <a:rPr lang="en-US" altLang="en-US"/>
              <a:t>  printf(“Give value of x \n”);</a:t>
            </a:r>
          </a:p>
          <a:p>
            <a:pPr eaLnBrk="1" hangingPunct="1"/>
            <a:r>
              <a:rPr lang="en-US" altLang="en-US"/>
              <a:t> scanf(“%d”,&amp;x);</a:t>
            </a:r>
          </a:p>
          <a:p>
            <a:pPr eaLnBrk="1" hangingPunct="1"/>
            <a:r>
              <a:rPr lang="en-US" altLang="en-US"/>
              <a:t>  printf(“Square of x=%d \n”,x*x);</a:t>
            </a:r>
          </a:p>
          <a:p>
            <a:pPr eaLnBrk="1" hangingPunct="1"/>
            <a:r>
              <a:rPr lang="en-US" altLang="en-US"/>
              <a:t>}</a:t>
            </a:r>
          </a:p>
        </p:txBody>
      </p:sp>
      <p:sp>
        <p:nvSpPr>
          <p:cNvPr id="285702" name="Text Box 6"/>
          <p:cNvSpPr txBox="1">
            <a:spLocks noChangeArrowheads="1"/>
          </p:cNvSpPr>
          <p:nvPr/>
        </p:nvSpPr>
        <p:spPr bwMode="auto">
          <a:xfrm>
            <a:off x="5878513" y="1524000"/>
            <a:ext cx="3035300" cy="1015663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#include &lt;stdio.h&gt;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int x;</a:t>
            </a:r>
          </a:p>
        </p:txBody>
      </p:sp>
      <p:sp>
        <p:nvSpPr>
          <p:cNvPr id="285705" name="Text Box 9"/>
          <p:cNvSpPr txBox="1">
            <a:spLocks noChangeArrowheads="1"/>
          </p:cNvSpPr>
          <p:nvPr/>
        </p:nvSpPr>
        <p:spPr bwMode="auto">
          <a:xfrm>
            <a:off x="80962" y="1175127"/>
            <a:ext cx="4778375" cy="3416320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chemeClr val="bg1"/>
                </a:solidFill>
              </a:rPr>
              <a:t>#include &lt;</a:t>
            </a:r>
            <a:r>
              <a:rPr lang="en-US" altLang="en-US" dirty="0" err="1">
                <a:solidFill>
                  <a:schemeClr val="bg1"/>
                </a:solidFill>
              </a:rPr>
              <a:t>stdio.h</a:t>
            </a:r>
            <a:r>
              <a:rPr lang="en-US" altLang="en-US" dirty="0">
                <a:solidFill>
                  <a:schemeClr val="bg1"/>
                </a:solidFill>
              </a:rPr>
              <a:t>&gt;</a:t>
            </a:r>
          </a:p>
          <a:p>
            <a:pPr eaLnBrk="1" hangingPunct="1"/>
            <a:r>
              <a:rPr lang="en-US" altLang="en-US" dirty="0" err="1">
                <a:solidFill>
                  <a:schemeClr val="bg1"/>
                </a:solidFill>
              </a:rPr>
              <a:t>int</a:t>
            </a:r>
            <a:r>
              <a:rPr lang="en-US" altLang="en-US" dirty="0">
                <a:solidFill>
                  <a:schemeClr val="bg1"/>
                </a:solidFill>
              </a:rPr>
              <a:t> x;</a:t>
            </a:r>
          </a:p>
          <a:p>
            <a:pPr eaLnBrk="1" hangingPunct="1"/>
            <a:endParaRPr lang="en-US" altLang="en-US" dirty="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chemeClr val="bg1"/>
                </a:solidFill>
              </a:rPr>
              <a:t>void main</a:t>
            </a:r>
            <a:r>
              <a:rPr lang="en-US" altLang="en-US" dirty="0">
                <a:solidFill>
                  <a:schemeClr val="bg1"/>
                </a:solidFill>
              </a:rPr>
              <a:t>()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</a:rPr>
              <a:t>{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</a:rPr>
              <a:t>  </a:t>
            </a:r>
            <a:r>
              <a:rPr lang="en-US" altLang="en-US" dirty="0" err="1">
                <a:solidFill>
                  <a:schemeClr val="bg1"/>
                </a:solidFill>
              </a:rPr>
              <a:t>printf</a:t>
            </a:r>
            <a:r>
              <a:rPr lang="en-US" altLang="en-US" dirty="0">
                <a:solidFill>
                  <a:schemeClr val="bg1"/>
                </a:solidFill>
              </a:rPr>
              <a:t>(“Give value of x \n)”;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 err="1">
                <a:solidFill>
                  <a:schemeClr val="bg1"/>
                </a:solidFill>
              </a:rPr>
              <a:t>scanf</a:t>
            </a:r>
            <a:r>
              <a:rPr lang="en-US" altLang="en-US" dirty="0">
                <a:solidFill>
                  <a:schemeClr val="bg1"/>
                </a:solidFill>
              </a:rPr>
              <a:t>(“%</a:t>
            </a:r>
            <a:r>
              <a:rPr lang="en-US" altLang="en-US" dirty="0" err="1">
                <a:solidFill>
                  <a:schemeClr val="bg1"/>
                </a:solidFill>
              </a:rPr>
              <a:t>d”,&amp;x</a:t>
            </a:r>
            <a:r>
              <a:rPr lang="en-US" altLang="en-US" dirty="0">
                <a:solidFill>
                  <a:schemeClr val="bg1"/>
                </a:solidFill>
              </a:rPr>
              <a:t>);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</a:rPr>
              <a:t>  </a:t>
            </a:r>
            <a:r>
              <a:rPr lang="en-US" altLang="en-US" dirty="0" err="1">
                <a:solidFill>
                  <a:schemeClr val="bg1"/>
                </a:solidFill>
              </a:rPr>
              <a:t>printf</a:t>
            </a:r>
            <a:r>
              <a:rPr lang="en-US" altLang="en-US" dirty="0">
                <a:solidFill>
                  <a:schemeClr val="bg1"/>
                </a:solidFill>
              </a:rPr>
              <a:t>(“Square of x=%d \</a:t>
            </a:r>
            <a:r>
              <a:rPr lang="en-US" altLang="en-US" dirty="0" err="1">
                <a:solidFill>
                  <a:schemeClr val="bg1"/>
                </a:solidFill>
              </a:rPr>
              <a:t>n”,x</a:t>
            </a:r>
            <a:r>
              <a:rPr lang="en-US" altLang="en-US" dirty="0">
                <a:solidFill>
                  <a:schemeClr val="bg1"/>
                </a:solidFill>
              </a:rPr>
              <a:t>*x);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</a:rPr>
              <a:t>}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504825" y="4516815"/>
            <a:ext cx="1306512" cy="1689100"/>
            <a:chOff x="267" y="2523"/>
            <a:chExt cx="823" cy="1064"/>
          </a:xfrm>
        </p:grpSpPr>
        <p:sp>
          <p:nvSpPr>
            <p:cNvPr id="44051" name="Rectangle 10"/>
            <p:cNvSpPr>
              <a:spLocks noChangeArrowheads="1"/>
            </p:cNvSpPr>
            <p:nvPr/>
          </p:nvSpPr>
          <p:spPr bwMode="auto">
            <a:xfrm>
              <a:off x="267" y="3007"/>
              <a:ext cx="823" cy="580"/>
            </a:xfrm>
            <a:prstGeom prst="rect">
              <a:avLst/>
            </a:prstGeom>
            <a:solidFill>
              <a:srgbClr val="FFE699"/>
            </a:solidFill>
            <a:ln w="9525" algn="ctr">
              <a:solidFill>
                <a:srgbClr val="FFC000"/>
              </a:solidFill>
              <a:miter lim="800000"/>
              <a:headEnd/>
              <a:tailEnd/>
            </a:ln>
            <a:ex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>
                  <a:solidFill>
                    <a:schemeClr val="bg1"/>
                  </a:solidFill>
                </a:rPr>
                <a:t>prog.c</a:t>
              </a:r>
            </a:p>
          </p:txBody>
        </p:sp>
        <p:sp>
          <p:nvSpPr>
            <p:cNvPr id="44052" name="Line 11"/>
            <p:cNvSpPr>
              <a:spLocks noChangeShapeType="1"/>
            </p:cNvSpPr>
            <p:nvPr/>
          </p:nvSpPr>
          <p:spPr bwMode="auto">
            <a:xfrm flipV="1">
              <a:off x="654" y="2523"/>
              <a:ext cx="0" cy="435"/>
            </a:xfrm>
            <a:prstGeom prst="line">
              <a:avLst/>
            </a:prstGeom>
            <a:noFill/>
            <a:ln w="38100">
              <a:solidFill>
                <a:srgbClr val="FFC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7494587" y="2557840"/>
            <a:ext cx="1306513" cy="1689100"/>
            <a:chOff x="267" y="2523"/>
            <a:chExt cx="823" cy="1064"/>
          </a:xfrm>
        </p:grpSpPr>
        <p:sp>
          <p:nvSpPr>
            <p:cNvPr id="44049" name="Rectangle 14"/>
            <p:cNvSpPr>
              <a:spLocks noChangeArrowheads="1"/>
            </p:cNvSpPr>
            <p:nvPr/>
          </p:nvSpPr>
          <p:spPr bwMode="auto">
            <a:xfrm>
              <a:off x="267" y="3007"/>
              <a:ext cx="823" cy="580"/>
            </a:xfrm>
            <a:prstGeom prst="rect">
              <a:avLst/>
            </a:prstGeom>
            <a:ln w="38100"/>
            <a:ex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>
                  <a:solidFill>
                    <a:schemeClr val="bg1"/>
                  </a:solidFill>
                </a:rPr>
                <a:t>myfile.h</a:t>
              </a:r>
            </a:p>
          </p:txBody>
        </p:sp>
        <p:sp>
          <p:nvSpPr>
            <p:cNvPr id="44050" name="Line 15"/>
            <p:cNvSpPr>
              <a:spLocks noChangeShapeType="1"/>
            </p:cNvSpPr>
            <p:nvPr/>
          </p:nvSpPr>
          <p:spPr bwMode="auto">
            <a:xfrm flipV="1">
              <a:off x="654" y="2523"/>
              <a:ext cx="0" cy="435"/>
            </a:xfrm>
            <a:prstGeom prst="line">
              <a:avLst/>
            </a:prstGeom>
            <a:ln w="38100">
              <a:headEnd/>
              <a:tailEnd type="triangle" w="med" len="med"/>
            </a:ln>
            <a:ex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285712" name="Text Box 16"/>
          <p:cNvSpPr txBox="1">
            <a:spLocks noChangeArrowheads="1"/>
          </p:cNvSpPr>
          <p:nvPr/>
        </p:nvSpPr>
        <p:spPr bwMode="auto">
          <a:xfrm>
            <a:off x="2217737" y="5135940"/>
            <a:ext cx="625645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dirty="0"/>
              <a:t>#include &lt;</a:t>
            </a:r>
            <a:r>
              <a:rPr lang="en-US" altLang="en-US" dirty="0" err="1"/>
              <a:t>filename.h</a:t>
            </a:r>
            <a:r>
              <a:rPr lang="en-US" altLang="en-US" dirty="0"/>
              <a:t>&gt;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It includes the file “</a:t>
            </a:r>
            <a:r>
              <a:rPr lang="en-US" altLang="en-US" dirty="0" err="1"/>
              <a:t>filename.h</a:t>
            </a:r>
            <a:r>
              <a:rPr lang="en-US" altLang="en-US" dirty="0"/>
              <a:t>” from a</a:t>
            </a:r>
          </a:p>
          <a:p>
            <a:pPr eaLnBrk="1" hangingPunct="1"/>
            <a:r>
              <a:rPr lang="en-US" altLang="en-US" dirty="0"/>
              <a:t>specific directory known as include directory.</a:t>
            </a:r>
          </a:p>
        </p:txBody>
      </p:sp>
      <p:sp>
        <p:nvSpPr>
          <p:cNvPr id="285713" name="Line 17"/>
          <p:cNvSpPr>
            <a:spLocks noChangeShapeType="1"/>
          </p:cNvSpPr>
          <p:nvPr/>
        </p:nvSpPr>
        <p:spPr bwMode="auto">
          <a:xfrm flipV="1">
            <a:off x="4306887" y="5477252"/>
            <a:ext cx="0" cy="460375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4691062" y="4426327"/>
            <a:ext cx="4148138" cy="1266825"/>
            <a:chOff x="2904" y="2547"/>
            <a:chExt cx="2613" cy="798"/>
          </a:xfrm>
        </p:grpSpPr>
        <p:sp>
          <p:nvSpPr>
            <p:cNvPr id="44047" name="Rectangle 22"/>
            <p:cNvSpPr>
              <a:spLocks noChangeArrowheads="1"/>
            </p:cNvSpPr>
            <p:nvPr/>
          </p:nvSpPr>
          <p:spPr bwMode="auto">
            <a:xfrm>
              <a:off x="3436" y="2547"/>
              <a:ext cx="2081" cy="798"/>
            </a:xfrm>
            <a:prstGeom prst="rect">
              <a:avLst/>
            </a:prstGeom>
            <a:solidFill>
              <a:srgbClr val="FFE699"/>
            </a:solidFill>
            <a:ln w="9525" algn="ctr">
              <a:solidFill>
                <a:srgbClr val="FFC000"/>
              </a:solidFill>
              <a:miter lim="800000"/>
              <a:headEnd/>
              <a:tailEnd/>
            </a:ln>
            <a:ex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>
                  <a:solidFill>
                    <a:schemeClr val="bg1"/>
                  </a:solidFill>
                </a:rPr>
                <a:t>/usr/include/filename.h</a:t>
              </a:r>
            </a:p>
          </p:txBody>
        </p:sp>
        <p:sp>
          <p:nvSpPr>
            <p:cNvPr id="44048" name="Line 23"/>
            <p:cNvSpPr>
              <a:spLocks noChangeShapeType="1"/>
            </p:cNvSpPr>
            <p:nvPr/>
          </p:nvSpPr>
          <p:spPr bwMode="auto">
            <a:xfrm flipH="1">
              <a:off x="2904" y="2958"/>
              <a:ext cx="484" cy="73"/>
            </a:xfrm>
            <a:prstGeom prst="line">
              <a:avLst/>
            </a:prstGeom>
            <a:noFill/>
            <a:ln w="38100">
              <a:solidFill>
                <a:srgbClr val="FFC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0604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FFFF00"/>
                </a:solidFill>
              </a:rPr>
              <a:t>Variable number of arguments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39875"/>
            <a:ext cx="7620000" cy="32607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 smtClean="0">
                <a:solidFill>
                  <a:srgbClr val="FFC000"/>
                </a:solidFill>
              </a:rPr>
              <a:t>General syntax: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dirty="0" err="1" smtClean="0">
                <a:solidFill>
                  <a:srgbClr val="92D050"/>
                </a:solidFill>
              </a:rPr>
              <a:t>scanf</a:t>
            </a:r>
            <a:r>
              <a:rPr lang="en-US" altLang="en-US" dirty="0" smtClean="0">
                <a:solidFill>
                  <a:srgbClr val="92D050"/>
                </a:solidFill>
              </a:rPr>
              <a:t> (control string, arg1, arg2, …, </a:t>
            </a:r>
            <a:r>
              <a:rPr lang="en-US" altLang="en-US" dirty="0" err="1" smtClean="0">
                <a:solidFill>
                  <a:srgbClr val="92D050"/>
                </a:solidFill>
              </a:rPr>
              <a:t>argn</a:t>
            </a:r>
            <a:r>
              <a:rPr lang="en-US" altLang="en-US" dirty="0" smtClean="0">
                <a:solidFill>
                  <a:srgbClr val="92D050"/>
                </a:solidFill>
              </a:rPr>
              <a:t>);</a:t>
            </a:r>
          </a:p>
          <a:p>
            <a:pPr lvl="2">
              <a:lnSpc>
                <a:spcPct val="90000"/>
              </a:lnSpc>
              <a:buNone/>
            </a:pPr>
            <a:r>
              <a:rPr lang="en-US" altLang="en-US" dirty="0" err="1" smtClean="0">
                <a:solidFill>
                  <a:srgbClr val="92D050"/>
                </a:solidFill>
              </a:rPr>
              <a:t>printf</a:t>
            </a:r>
            <a:r>
              <a:rPr lang="en-US" altLang="en-US" dirty="0" smtClean="0">
                <a:solidFill>
                  <a:srgbClr val="92D050"/>
                </a:solidFill>
              </a:rPr>
              <a:t> </a:t>
            </a:r>
            <a:r>
              <a:rPr lang="en-US" altLang="en-US" dirty="0">
                <a:solidFill>
                  <a:srgbClr val="92D050"/>
                </a:solidFill>
              </a:rPr>
              <a:t>(control string, arg1, arg2, …, </a:t>
            </a:r>
            <a:r>
              <a:rPr lang="en-US" altLang="en-US" dirty="0" err="1">
                <a:solidFill>
                  <a:srgbClr val="92D050"/>
                </a:solidFill>
              </a:rPr>
              <a:t>argn</a:t>
            </a:r>
            <a:r>
              <a:rPr lang="en-US" altLang="en-US" dirty="0">
                <a:solidFill>
                  <a:srgbClr val="92D050"/>
                </a:solidFill>
              </a:rPr>
              <a:t>);</a:t>
            </a:r>
          </a:p>
          <a:p>
            <a:pPr lvl="2">
              <a:lnSpc>
                <a:spcPct val="90000"/>
              </a:lnSpc>
              <a:buFontTx/>
              <a:buNone/>
            </a:pPr>
            <a:endParaRPr lang="en-US" altLang="en-US" dirty="0" smtClean="0"/>
          </a:p>
          <a:p>
            <a:pPr lvl="2">
              <a:lnSpc>
                <a:spcPct val="90000"/>
              </a:lnSpc>
              <a:buFontTx/>
              <a:buNone/>
            </a:pPr>
            <a:endParaRPr lang="en-US" altLang="en-US" dirty="0"/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sz="4000" b="1" dirty="0" smtClean="0">
                <a:solidFill>
                  <a:srgbClr val="00CCFF"/>
                </a:solidFill>
              </a:rPr>
              <a:t>How is it possible?</a:t>
            </a:r>
          </a:p>
        </p:txBody>
      </p:sp>
    </p:spTree>
    <p:extLst>
      <p:ext uri="{BB962C8B-B14F-4D97-AF65-F5344CB8AC3E}">
        <p14:creationId xmlns:p14="http://schemas.microsoft.com/office/powerpoint/2010/main" val="1808195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b="1" dirty="0" smtClean="0">
                <a:solidFill>
                  <a:srgbClr val="FFFF00"/>
                </a:solidFill>
              </a:rPr>
              <a:t>Example: GCD calculation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2743200"/>
            <a:ext cx="6248400" cy="4114800"/>
          </a:xfr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altLang="en-US" sz="2400" dirty="0" smtClean="0">
                <a:solidFill>
                  <a:schemeClr val="bg1"/>
                </a:solidFill>
              </a:rPr>
              <a:t>/* Compute the GCD of four numbers */</a:t>
            </a:r>
          </a:p>
          <a:p>
            <a:pPr>
              <a:buNone/>
            </a:pPr>
            <a:r>
              <a:rPr lang="en-US" altLang="en-US" sz="2400" dirty="0">
                <a:solidFill>
                  <a:schemeClr val="bg1"/>
                </a:solidFill>
              </a:rPr>
              <a:t>#include  &lt;</a:t>
            </a:r>
            <a:r>
              <a:rPr lang="en-US" altLang="en-US" sz="2400" dirty="0" err="1">
                <a:solidFill>
                  <a:schemeClr val="bg1"/>
                </a:solidFill>
              </a:rPr>
              <a:t>stdio.h</a:t>
            </a:r>
            <a:r>
              <a:rPr lang="en-US" altLang="en-US" sz="2400" dirty="0">
                <a:solidFill>
                  <a:schemeClr val="bg1"/>
                </a:solidFill>
              </a:rPr>
              <a:t>&gt;</a:t>
            </a:r>
          </a:p>
          <a:p>
            <a:pPr>
              <a:buFontTx/>
              <a:buNone/>
            </a:pPr>
            <a:r>
              <a:rPr lang="en-US" altLang="en-US" sz="2400" dirty="0" err="1" smtClean="0">
                <a:solidFill>
                  <a:schemeClr val="bg1"/>
                </a:solidFill>
              </a:rPr>
              <a:t>int</a:t>
            </a:r>
            <a:r>
              <a:rPr lang="en-US" altLang="en-US" sz="2400" dirty="0" smtClean="0">
                <a:solidFill>
                  <a:schemeClr val="bg1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bg1"/>
                </a:solidFill>
              </a:rPr>
              <a:t>gcd</a:t>
            </a:r>
            <a:r>
              <a:rPr lang="en-US" altLang="en-US" sz="2400" dirty="0" smtClean="0">
                <a:solidFill>
                  <a:schemeClr val="bg1"/>
                </a:solidFill>
              </a:rPr>
              <a:t>(</a:t>
            </a:r>
            <a:r>
              <a:rPr lang="en-US" altLang="en-US" sz="2400" dirty="0" err="1" smtClean="0">
                <a:solidFill>
                  <a:schemeClr val="bg1"/>
                </a:solidFill>
              </a:rPr>
              <a:t>int</a:t>
            </a:r>
            <a:r>
              <a:rPr lang="en-US" altLang="en-US" sz="2400" dirty="0" smtClean="0">
                <a:solidFill>
                  <a:schemeClr val="bg1"/>
                </a:solidFill>
              </a:rPr>
              <a:t> A, </a:t>
            </a:r>
            <a:r>
              <a:rPr lang="en-US" altLang="en-US" sz="2400" dirty="0" err="1" smtClean="0">
                <a:solidFill>
                  <a:schemeClr val="bg1"/>
                </a:solidFill>
              </a:rPr>
              <a:t>int</a:t>
            </a:r>
            <a:r>
              <a:rPr lang="en-US" altLang="en-US" sz="2400" dirty="0" smtClean="0">
                <a:solidFill>
                  <a:schemeClr val="bg1"/>
                </a:solidFill>
              </a:rPr>
              <a:t> B);</a:t>
            </a:r>
          </a:p>
          <a:p>
            <a:pPr>
              <a:buFontTx/>
              <a:buNone/>
            </a:pPr>
            <a:r>
              <a:rPr lang="en-US" altLang="en-US" sz="2400" dirty="0" smtClean="0">
                <a:solidFill>
                  <a:schemeClr val="bg1"/>
                </a:solidFill>
              </a:rPr>
              <a:t>void main()</a:t>
            </a:r>
          </a:p>
          <a:p>
            <a:pPr>
              <a:buFontTx/>
              <a:buNone/>
            </a:pPr>
            <a:r>
              <a:rPr lang="en-US" altLang="en-US" sz="2400" dirty="0" smtClean="0">
                <a:solidFill>
                  <a:schemeClr val="bg1"/>
                </a:solidFill>
              </a:rPr>
              <a:t>{</a:t>
            </a:r>
          </a:p>
          <a:p>
            <a:pPr>
              <a:buFontTx/>
              <a:buNone/>
            </a:pPr>
            <a:r>
              <a:rPr lang="en-US" altLang="en-US" sz="2400" dirty="0" smtClean="0">
                <a:solidFill>
                  <a:schemeClr val="bg1"/>
                </a:solidFill>
              </a:rPr>
              <a:t>	</a:t>
            </a:r>
            <a:r>
              <a:rPr lang="en-US" altLang="en-US" sz="2400" dirty="0" err="1" smtClean="0">
                <a:solidFill>
                  <a:schemeClr val="bg1"/>
                </a:solidFill>
              </a:rPr>
              <a:t>int</a:t>
            </a:r>
            <a:r>
              <a:rPr lang="en-US" altLang="en-US" sz="2400" dirty="0" smtClean="0">
                <a:solidFill>
                  <a:schemeClr val="bg1"/>
                </a:solidFill>
              </a:rPr>
              <a:t>  n1, n2, n3, n4, result;</a:t>
            </a:r>
          </a:p>
          <a:p>
            <a:pPr>
              <a:buFontTx/>
              <a:buNone/>
            </a:pPr>
            <a:r>
              <a:rPr lang="en-US" altLang="en-US" sz="2400" dirty="0" smtClean="0">
                <a:solidFill>
                  <a:schemeClr val="bg1"/>
                </a:solidFill>
              </a:rPr>
              <a:t>	</a:t>
            </a:r>
            <a:r>
              <a:rPr lang="en-US" altLang="en-US" sz="2400" dirty="0" err="1" smtClean="0">
                <a:solidFill>
                  <a:schemeClr val="bg1"/>
                </a:solidFill>
              </a:rPr>
              <a:t>scanf</a:t>
            </a:r>
            <a:r>
              <a:rPr lang="en-US" altLang="en-US" sz="2400" dirty="0" smtClean="0">
                <a:solidFill>
                  <a:schemeClr val="bg1"/>
                </a:solidFill>
              </a:rPr>
              <a:t> (“%d %d %d %d”, &amp;n1, &amp;n2, &amp;n3, &amp;n4);</a:t>
            </a:r>
          </a:p>
          <a:p>
            <a:pPr>
              <a:buFontTx/>
              <a:buNone/>
            </a:pPr>
            <a:r>
              <a:rPr lang="en-US" altLang="en-US" sz="2400" dirty="0" smtClean="0">
                <a:solidFill>
                  <a:schemeClr val="bg1"/>
                </a:solidFill>
              </a:rPr>
              <a:t>	result  =  </a:t>
            </a:r>
            <a:r>
              <a:rPr lang="en-US" altLang="en-US" sz="2400" dirty="0" err="1" smtClean="0">
                <a:solidFill>
                  <a:schemeClr val="bg1"/>
                </a:solidFill>
              </a:rPr>
              <a:t>gcd</a:t>
            </a:r>
            <a:r>
              <a:rPr lang="en-US" altLang="en-US" sz="2400" dirty="0" smtClean="0">
                <a:solidFill>
                  <a:schemeClr val="bg1"/>
                </a:solidFill>
              </a:rPr>
              <a:t> ( </a:t>
            </a:r>
            <a:r>
              <a:rPr lang="en-US" altLang="en-US" sz="2400" dirty="0" err="1" smtClean="0">
                <a:solidFill>
                  <a:schemeClr val="bg1"/>
                </a:solidFill>
              </a:rPr>
              <a:t>gcd</a:t>
            </a:r>
            <a:r>
              <a:rPr lang="en-US" altLang="en-US" sz="2400" dirty="0" smtClean="0">
                <a:solidFill>
                  <a:schemeClr val="bg1"/>
                </a:solidFill>
              </a:rPr>
              <a:t> (n1, n2), </a:t>
            </a:r>
            <a:r>
              <a:rPr lang="en-US" altLang="en-US" sz="2400" dirty="0" err="1" smtClean="0">
                <a:solidFill>
                  <a:schemeClr val="bg1"/>
                </a:solidFill>
              </a:rPr>
              <a:t>gcd</a:t>
            </a:r>
            <a:r>
              <a:rPr lang="en-US" altLang="en-US" sz="2400" dirty="0" smtClean="0">
                <a:solidFill>
                  <a:schemeClr val="bg1"/>
                </a:solidFill>
              </a:rPr>
              <a:t> (n3, n4) );</a:t>
            </a:r>
          </a:p>
          <a:p>
            <a:pPr>
              <a:buFontTx/>
              <a:buNone/>
            </a:pPr>
            <a:r>
              <a:rPr lang="en-US" altLang="en-US" sz="2400" dirty="0" smtClean="0">
                <a:solidFill>
                  <a:schemeClr val="bg1"/>
                </a:solidFill>
              </a:rPr>
              <a:t>	</a:t>
            </a:r>
            <a:r>
              <a:rPr lang="en-US" altLang="en-US" sz="2400" dirty="0" err="1" smtClean="0">
                <a:solidFill>
                  <a:schemeClr val="bg1"/>
                </a:solidFill>
              </a:rPr>
              <a:t>printf</a:t>
            </a:r>
            <a:r>
              <a:rPr lang="en-US" altLang="en-US" sz="2400" dirty="0" smtClean="0">
                <a:solidFill>
                  <a:schemeClr val="bg1"/>
                </a:solidFill>
              </a:rPr>
              <a:t> (“The GCD of %d, %d, %d and %d is %d \n”, n1, n2, n3, n4, result);</a:t>
            </a:r>
          </a:p>
          <a:p>
            <a:pPr>
              <a:buFontTx/>
              <a:buNone/>
            </a:pPr>
            <a:r>
              <a:rPr lang="en-US" altLang="en-US" sz="2400" dirty="0" smtClean="0">
                <a:solidFill>
                  <a:schemeClr val="bg1"/>
                </a:solidFill>
              </a:rPr>
              <a:t>}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410200" y="1219200"/>
            <a:ext cx="3489325" cy="34153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200" dirty="0" err="1" smtClean="0">
                <a:solidFill>
                  <a:schemeClr val="bg1"/>
                </a:solidFill>
              </a:rPr>
              <a:t>int</a:t>
            </a:r>
            <a:r>
              <a:rPr lang="en-US" sz="2200" dirty="0" smtClean="0">
                <a:solidFill>
                  <a:schemeClr val="bg1"/>
                </a:solidFill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</a:rPr>
              <a:t>gcd</a:t>
            </a:r>
            <a:r>
              <a:rPr lang="en-US" sz="2200" dirty="0" smtClean="0">
                <a:solidFill>
                  <a:schemeClr val="bg1"/>
                </a:solidFill>
              </a:rPr>
              <a:t>  (</a:t>
            </a:r>
            <a:r>
              <a:rPr lang="en-US" sz="2200" dirty="0" err="1" smtClean="0">
                <a:solidFill>
                  <a:schemeClr val="bg1"/>
                </a:solidFill>
              </a:rPr>
              <a:t>int</a:t>
            </a:r>
            <a:r>
              <a:rPr lang="en-US" sz="2200" dirty="0" smtClean="0">
                <a:solidFill>
                  <a:schemeClr val="bg1"/>
                </a:solidFill>
              </a:rPr>
              <a:t> A, </a:t>
            </a:r>
            <a:r>
              <a:rPr lang="en-US" sz="2200" dirty="0" err="1" smtClean="0">
                <a:solidFill>
                  <a:schemeClr val="bg1"/>
                </a:solidFill>
              </a:rPr>
              <a:t>int</a:t>
            </a:r>
            <a:r>
              <a:rPr lang="en-US" sz="2200" dirty="0" smtClean="0">
                <a:solidFill>
                  <a:schemeClr val="bg1"/>
                </a:solidFill>
              </a:rPr>
              <a:t> B)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200" dirty="0" smtClean="0">
                <a:solidFill>
                  <a:schemeClr val="bg1"/>
                </a:solidFill>
              </a:rPr>
              <a:t>{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200" dirty="0" smtClean="0">
                <a:solidFill>
                  <a:schemeClr val="bg1"/>
                </a:solidFill>
              </a:rPr>
              <a:t>	</a:t>
            </a:r>
            <a:r>
              <a:rPr lang="en-US" sz="2200" dirty="0" err="1" smtClean="0">
                <a:solidFill>
                  <a:schemeClr val="bg1"/>
                </a:solidFill>
              </a:rPr>
              <a:t>int</a:t>
            </a:r>
            <a:r>
              <a:rPr lang="en-US" sz="2200" dirty="0" smtClean="0">
                <a:solidFill>
                  <a:schemeClr val="bg1"/>
                </a:solidFill>
              </a:rPr>
              <a:t>  temp;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200" dirty="0" smtClean="0">
                <a:solidFill>
                  <a:schemeClr val="bg1"/>
                </a:solidFill>
              </a:rPr>
              <a:t>	while ((B % A) != 0)  {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200" dirty="0" smtClean="0">
                <a:solidFill>
                  <a:schemeClr val="bg1"/>
                </a:solidFill>
              </a:rPr>
              <a:t>		temp = B % A;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200" dirty="0" smtClean="0">
                <a:solidFill>
                  <a:schemeClr val="bg1"/>
                </a:solidFill>
              </a:rPr>
              <a:t>		B = A;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200" dirty="0" smtClean="0">
                <a:solidFill>
                  <a:schemeClr val="bg1"/>
                </a:solidFill>
              </a:rPr>
              <a:t>		A = temp;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200" dirty="0" smtClean="0">
                <a:solidFill>
                  <a:schemeClr val="bg1"/>
                </a:solidFill>
              </a:rPr>
              <a:t>	}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200" dirty="0" smtClean="0">
                <a:solidFill>
                  <a:schemeClr val="bg1"/>
                </a:solidFill>
              </a:rPr>
              <a:t>	return (A);</a:t>
            </a:r>
          </a:p>
        </p:txBody>
      </p:sp>
    </p:spTree>
    <p:extLst>
      <p:ext uri="{BB962C8B-B14F-4D97-AF65-F5344CB8AC3E}">
        <p14:creationId xmlns:p14="http://schemas.microsoft.com/office/powerpoint/2010/main" val="2080356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b="1" dirty="0" smtClean="0">
                <a:solidFill>
                  <a:srgbClr val="FFFF00"/>
                </a:solidFill>
              </a:rPr>
              <a:t>Example: GCD calculation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2743200"/>
            <a:ext cx="6248400" cy="4114800"/>
          </a:xfr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altLang="en-US" sz="2400" dirty="0" smtClean="0">
                <a:solidFill>
                  <a:schemeClr val="bg1"/>
                </a:solidFill>
              </a:rPr>
              <a:t>/* Compute the GCD of four numbers */</a:t>
            </a:r>
          </a:p>
          <a:p>
            <a:pPr>
              <a:buNone/>
            </a:pPr>
            <a:r>
              <a:rPr lang="en-US" altLang="en-US" sz="2400" dirty="0">
                <a:solidFill>
                  <a:schemeClr val="bg1"/>
                </a:solidFill>
              </a:rPr>
              <a:t>#include  &lt;</a:t>
            </a:r>
            <a:r>
              <a:rPr lang="en-US" altLang="en-US" sz="2400" dirty="0" err="1">
                <a:solidFill>
                  <a:schemeClr val="bg1"/>
                </a:solidFill>
              </a:rPr>
              <a:t>stdio.h</a:t>
            </a:r>
            <a:r>
              <a:rPr lang="en-US" altLang="en-US" sz="2400" dirty="0">
                <a:solidFill>
                  <a:schemeClr val="bg1"/>
                </a:solidFill>
              </a:rPr>
              <a:t>&gt;</a:t>
            </a:r>
          </a:p>
          <a:p>
            <a:pPr>
              <a:buFontTx/>
              <a:buNone/>
            </a:pPr>
            <a:r>
              <a:rPr lang="en-US" altLang="en-US" sz="2400" dirty="0" err="1" smtClean="0">
                <a:solidFill>
                  <a:schemeClr val="bg1"/>
                </a:solidFill>
              </a:rPr>
              <a:t>int</a:t>
            </a:r>
            <a:r>
              <a:rPr lang="en-US" altLang="en-US" sz="2400" dirty="0" smtClean="0">
                <a:solidFill>
                  <a:schemeClr val="bg1"/>
                </a:solidFill>
              </a:rPr>
              <a:t> main()</a:t>
            </a:r>
          </a:p>
          <a:p>
            <a:pPr>
              <a:buFontTx/>
              <a:buNone/>
            </a:pPr>
            <a:r>
              <a:rPr lang="en-US" altLang="en-US" sz="2400" dirty="0" smtClean="0">
                <a:solidFill>
                  <a:schemeClr val="bg1"/>
                </a:solidFill>
              </a:rPr>
              <a:t>{</a:t>
            </a:r>
          </a:p>
          <a:p>
            <a:pPr>
              <a:buNone/>
            </a:pPr>
            <a:r>
              <a:rPr lang="en-US" altLang="en-US" sz="2400" dirty="0">
                <a:solidFill>
                  <a:schemeClr val="bg1"/>
                </a:solidFill>
              </a:rPr>
              <a:t>	</a:t>
            </a:r>
            <a:r>
              <a:rPr lang="en-US" altLang="en-US" sz="2400" dirty="0" err="1">
                <a:solidFill>
                  <a:schemeClr val="bg1"/>
                </a:solidFill>
              </a:rPr>
              <a:t>int</a:t>
            </a:r>
            <a:r>
              <a:rPr lang="en-US" altLang="en-US" sz="2400" dirty="0">
                <a:solidFill>
                  <a:schemeClr val="bg1"/>
                </a:solidFill>
              </a:rPr>
              <a:t> </a:t>
            </a:r>
            <a:r>
              <a:rPr lang="en-US" altLang="en-US" sz="2400" dirty="0" err="1">
                <a:solidFill>
                  <a:schemeClr val="bg1"/>
                </a:solidFill>
              </a:rPr>
              <a:t>gcd</a:t>
            </a:r>
            <a:r>
              <a:rPr lang="en-US" altLang="en-US" sz="2400" dirty="0">
                <a:solidFill>
                  <a:schemeClr val="bg1"/>
                </a:solidFill>
              </a:rPr>
              <a:t>(</a:t>
            </a:r>
            <a:r>
              <a:rPr lang="en-US" altLang="en-US" sz="2400" dirty="0" err="1">
                <a:solidFill>
                  <a:schemeClr val="bg1"/>
                </a:solidFill>
              </a:rPr>
              <a:t>int</a:t>
            </a:r>
            <a:r>
              <a:rPr lang="en-US" altLang="en-US" sz="2400" dirty="0">
                <a:solidFill>
                  <a:schemeClr val="bg1"/>
                </a:solidFill>
              </a:rPr>
              <a:t> A, </a:t>
            </a:r>
            <a:r>
              <a:rPr lang="en-US" altLang="en-US" sz="2400" dirty="0" err="1">
                <a:solidFill>
                  <a:schemeClr val="bg1"/>
                </a:solidFill>
              </a:rPr>
              <a:t>int</a:t>
            </a:r>
            <a:r>
              <a:rPr lang="en-US" altLang="en-US" sz="2400" dirty="0">
                <a:solidFill>
                  <a:schemeClr val="bg1"/>
                </a:solidFill>
              </a:rPr>
              <a:t> B);</a:t>
            </a:r>
          </a:p>
          <a:p>
            <a:pPr>
              <a:buFontTx/>
              <a:buNone/>
            </a:pPr>
            <a:r>
              <a:rPr lang="en-US" altLang="en-US" sz="2400" dirty="0" smtClean="0">
                <a:solidFill>
                  <a:schemeClr val="bg1"/>
                </a:solidFill>
              </a:rPr>
              <a:t>	</a:t>
            </a:r>
            <a:r>
              <a:rPr lang="en-US" altLang="en-US" sz="2400" dirty="0" err="1" smtClean="0">
                <a:solidFill>
                  <a:schemeClr val="bg1"/>
                </a:solidFill>
              </a:rPr>
              <a:t>int</a:t>
            </a:r>
            <a:r>
              <a:rPr lang="en-US" altLang="en-US" sz="2400" dirty="0" smtClean="0">
                <a:solidFill>
                  <a:schemeClr val="bg1"/>
                </a:solidFill>
              </a:rPr>
              <a:t>  n1, n2, n3, n4, result;</a:t>
            </a:r>
          </a:p>
          <a:p>
            <a:pPr>
              <a:buFontTx/>
              <a:buNone/>
            </a:pPr>
            <a:r>
              <a:rPr lang="en-US" altLang="en-US" sz="2400" dirty="0" smtClean="0">
                <a:solidFill>
                  <a:schemeClr val="bg1"/>
                </a:solidFill>
              </a:rPr>
              <a:t>	</a:t>
            </a:r>
            <a:r>
              <a:rPr lang="en-US" altLang="en-US" sz="2400" dirty="0" err="1" smtClean="0">
                <a:solidFill>
                  <a:schemeClr val="bg1"/>
                </a:solidFill>
              </a:rPr>
              <a:t>scanf</a:t>
            </a:r>
            <a:r>
              <a:rPr lang="en-US" altLang="en-US" sz="2400" dirty="0" smtClean="0">
                <a:solidFill>
                  <a:schemeClr val="bg1"/>
                </a:solidFill>
              </a:rPr>
              <a:t> (“%d %d %d %d”, &amp;n1, &amp;n2, &amp;n3, &amp;n4);</a:t>
            </a:r>
          </a:p>
          <a:p>
            <a:pPr>
              <a:buFontTx/>
              <a:buNone/>
            </a:pPr>
            <a:r>
              <a:rPr lang="en-US" altLang="en-US" sz="2400" dirty="0" smtClean="0">
                <a:solidFill>
                  <a:schemeClr val="bg1"/>
                </a:solidFill>
              </a:rPr>
              <a:t>	result  =  </a:t>
            </a:r>
            <a:r>
              <a:rPr lang="en-US" altLang="en-US" sz="2400" dirty="0" err="1" smtClean="0">
                <a:solidFill>
                  <a:schemeClr val="bg1"/>
                </a:solidFill>
              </a:rPr>
              <a:t>gcd</a:t>
            </a:r>
            <a:r>
              <a:rPr lang="en-US" altLang="en-US" sz="2400" dirty="0" smtClean="0">
                <a:solidFill>
                  <a:schemeClr val="bg1"/>
                </a:solidFill>
              </a:rPr>
              <a:t> ( </a:t>
            </a:r>
            <a:r>
              <a:rPr lang="en-US" altLang="en-US" sz="2400" dirty="0" err="1" smtClean="0">
                <a:solidFill>
                  <a:schemeClr val="bg1"/>
                </a:solidFill>
              </a:rPr>
              <a:t>gcd</a:t>
            </a:r>
            <a:r>
              <a:rPr lang="en-US" altLang="en-US" sz="2400" dirty="0" smtClean="0">
                <a:solidFill>
                  <a:schemeClr val="bg1"/>
                </a:solidFill>
              </a:rPr>
              <a:t> (n1, n2), </a:t>
            </a:r>
            <a:r>
              <a:rPr lang="en-US" altLang="en-US" sz="2400" dirty="0" err="1" smtClean="0">
                <a:solidFill>
                  <a:schemeClr val="bg1"/>
                </a:solidFill>
              </a:rPr>
              <a:t>gcd</a:t>
            </a:r>
            <a:r>
              <a:rPr lang="en-US" altLang="en-US" sz="2400" dirty="0" smtClean="0">
                <a:solidFill>
                  <a:schemeClr val="bg1"/>
                </a:solidFill>
              </a:rPr>
              <a:t> (n3, n4) );</a:t>
            </a:r>
          </a:p>
          <a:p>
            <a:pPr>
              <a:buFontTx/>
              <a:buNone/>
            </a:pPr>
            <a:r>
              <a:rPr lang="en-US" altLang="en-US" sz="2400" dirty="0" smtClean="0">
                <a:solidFill>
                  <a:schemeClr val="bg1"/>
                </a:solidFill>
              </a:rPr>
              <a:t>	</a:t>
            </a:r>
            <a:r>
              <a:rPr lang="en-US" altLang="en-US" sz="2400" dirty="0" err="1" smtClean="0">
                <a:solidFill>
                  <a:schemeClr val="bg1"/>
                </a:solidFill>
              </a:rPr>
              <a:t>printf</a:t>
            </a:r>
            <a:r>
              <a:rPr lang="en-US" altLang="en-US" sz="2400" dirty="0" smtClean="0">
                <a:solidFill>
                  <a:schemeClr val="bg1"/>
                </a:solidFill>
              </a:rPr>
              <a:t> (“The GCD of %d, %d, %d and %d is %d \n”, n1, n2, n3, n4, result);</a:t>
            </a:r>
          </a:p>
          <a:p>
            <a:pPr>
              <a:buFontTx/>
              <a:buNone/>
            </a:pPr>
            <a:r>
              <a:rPr lang="en-US" altLang="en-US" sz="2400" dirty="0" smtClean="0">
                <a:solidFill>
                  <a:schemeClr val="bg1"/>
                </a:solidFill>
              </a:rPr>
              <a:t>}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410200" y="1219200"/>
            <a:ext cx="3489325" cy="34153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200" dirty="0" err="1" smtClean="0">
                <a:solidFill>
                  <a:schemeClr val="bg1"/>
                </a:solidFill>
              </a:rPr>
              <a:t>int</a:t>
            </a:r>
            <a:r>
              <a:rPr lang="en-US" sz="2200" dirty="0" smtClean="0">
                <a:solidFill>
                  <a:schemeClr val="bg1"/>
                </a:solidFill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</a:rPr>
              <a:t>gcd</a:t>
            </a:r>
            <a:r>
              <a:rPr lang="en-US" sz="2200" dirty="0" smtClean="0">
                <a:solidFill>
                  <a:schemeClr val="bg1"/>
                </a:solidFill>
              </a:rPr>
              <a:t>  (</a:t>
            </a:r>
            <a:r>
              <a:rPr lang="en-US" sz="2200" dirty="0" err="1" smtClean="0">
                <a:solidFill>
                  <a:schemeClr val="bg1"/>
                </a:solidFill>
              </a:rPr>
              <a:t>int</a:t>
            </a:r>
            <a:r>
              <a:rPr lang="en-US" sz="2200" dirty="0" smtClean="0">
                <a:solidFill>
                  <a:schemeClr val="bg1"/>
                </a:solidFill>
              </a:rPr>
              <a:t> A, </a:t>
            </a:r>
            <a:r>
              <a:rPr lang="en-US" sz="2200" dirty="0" err="1" smtClean="0">
                <a:solidFill>
                  <a:schemeClr val="bg1"/>
                </a:solidFill>
              </a:rPr>
              <a:t>int</a:t>
            </a:r>
            <a:r>
              <a:rPr lang="en-US" sz="2200" dirty="0" smtClean="0">
                <a:solidFill>
                  <a:schemeClr val="bg1"/>
                </a:solidFill>
              </a:rPr>
              <a:t> B)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200" dirty="0" smtClean="0">
                <a:solidFill>
                  <a:schemeClr val="bg1"/>
                </a:solidFill>
              </a:rPr>
              <a:t>{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200" dirty="0" smtClean="0">
                <a:solidFill>
                  <a:schemeClr val="bg1"/>
                </a:solidFill>
              </a:rPr>
              <a:t>	</a:t>
            </a:r>
            <a:r>
              <a:rPr lang="en-US" sz="2200" dirty="0" err="1" smtClean="0">
                <a:solidFill>
                  <a:schemeClr val="bg1"/>
                </a:solidFill>
              </a:rPr>
              <a:t>int</a:t>
            </a:r>
            <a:r>
              <a:rPr lang="en-US" sz="2200" dirty="0" smtClean="0">
                <a:solidFill>
                  <a:schemeClr val="bg1"/>
                </a:solidFill>
              </a:rPr>
              <a:t>  temp;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200" dirty="0" smtClean="0">
                <a:solidFill>
                  <a:schemeClr val="bg1"/>
                </a:solidFill>
              </a:rPr>
              <a:t>	while ((B % A) != 0)  {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200" dirty="0" smtClean="0">
                <a:solidFill>
                  <a:schemeClr val="bg1"/>
                </a:solidFill>
              </a:rPr>
              <a:t>		temp = B % A;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200" dirty="0" smtClean="0">
                <a:solidFill>
                  <a:schemeClr val="bg1"/>
                </a:solidFill>
              </a:rPr>
              <a:t>		B = A;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200" dirty="0" smtClean="0">
                <a:solidFill>
                  <a:schemeClr val="bg1"/>
                </a:solidFill>
              </a:rPr>
              <a:t>		A = temp;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200" dirty="0" smtClean="0">
                <a:solidFill>
                  <a:schemeClr val="bg1"/>
                </a:solidFill>
              </a:rPr>
              <a:t>	}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200" dirty="0" smtClean="0">
                <a:solidFill>
                  <a:schemeClr val="bg1"/>
                </a:solidFill>
              </a:rPr>
              <a:t>	return (A);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62200" y="1447800"/>
            <a:ext cx="2590800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Scope/Visibility of a function!!!</a:t>
            </a:r>
            <a:endParaRPr lang="en-US" sz="2800" b="1" dirty="0">
              <a:solidFill>
                <a:srgbClr val="C0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743200" y="2401907"/>
            <a:ext cx="1600200" cy="186529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609600" y="1828800"/>
            <a:ext cx="1752600" cy="1676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9540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b="1" dirty="0" smtClean="0">
                <a:solidFill>
                  <a:srgbClr val="FFFF00"/>
                </a:solidFill>
              </a:rPr>
              <a:t>Recursion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000" dirty="0" smtClean="0">
                <a:solidFill>
                  <a:srgbClr val="FFC000"/>
                </a:solidFill>
              </a:rPr>
              <a:t>A process by which a function calls itself repeatedly.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92D050"/>
                </a:solidFill>
              </a:rPr>
              <a:t>Either directly.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dirty="0" smtClean="0"/>
              <a:t>X calls X.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92D050"/>
                </a:solidFill>
              </a:rPr>
              <a:t>Or cyclically in a chain.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dirty="0" smtClean="0"/>
              <a:t>X calls Y, and Y calls X.</a:t>
            </a:r>
          </a:p>
          <a:p>
            <a:pPr lvl="2"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FFC000"/>
                </a:solidFill>
              </a:rPr>
              <a:t>Used for repetitive computations in which each action is stated in terms of a previous result.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92D050"/>
                </a:solidFill>
              </a:rPr>
              <a:t>fact(n) = n * fact (n-1)</a:t>
            </a:r>
          </a:p>
        </p:txBody>
      </p:sp>
    </p:spTree>
    <p:extLst>
      <p:ext uri="{BB962C8B-B14F-4D97-AF65-F5344CB8AC3E}">
        <p14:creationId xmlns:p14="http://schemas.microsoft.com/office/powerpoint/2010/main" val="421644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b="1" dirty="0">
                <a:solidFill>
                  <a:srgbClr val="FFFF00"/>
                </a:solidFill>
              </a:rPr>
              <a:t>Recursion</a:t>
            </a:r>
            <a:endParaRPr lang="en-US" altLang="en-US" sz="4000" dirty="0" smtClean="0"/>
          </a:p>
        </p:txBody>
      </p:sp>
      <p:sp>
        <p:nvSpPr>
          <p:cNvPr id="277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>
                <a:solidFill>
                  <a:srgbClr val="FFC000"/>
                </a:solidFill>
              </a:rPr>
              <a:t>For a problem to be written in recursive form, two conditions are to be satisfied:</a:t>
            </a:r>
          </a:p>
          <a:p>
            <a:pPr lvl="1"/>
            <a:r>
              <a:rPr lang="en-US" altLang="en-US" sz="2400" dirty="0" smtClean="0">
                <a:solidFill>
                  <a:srgbClr val="92D050"/>
                </a:solidFill>
              </a:rPr>
              <a:t>It should be possible to express the problem in recursive form.</a:t>
            </a:r>
          </a:p>
          <a:p>
            <a:pPr lvl="1"/>
            <a:r>
              <a:rPr lang="en-US" altLang="en-US" sz="2400" dirty="0" smtClean="0">
                <a:solidFill>
                  <a:srgbClr val="92D050"/>
                </a:solidFill>
              </a:rPr>
              <a:t>The problem statement must include a stopping condition</a:t>
            </a:r>
          </a:p>
          <a:p>
            <a:pPr lvl="2">
              <a:buFontTx/>
              <a:buNone/>
            </a:pPr>
            <a:r>
              <a:rPr lang="en-US" altLang="en-US" dirty="0" smtClean="0"/>
              <a:t>fact(n)  =  1,                      if  n = 0</a:t>
            </a:r>
          </a:p>
          <a:p>
            <a:pPr lvl="2">
              <a:buFontTx/>
              <a:buNone/>
            </a:pPr>
            <a:r>
              <a:rPr lang="en-US" altLang="en-US" dirty="0" smtClean="0"/>
              <a:t>              =  n * fact(n-1),   if  n &gt; 0</a:t>
            </a:r>
          </a:p>
          <a:p>
            <a:pPr lvl="1"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4013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How a function executes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4800600" cy="54102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400" dirty="0">
                <a:cs typeface="Andale Mono"/>
              </a:rPr>
              <a:t>m</a:t>
            </a:r>
            <a:r>
              <a:rPr lang="en-US" sz="2400" dirty="0" smtClean="0">
                <a:cs typeface="Andale Mono"/>
              </a:rPr>
              <a:t>ain()</a:t>
            </a:r>
            <a:r>
              <a:rPr lang="en-US" sz="2400" dirty="0" smtClean="0"/>
              <a:t> </a:t>
            </a:r>
            <a:r>
              <a:rPr lang="en-US" sz="2400" dirty="0" smtClean="0"/>
              <a:t>executes and reaches </a:t>
            </a:r>
            <a:r>
              <a:rPr lang="en-US" sz="2400" dirty="0" err="1" smtClean="0">
                <a:cs typeface="Andale Mono"/>
              </a:rPr>
              <a:t>gcd</a:t>
            </a:r>
            <a:r>
              <a:rPr lang="en-US" sz="2400" dirty="0" smtClean="0">
                <a:cs typeface="Andale Mono"/>
              </a:rPr>
              <a:t>(36,24)</a:t>
            </a:r>
          </a:p>
          <a:p>
            <a:pPr>
              <a:defRPr/>
            </a:pPr>
            <a:r>
              <a:rPr lang="en-US" sz="2400" dirty="0">
                <a:cs typeface="Andale Mono"/>
              </a:rPr>
              <a:t>m</a:t>
            </a:r>
            <a:r>
              <a:rPr lang="en-US" sz="2400" dirty="0" smtClean="0">
                <a:cs typeface="Andale Mono"/>
              </a:rPr>
              <a:t>ain()</a:t>
            </a:r>
            <a:r>
              <a:rPr lang="en-US" sz="2400" dirty="0" smtClean="0"/>
              <a:t> </a:t>
            </a:r>
            <a:r>
              <a:rPr lang="en-US" sz="2400" dirty="0" smtClean="0"/>
              <a:t>suspends.</a:t>
            </a:r>
          </a:p>
          <a:p>
            <a:pPr>
              <a:defRPr/>
            </a:pPr>
            <a:r>
              <a:rPr lang="en-US" sz="2400" dirty="0" smtClean="0"/>
              <a:t>Preparations made to run </a:t>
            </a:r>
            <a:r>
              <a:rPr lang="en-US" sz="2400" dirty="0" smtClean="0"/>
              <a:t> </a:t>
            </a:r>
            <a:r>
              <a:rPr lang="en-US" sz="2400" dirty="0" err="1" smtClean="0">
                <a:cs typeface="Andale Mono"/>
              </a:rPr>
              <a:t>gcd</a:t>
            </a:r>
            <a:r>
              <a:rPr lang="en-US" sz="2400" dirty="0" smtClean="0"/>
              <a:t>()</a:t>
            </a:r>
            <a:endParaRPr lang="en-US" sz="2400" dirty="0" smtClean="0"/>
          </a:p>
          <a:p>
            <a:pPr marL="857250" lvl="1" indent="-457200">
              <a:buFont typeface="Arial"/>
              <a:buChar char="•"/>
              <a:defRPr/>
            </a:pPr>
            <a:r>
              <a:rPr lang="en-US" sz="2400" dirty="0" smtClean="0"/>
              <a:t>Area allocated in memory where </a:t>
            </a:r>
            <a:r>
              <a:rPr lang="en-US" sz="2400" dirty="0" err="1" smtClean="0">
                <a:cs typeface="Andale Mono"/>
              </a:rPr>
              <a:t>gcd</a:t>
            </a:r>
            <a:r>
              <a:rPr lang="en-US" sz="2400" dirty="0" smtClean="0"/>
              <a:t> will have its variables.  </a:t>
            </a:r>
            <a:r>
              <a:rPr lang="en-US" sz="2400" dirty="0" smtClean="0">
                <a:solidFill>
                  <a:srgbClr val="FFC000"/>
                </a:solidFill>
              </a:rPr>
              <a:t>“activation frame”</a:t>
            </a:r>
          </a:p>
          <a:p>
            <a:pPr marL="857250" lvl="1" indent="-457200">
              <a:buFont typeface="Arial"/>
              <a:buChar char="•"/>
              <a:defRPr/>
            </a:pPr>
            <a:r>
              <a:rPr lang="en-US" sz="2400" dirty="0" smtClean="0"/>
              <a:t>Variables corresponding to parameters are created in activation frame.</a:t>
            </a:r>
          </a:p>
          <a:p>
            <a:pPr marL="857250" lvl="1" indent="-457200">
              <a:buFont typeface="Arial"/>
              <a:buChar char="•"/>
              <a:defRPr/>
            </a:pPr>
            <a:r>
              <a:rPr lang="en-US" sz="2400" dirty="0" smtClean="0"/>
              <a:t>Values of arguments are copied from activation frame of </a:t>
            </a:r>
            <a:r>
              <a:rPr lang="en-US" sz="2400" dirty="0" smtClean="0">
                <a:cs typeface="Andale Mono"/>
              </a:rPr>
              <a:t>main()</a:t>
            </a:r>
            <a:r>
              <a:rPr lang="en-US" sz="2400" dirty="0" smtClean="0"/>
              <a:t> </a:t>
            </a:r>
            <a:r>
              <a:rPr lang="en-US" sz="2400" dirty="0" smtClean="0"/>
              <a:t>to that of </a:t>
            </a:r>
            <a:r>
              <a:rPr lang="en-US" sz="2400" dirty="0" err="1" smtClean="0">
                <a:cs typeface="Andale Mono"/>
              </a:rPr>
              <a:t>gcd</a:t>
            </a:r>
            <a:r>
              <a:rPr lang="en-US" sz="2400" dirty="0" smtClean="0">
                <a:cs typeface="Andale Mono"/>
              </a:rPr>
              <a:t>()</a:t>
            </a:r>
            <a:r>
              <a:rPr lang="en-US" sz="2400" dirty="0" smtClean="0"/>
              <a:t>. 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FFC000"/>
                </a:solidFill>
              </a:rPr>
              <a:t>“</a:t>
            </a:r>
            <a:r>
              <a:rPr lang="en-US" sz="2400" dirty="0" smtClean="0">
                <a:solidFill>
                  <a:srgbClr val="FFC000"/>
                </a:solidFill>
              </a:rPr>
              <a:t>call </a:t>
            </a:r>
            <a:r>
              <a:rPr lang="en-US" sz="2400" dirty="0" smtClean="0">
                <a:solidFill>
                  <a:srgbClr val="FFC000"/>
                </a:solidFill>
              </a:rPr>
              <a:t>by </a:t>
            </a:r>
            <a:r>
              <a:rPr lang="en-US" sz="2400" dirty="0" smtClean="0">
                <a:solidFill>
                  <a:srgbClr val="FFC000"/>
                </a:solidFill>
              </a:rPr>
              <a:t>value”.</a:t>
            </a:r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5257800" y="1295400"/>
            <a:ext cx="3429000" cy="5410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int</a:t>
            </a: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 </a:t>
            </a:r>
            <a:r>
              <a:rPr lang="en-US" sz="22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gcd</a:t>
            </a: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(</a:t>
            </a:r>
            <a:r>
              <a:rPr lang="en-US" sz="22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int</a:t>
            </a: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 m, </a:t>
            </a:r>
            <a:r>
              <a:rPr lang="en-US" sz="22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int</a:t>
            </a: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 n)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   while(m % n != 0){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	</a:t>
            </a:r>
            <a:r>
              <a:rPr lang="en-US" sz="22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int</a:t>
            </a: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 r = </a:t>
            </a:r>
            <a:r>
              <a:rPr lang="en-US" sz="22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m%n</a:t>
            </a: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	m = n;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	n = r;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   return n;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 err="1" smtClean="0">
                <a:solidFill>
                  <a:srgbClr val="FFFF00"/>
                </a:solidFill>
                <a:cs typeface="Andale Mono"/>
              </a:rPr>
              <a:t>int</a:t>
            </a: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 main ( 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  </a:t>
            </a:r>
            <a:r>
              <a:rPr lang="en-US" sz="2200" dirty="0" err="1" smtClean="0">
                <a:solidFill>
                  <a:srgbClr val="FFFF00"/>
                </a:solidFill>
                <a:cs typeface="Andale Mono"/>
              </a:rPr>
              <a:t>int</a:t>
            </a: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 a=36, b=24;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  </a:t>
            </a:r>
            <a:r>
              <a:rPr lang="en-US" sz="2200" dirty="0" err="1" smtClean="0">
                <a:solidFill>
                  <a:srgbClr val="FFFF00"/>
                </a:solidFill>
                <a:cs typeface="Andale Mono"/>
              </a:rPr>
              <a:t>printf</a:t>
            </a: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 (“%d\n”, </a:t>
            </a:r>
            <a:r>
              <a:rPr lang="en-US" sz="2200" dirty="0" err="1" smtClean="0">
                <a:solidFill>
                  <a:srgbClr val="FFFF00"/>
                </a:solidFill>
                <a:cs typeface="Andale Mono"/>
              </a:rPr>
              <a:t>gcd</a:t>
            </a: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(</a:t>
            </a:r>
            <a:r>
              <a:rPr lang="en-US" sz="2200" dirty="0" err="1" smtClean="0">
                <a:solidFill>
                  <a:srgbClr val="FFFF00"/>
                </a:solidFill>
                <a:cs typeface="Andale Mono"/>
              </a:rPr>
              <a:t>a,b</a:t>
            </a: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)) 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  </a:t>
            </a:r>
            <a:r>
              <a:rPr lang="en-US" sz="2200" dirty="0" err="1" smtClean="0">
                <a:solidFill>
                  <a:srgbClr val="FFFF00"/>
                </a:solidFill>
                <a:cs typeface="Andale Mono"/>
              </a:rPr>
              <a:t>printf</a:t>
            </a: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 (“%d\n”, </a:t>
            </a:r>
            <a:r>
              <a:rPr lang="en-US" sz="2200" dirty="0" err="1" smtClean="0">
                <a:solidFill>
                  <a:srgbClr val="FFFF00"/>
                </a:solidFill>
                <a:cs typeface="Andale Mono"/>
              </a:rPr>
              <a:t>gcd</a:t>
            </a: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(99,47));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5618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b="1" dirty="0">
                <a:solidFill>
                  <a:srgbClr val="FFFF00"/>
                </a:solidFill>
              </a:rPr>
              <a:t>Recursion</a:t>
            </a:r>
            <a:endParaRPr lang="en-US" altLang="en-US" sz="4000" dirty="0" smtClean="0"/>
          </a:p>
        </p:txBody>
      </p:sp>
      <p:sp>
        <p:nvSpPr>
          <p:cNvPr id="31744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/>
              <a:t>Examples: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>
                <a:solidFill>
                  <a:srgbClr val="FFC000"/>
                </a:solidFill>
              </a:rPr>
              <a:t>Factorial: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fact(0) = 1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fact(n) = n * fact(n-1), if n &gt; 0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dirty="0" smtClean="0"/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>
                <a:solidFill>
                  <a:srgbClr val="FFC000"/>
                </a:solidFill>
              </a:rPr>
              <a:t>GCD: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err="1" smtClean="0"/>
              <a:t>gcd</a:t>
            </a:r>
            <a:r>
              <a:rPr lang="en-US" dirty="0" smtClean="0"/>
              <a:t> (m, m) = m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err="1" smtClean="0"/>
              <a:t>gcd</a:t>
            </a:r>
            <a:r>
              <a:rPr lang="en-US" dirty="0" smtClean="0"/>
              <a:t> (m, n) = </a:t>
            </a:r>
            <a:r>
              <a:rPr lang="en-US" dirty="0" err="1" smtClean="0"/>
              <a:t>gcd</a:t>
            </a:r>
            <a:r>
              <a:rPr lang="en-US" dirty="0" smtClean="0"/>
              <a:t> (m-n, n), if m &gt; n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err="1" smtClean="0"/>
              <a:t>gcd</a:t>
            </a:r>
            <a:r>
              <a:rPr lang="en-US" dirty="0" smtClean="0"/>
              <a:t> (m, n) = </a:t>
            </a:r>
            <a:r>
              <a:rPr lang="en-US" dirty="0" err="1" smtClean="0"/>
              <a:t>gcd</a:t>
            </a:r>
            <a:r>
              <a:rPr lang="en-US" dirty="0" smtClean="0"/>
              <a:t> (n, n-m), if m &lt; n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dirty="0" smtClean="0"/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>
                <a:solidFill>
                  <a:srgbClr val="FFC000"/>
                </a:solidFill>
              </a:rPr>
              <a:t>Fibonacci series (1,1,2,3,5,8,13,21,….)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fib (0) = 1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fib (1) = 1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fib (n) = fib (n-1) + fib (n-2), if n &gt; 1</a:t>
            </a:r>
          </a:p>
        </p:txBody>
      </p:sp>
    </p:spTree>
    <p:extLst>
      <p:ext uri="{BB962C8B-B14F-4D97-AF65-F5344CB8AC3E}">
        <p14:creationId xmlns:p14="http://schemas.microsoft.com/office/powerpoint/2010/main" val="84742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>
            <a:noAutofit/>
          </a:bodyPr>
          <a:lstStyle/>
          <a:p>
            <a:r>
              <a:rPr lang="en-US" altLang="en-US" sz="4000" b="1" dirty="0" smtClean="0">
                <a:solidFill>
                  <a:srgbClr val="FFFF00"/>
                </a:solidFill>
              </a:rPr>
              <a:t>Example 1 :: Factorial</a:t>
            </a:r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1455057" y="1295400"/>
            <a:ext cx="7010400" cy="5262979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+mn-lt"/>
              </a:rPr>
              <a:t>#include &lt;</a:t>
            </a:r>
            <a:r>
              <a:rPr lang="en-US" altLang="en-US" dirty="0" err="1">
                <a:solidFill>
                  <a:schemeClr val="bg1"/>
                </a:solidFill>
                <a:latin typeface="+mn-lt"/>
              </a:rPr>
              <a:t>stdio.h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&gt;</a:t>
            </a:r>
          </a:p>
          <a:p>
            <a:pPr eaLnBrk="1" hangingPunct="1"/>
            <a:endParaRPr lang="en-US" altLang="en-US" dirty="0">
              <a:solidFill>
                <a:schemeClr val="bg1"/>
              </a:solidFill>
              <a:latin typeface="+mn-lt"/>
            </a:endParaRPr>
          </a:p>
          <a:p>
            <a:pPr eaLnBrk="1" hangingPunct="1"/>
            <a:r>
              <a:rPr lang="en-US" altLang="en-US" dirty="0" err="1" smtClean="0">
                <a:solidFill>
                  <a:schemeClr val="bg1"/>
                </a:solidFill>
                <a:latin typeface="+mn-lt"/>
              </a:rPr>
              <a:t>int</a:t>
            </a:r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b="1" dirty="0" smtClean="0">
                <a:solidFill>
                  <a:srgbClr val="C00000"/>
                </a:solidFill>
                <a:latin typeface="+mn-lt"/>
              </a:rPr>
              <a:t>fact</a:t>
            </a:r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(</a:t>
            </a:r>
            <a:r>
              <a:rPr lang="en-US" altLang="en-US" dirty="0" err="1" smtClean="0">
                <a:solidFill>
                  <a:schemeClr val="bg1"/>
                </a:solidFill>
                <a:latin typeface="+mn-lt"/>
              </a:rPr>
              <a:t>int</a:t>
            </a:r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n)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+mn-lt"/>
              </a:rPr>
              <a:t>{</a:t>
            </a:r>
          </a:p>
          <a:p>
            <a:pPr eaLnBrk="1" hangingPunct="1"/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	if 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(n == 0) </a:t>
            </a:r>
            <a:endParaRPr lang="en-US" altLang="en-US" dirty="0" smtClean="0">
              <a:solidFill>
                <a:schemeClr val="bg1"/>
              </a:solidFill>
              <a:latin typeface="+mn-lt"/>
            </a:endParaRP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+mn-lt"/>
              </a:rPr>
              <a:t>	</a:t>
            </a:r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	return 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1;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+mn-lt"/>
              </a:rPr>
              <a:t>  </a:t>
            </a:r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	else 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+mn-lt"/>
              </a:rPr>
              <a:t>	</a:t>
            </a:r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	return 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(n * </a:t>
            </a:r>
            <a:r>
              <a:rPr lang="en-US" altLang="en-US" b="1" dirty="0" smtClean="0">
                <a:solidFill>
                  <a:srgbClr val="C00000"/>
                </a:solidFill>
                <a:latin typeface="+mn-lt"/>
              </a:rPr>
              <a:t>fact</a:t>
            </a:r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(n-1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));</a:t>
            </a:r>
          </a:p>
          <a:p>
            <a:pPr eaLnBrk="1" hangingPunct="1"/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}</a:t>
            </a:r>
          </a:p>
          <a:p>
            <a:pPr eaLnBrk="1" hangingPunct="1"/>
            <a:r>
              <a:rPr lang="en-US" altLang="en-US" dirty="0" err="1" smtClean="0">
                <a:solidFill>
                  <a:schemeClr val="bg1"/>
                </a:solidFill>
                <a:latin typeface="+mn-lt"/>
              </a:rPr>
              <a:t>int</a:t>
            </a:r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 main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()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+mn-lt"/>
              </a:rPr>
              <a:t>{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+mn-lt"/>
              </a:rPr>
              <a:t>	 </a:t>
            </a:r>
            <a:r>
              <a:rPr lang="en-US" altLang="en-US" dirty="0" err="1">
                <a:solidFill>
                  <a:schemeClr val="bg1"/>
                </a:solidFill>
                <a:latin typeface="+mn-lt"/>
              </a:rPr>
              <a:t>int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dirty="0" err="1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=6;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+mn-lt"/>
              </a:rPr>
              <a:t>	 </a:t>
            </a:r>
            <a:r>
              <a:rPr lang="en-US" altLang="en-US" dirty="0" err="1">
                <a:solidFill>
                  <a:schemeClr val="bg1"/>
                </a:solidFill>
                <a:latin typeface="+mn-lt"/>
              </a:rPr>
              <a:t>printf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(“Factorial of 6 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is: %d \n”, </a:t>
            </a:r>
            <a:r>
              <a:rPr lang="en-US" altLang="en-US" b="1" dirty="0" smtClean="0">
                <a:solidFill>
                  <a:srgbClr val="C00000"/>
                </a:solidFill>
                <a:latin typeface="+mn-lt"/>
              </a:rPr>
              <a:t>fact</a:t>
            </a:r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(</a:t>
            </a:r>
            <a:r>
              <a:rPr lang="en-US" altLang="en-US" dirty="0" err="1" smtClean="0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));</a:t>
            </a:r>
          </a:p>
          <a:p>
            <a:pPr eaLnBrk="1" hangingPunct="1"/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}</a:t>
            </a:r>
            <a:endParaRPr lang="en-US" altLang="en-US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99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b="1" dirty="0" smtClean="0">
                <a:solidFill>
                  <a:srgbClr val="FFFF00"/>
                </a:solidFill>
              </a:rPr>
              <a:t>Mechanism of Execution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>
                <a:solidFill>
                  <a:srgbClr val="FFC000"/>
                </a:solidFill>
              </a:rPr>
              <a:t>When a recursive program is executed, the recursive function calls are not executed immediately.</a:t>
            </a:r>
          </a:p>
          <a:p>
            <a:endParaRPr lang="en-US" altLang="en-US" sz="2800" dirty="0" smtClean="0">
              <a:solidFill>
                <a:srgbClr val="FFC000"/>
              </a:solidFill>
            </a:endParaRPr>
          </a:p>
          <a:p>
            <a:pPr lvl="1"/>
            <a:r>
              <a:rPr lang="en-US" altLang="en-US" sz="2400" dirty="0" smtClean="0">
                <a:solidFill>
                  <a:srgbClr val="92D050"/>
                </a:solidFill>
              </a:rPr>
              <a:t>They are kept aside (on a stack) until the stopping condition is encountered.</a:t>
            </a:r>
          </a:p>
          <a:p>
            <a:pPr lvl="1"/>
            <a:endParaRPr lang="en-US" altLang="en-US" sz="2400" dirty="0" smtClean="0">
              <a:solidFill>
                <a:srgbClr val="92D050"/>
              </a:solidFill>
            </a:endParaRPr>
          </a:p>
          <a:p>
            <a:pPr lvl="1"/>
            <a:r>
              <a:rPr lang="en-US" altLang="en-US" sz="2400" dirty="0" smtClean="0">
                <a:solidFill>
                  <a:srgbClr val="92D050"/>
                </a:solidFill>
              </a:rPr>
              <a:t>The function calls are then executed in reverse order.</a:t>
            </a:r>
          </a:p>
        </p:txBody>
      </p:sp>
    </p:spTree>
    <p:extLst>
      <p:ext uri="{BB962C8B-B14F-4D97-AF65-F5344CB8AC3E}">
        <p14:creationId xmlns:p14="http://schemas.microsoft.com/office/powerpoint/2010/main" val="92696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b="1" dirty="0" smtClean="0">
                <a:solidFill>
                  <a:srgbClr val="FFFF00"/>
                </a:solidFill>
              </a:rPr>
              <a:t>Advantage of Recursion :: </a:t>
            </a:r>
            <a:r>
              <a:rPr lang="en-US" altLang="en-US" sz="3600" b="1" dirty="0" smtClean="0">
                <a:solidFill>
                  <a:srgbClr val="FFFF00"/>
                </a:solidFill>
              </a:rPr>
              <a:t>Calculating fact(5)</a:t>
            </a:r>
            <a:endParaRPr lang="en-US" altLang="en-US" sz="4000" b="1" dirty="0" smtClean="0">
              <a:solidFill>
                <a:srgbClr val="FFFF00"/>
              </a:solidFill>
            </a:endParaRPr>
          </a:p>
        </p:txBody>
      </p:sp>
      <p:sp>
        <p:nvSpPr>
          <p:cNvPr id="280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pPr lvl="1"/>
            <a:r>
              <a:rPr lang="en-US" altLang="en-US" dirty="0" smtClean="0">
                <a:solidFill>
                  <a:srgbClr val="FFC000"/>
                </a:solidFill>
              </a:rPr>
              <a:t>First, the function calls will be processed:</a:t>
            </a:r>
          </a:p>
          <a:p>
            <a:pPr lvl="3">
              <a:buNone/>
            </a:pPr>
            <a:r>
              <a:rPr lang="en-US" altLang="en-US" dirty="0" smtClean="0"/>
              <a:t>fact(5) </a:t>
            </a:r>
            <a:r>
              <a:rPr lang="en-US" altLang="en-US" dirty="0"/>
              <a:t>= </a:t>
            </a:r>
            <a:r>
              <a:rPr lang="en-US" altLang="en-US" dirty="0" smtClean="0"/>
              <a:t>5 </a:t>
            </a:r>
            <a:r>
              <a:rPr lang="en-US" altLang="en-US" dirty="0"/>
              <a:t>* </a:t>
            </a:r>
            <a:r>
              <a:rPr lang="en-US" altLang="en-US" dirty="0" smtClean="0"/>
              <a:t>fact(4)</a:t>
            </a:r>
            <a:endParaRPr lang="en-US" altLang="en-US" dirty="0"/>
          </a:p>
          <a:p>
            <a:pPr lvl="3">
              <a:buFontTx/>
              <a:buNone/>
            </a:pPr>
            <a:r>
              <a:rPr lang="en-US" altLang="en-US" dirty="0" smtClean="0"/>
              <a:t>fact(4) = 4 * fact(3)</a:t>
            </a:r>
          </a:p>
          <a:p>
            <a:pPr lvl="3">
              <a:buFontTx/>
              <a:buNone/>
            </a:pPr>
            <a:r>
              <a:rPr lang="en-US" altLang="en-US" dirty="0" smtClean="0"/>
              <a:t>fact(3) = 3 * fact(2)</a:t>
            </a:r>
          </a:p>
          <a:p>
            <a:pPr lvl="3">
              <a:buFontTx/>
              <a:buNone/>
            </a:pPr>
            <a:r>
              <a:rPr lang="en-US" altLang="en-US" dirty="0" smtClean="0"/>
              <a:t>fact(2) = 2 * fact(1)</a:t>
            </a:r>
          </a:p>
          <a:p>
            <a:pPr lvl="3">
              <a:buFontTx/>
              <a:buNone/>
            </a:pPr>
            <a:r>
              <a:rPr lang="en-US" altLang="en-US" dirty="0" smtClean="0"/>
              <a:t>fact(1) = 1 * fact(0)</a:t>
            </a:r>
          </a:p>
          <a:p>
            <a:pPr lvl="1"/>
            <a:r>
              <a:rPr lang="en-US" altLang="en-US" dirty="0" smtClean="0">
                <a:solidFill>
                  <a:srgbClr val="FFC000"/>
                </a:solidFill>
              </a:rPr>
              <a:t>The actual values return in the reverse order:</a:t>
            </a:r>
          </a:p>
          <a:p>
            <a:pPr lvl="3">
              <a:buFontTx/>
              <a:buNone/>
            </a:pPr>
            <a:r>
              <a:rPr lang="en-US" altLang="en-US" dirty="0" smtClean="0"/>
              <a:t>fact(0) = 1</a:t>
            </a:r>
          </a:p>
          <a:p>
            <a:pPr lvl="3">
              <a:buFontTx/>
              <a:buNone/>
            </a:pPr>
            <a:r>
              <a:rPr lang="en-US" altLang="en-US" dirty="0" smtClean="0"/>
              <a:t>fact(1) = 1 * 1 = 1</a:t>
            </a:r>
          </a:p>
          <a:p>
            <a:pPr lvl="3">
              <a:buFontTx/>
              <a:buNone/>
            </a:pPr>
            <a:r>
              <a:rPr lang="en-US" altLang="en-US" dirty="0" smtClean="0"/>
              <a:t>fact(2) = 2 * 1 = 2</a:t>
            </a:r>
          </a:p>
          <a:p>
            <a:pPr lvl="3">
              <a:buFontTx/>
              <a:buNone/>
            </a:pPr>
            <a:r>
              <a:rPr lang="en-US" altLang="en-US" dirty="0" smtClean="0"/>
              <a:t>fact(3) = 3 * 2 = 6</a:t>
            </a:r>
          </a:p>
          <a:p>
            <a:pPr lvl="3">
              <a:buFontTx/>
              <a:buNone/>
            </a:pPr>
            <a:r>
              <a:rPr lang="en-US" altLang="en-US" dirty="0" smtClean="0"/>
              <a:t>fact(4) = 4 * 6 = 24</a:t>
            </a:r>
          </a:p>
          <a:p>
            <a:pPr lvl="3">
              <a:buFontTx/>
              <a:buNone/>
            </a:pPr>
            <a:r>
              <a:rPr lang="en-US" altLang="en-US" dirty="0" smtClean="0"/>
              <a:t>Fact(5) = 5 * 24 = 120</a:t>
            </a:r>
          </a:p>
        </p:txBody>
      </p:sp>
    </p:spTree>
    <p:extLst>
      <p:ext uri="{BB962C8B-B14F-4D97-AF65-F5344CB8AC3E}">
        <p14:creationId xmlns:p14="http://schemas.microsoft.com/office/powerpoint/2010/main" val="73159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8229600" cy="715962"/>
          </a:xfrm>
        </p:spPr>
        <p:txBody>
          <a:bodyPr>
            <a:normAutofit/>
          </a:bodyPr>
          <a:lstStyle/>
          <a:p>
            <a:r>
              <a:rPr lang="en-US" altLang="en-US" sz="4000" b="1" dirty="0" smtClean="0">
                <a:solidFill>
                  <a:srgbClr val="FFFF00"/>
                </a:solidFill>
              </a:rPr>
              <a:t>Facts on fact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8229600" cy="3429000"/>
          </a:xfrm>
        </p:spPr>
        <p:txBody>
          <a:bodyPr/>
          <a:lstStyle/>
          <a:p>
            <a:pPr lvl="1"/>
            <a:r>
              <a:rPr lang="en-US" altLang="en-US" sz="2200" dirty="0" smtClean="0">
                <a:latin typeface="Lucida Console" pitchFamily="49" charset="0"/>
              </a:rPr>
              <a:t>5! = 5 * 4 * 3 * 2 * 1</a:t>
            </a:r>
          </a:p>
          <a:p>
            <a:pPr lvl="1"/>
            <a:r>
              <a:rPr lang="en-US" altLang="en-US" dirty="0" smtClean="0"/>
              <a:t>Notice that</a:t>
            </a:r>
          </a:p>
          <a:p>
            <a:pPr lvl="2"/>
            <a:r>
              <a:rPr lang="en-US" altLang="en-US" sz="1800" dirty="0" smtClean="0">
                <a:latin typeface="Lucida Console" pitchFamily="49" charset="0"/>
              </a:rPr>
              <a:t>5! = 5 * 4!</a:t>
            </a:r>
          </a:p>
          <a:p>
            <a:pPr lvl="2"/>
            <a:r>
              <a:rPr lang="en-US" altLang="en-US" sz="1800" dirty="0" smtClean="0">
                <a:latin typeface="Lucida Console" pitchFamily="49" charset="0"/>
              </a:rPr>
              <a:t>4! = 4 * 3! ...</a:t>
            </a:r>
          </a:p>
          <a:p>
            <a:pPr lvl="1"/>
            <a:r>
              <a:rPr lang="en-US" altLang="en-US" dirty="0" smtClean="0"/>
              <a:t>Can compute factorials recursively </a:t>
            </a:r>
          </a:p>
          <a:p>
            <a:pPr lvl="1"/>
            <a:r>
              <a:rPr lang="en-US" altLang="en-US" dirty="0" smtClean="0"/>
              <a:t>Solve base case (</a:t>
            </a:r>
            <a:r>
              <a:rPr lang="en-US" altLang="en-US" sz="2200" dirty="0" smtClean="0">
                <a:latin typeface="Lucida Console" pitchFamily="49" charset="0"/>
              </a:rPr>
              <a:t>1! = 0! = 1</a:t>
            </a:r>
            <a:r>
              <a:rPr lang="en-US" altLang="en-US" dirty="0" smtClean="0"/>
              <a:t>) then plug in</a:t>
            </a:r>
          </a:p>
          <a:p>
            <a:pPr lvl="2"/>
            <a:r>
              <a:rPr lang="en-US" altLang="en-US" sz="1800" dirty="0" smtClean="0">
                <a:latin typeface="Lucida Console" pitchFamily="49" charset="0"/>
              </a:rPr>
              <a:t>2! = 2 * 1! = 2 * 1 = 2;</a:t>
            </a:r>
          </a:p>
          <a:p>
            <a:pPr lvl="2"/>
            <a:r>
              <a:rPr lang="en-US" altLang="en-US" sz="1800" dirty="0" smtClean="0">
                <a:latin typeface="Lucida Console" pitchFamily="49" charset="0"/>
              </a:rPr>
              <a:t>3! = 3 * 2! = 3 * 2 = 6;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1515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>
            <a:noAutofit/>
          </a:bodyPr>
          <a:lstStyle/>
          <a:p>
            <a:r>
              <a:rPr lang="en-US" altLang="en-US" sz="4000" b="1" dirty="0" smtClean="0">
                <a:solidFill>
                  <a:srgbClr val="FFFF00"/>
                </a:solidFill>
              </a:rPr>
              <a:t>Example 2 :: </a:t>
            </a:r>
            <a:r>
              <a:rPr lang="en-US" sz="4000" b="1" dirty="0">
                <a:solidFill>
                  <a:srgbClr val="FFFF00"/>
                </a:solidFill>
              </a:rPr>
              <a:t>Fibonacci series </a:t>
            </a:r>
            <a:endParaRPr lang="en-US" altLang="en-US" sz="4000" b="1" dirty="0" smtClean="0">
              <a:solidFill>
                <a:srgbClr val="FFFF00"/>
              </a:solidFill>
            </a:endParaRPr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2133600" y="1147155"/>
            <a:ext cx="4800599" cy="555844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+mn-lt"/>
              </a:rPr>
              <a:t>#include &lt;</a:t>
            </a:r>
            <a:r>
              <a:rPr lang="en-US" altLang="en-US" dirty="0" err="1">
                <a:solidFill>
                  <a:schemeClr val="bg1"/>
                </a:solidFill>
                <a:latin typeface="+mn-lt"/>
              </a:rPr>
              <a:t>stdio.h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&gt;</a:t>
            </a:r>
          </a:p>
          <a:p>
            <a:pPr eaLnBrk="1" hangingPunct="1"/>
            <a:endParaRPr lang="en-US" altLang="en-US" dirty="0">
              <a:solidFill>
                <a:schemeClr val="bg1"/>
              </a:solidFill>
              <a:latin typeface="+mn-lt"/>
            </a:endParaRPr>
          </a:p>
          <a:p>
            <a:pPr eaLnBrk="1" hangingPunct="1"/>
            <a:r>
              <a:rPr lang="en-US" altLang="en-US" dirty="0" err="1" smtClean="0">
                <a:solidFill>
                  <a:schemeClr val="bg1"/>
                </a:solidFill>
                <a:latin typeface="+mn-lt"/>
              </a:rPr>
              <a:t>int</a:t>
            </a:r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b="1" dirty="0" smtClean="0">
                <a:solidFill>
                  <a:srgbClr val="C00000"/>
                </a:solidFill>
                <a:latin typeface="+mn-lt"/>
              </a:rPr>
              <a:t>fib</a:t>
            </a:r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(</a:t>
            </a:r>
            <a:r>
              <a:rPr lang="en-US" altLang="en-US" dirty="0" err="1" smtClean="0">
                <a:solidFill>
                  <a:schemeClr val="bg1"/>
                </a:solidFill>
                <a:latin typeface="+mn-lt"/>
              </a:rPr>
              <a:t>int</a:t>
            </a:r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n)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+mn-lt"/>
              </a:rPr>
              <a:t>{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>
                <a:solidFill>
                  <a:schemeClr val="bg1"/>
                </a:solidFill>
                <a:latin typeface="+mn-lt"/>
              </a:rPr>
              <a:t>	if (n &lt; 2) </a:t>
            </a:r>
            <a:endParaRPr lang="en-US" altLang="en-US" dirty="0" smtClean="0">
              <a:solidFill>
                <a:schemeClr val="bg1"/>
              </a:solidFill>
              <a:latin typeface="+mn-lt"/>
            </a:endParaRPr>
          </a:p>
          <a:p>
            <a:pPr eaLnBrk="1" hangingPunct="1">
              <a:spcBef>
                <a:spcPct val="20000"/>
              </a:spcBef>
            </a:pPr>
            <a:r>
              <a:rPr lang="en-US" altLang="en-US" dirty="0">
                <a:solidFill>
                  <a:schemeClr val="bg1"/>
                </a:solidFill>
                <a:latin typeface="+mn-lt"/>
              </a:rPr>
              <a:t>	 </a:t>
            </a:r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     return 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n;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>
                <a:solidFill>
                  <a:schemeClr val="bg1"/>
                </a:solidFill>
                <a:latin typeface="+mn-lt"/>
              </a:rPr>
              <a:t>  </a:t>
            </a:r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	else 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dirty="0">
                <a:solidFill>
                  <a:schemeClr val="bg1"/>
                </a:solidFill>
                <a:latin typeface="+mn-lt"/>
              </a:rPr>
              <a:t>	 </a:t>
            </a:r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     return 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(</a:t>
            </a:r>
            <a:r>
              <a:rPr lang="en-US" altLang="en-US" b="1" dirty="0">
                <a:solidFill>
                  <a:srgbClr val="C00000"/>
                </a:solidFill>
                <a:latin typeface="+mn-lt"/>
              </a:rPr>
              <a:t>fib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(n-1) + </a:t>
            </a:r>
            <a:r>
              <a:rPr lang="en-US" altLang="en-US" b="1" dirty="0">
                <a:solidFill>
                  <a:srgbClr val="C00000"/>
                </a:solidFill>
                <a:latin typeface="+mn-lt"/>
              </a:rPr>
              <a:t>fib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(n-2));</a:t>
            </a:r>
          </a:p>
          <a:p>
            <a:pPr eaLnBrk="1" hangingPunct="1"/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}</a:t>
            </a:r>
          </a:p>
          <a:p>
            <a:pPr eaLnBrk="1" hangingPunct="1"/>
            <a:r>
              <a:rPr lang="en-US" altLang="en-US" dirty="0" err="1" smtClean="0">
                <a:solidFill>
                  <a:schemeClr val="bg1"/>
                </a:solidFill>
                <a:latin typeface="+mn-lt"/>
              </a:rPr>
              <a:t>int</a:t>
            </a:r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 main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()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+mn-lt"/>
              </a:rPr>
              <a:t>{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+mn-lt"/>
              </a:rPr>
              <a:t>	 </a:t>
            </a:r>
            <a:r>
              <a:rPr lang="en-US" altLang="en-US" dirty="0" err="1">
                <a:solidFill>
                  <a:schemeClr val="bg1"/>
                </a:solidFill>
                <a:latin typeface="+mn-lt"/>
              </a:rPr>
              <a:t>int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dirty="0" err="1" smtClean="0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=4;</a:t>
            </a:r>
            <a:endParaRPr lang="en-US" altLang="en-US" dirty="0">
              <a:solidFill>
                <a:schemeClr val="bg1"/>
              </a:solidFill>
              <a:latin typeface="+mn-lt"/>
            </a:endParaRP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+mn-lt"/>
              </a:rPr>
              <a:t>	 </a:t>
            </a:r>
            <a:r>
              <a:rPr lang="en-US" altLang="en-US" dirty="0" err="1">
                <a:solidFill>
                  <a:schemeClr val="bg1"/>
                </a:solidFill>
                <a:latin typeface="+mn-lt"/>
              </a:rPr>
              <a:t>printf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(“%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d \n”, </a:t>
            </a:r>
            <a:r>
              <a:rPr lang="en-US" altLang="en-US" b="1" dirty="0" smtClean="0">
                <a:solidFill>
                  <a:srgbClr val="C00000"/>
                </a:solidFill>
                <a:latin typeface="+mn-lt"/>
              </a:rPr>
              <a:t>fib</a:t>
            </a:r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(</a:t>
            </a:r>
            <a:r>
              <a:rPr lang="en-US" altLang="en-US" dirty="0" err="1" smtClean="0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en-US" dirty="0">
                <a:solidFill>
                  <a:schemeClr val="bg1"/>
                </a:solidFill>
                <a:latin typeface="+mn-lt"/>
              </a:rPr>
              <a:t>));</a:t>
            </a:r>
          </a:p>
          <a:p>
            <a:pPr eaLnBrk="1" hangingPunct="1"/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}</a:t>
            </a:r>
            <a:endParaRPr lang="en-US" altLang="en-US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4426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229600" cy="609600"/>
          </a:xfrm>
        </p:spPr>
        <p:txBody>
          <a:bodyPr>
            <a:noAutofit/>
          </a:bodyPr>
          <a:lstStyle/>
          <a:p>
            <a:r>
              <a:rPr lang="en-US" altLang="en-US" sz="4000" b="1" dirty="0" smtClean="0">
                <a:solidFill>
                  <a:srgbClr val="FFFF00"/>
                </a:solidFill>
              </a:rPr>
              <a:t>Execution of Fibonacci number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3178175"/>
          </a:xfrm>
        </p:spPr>
        <p:txBody>
          <a:bodyPr/>
          <a:lstStyle/>
          <a:p>
            <a:r>
              <a:rPr lang="en-US" altLang="en-US" sz="2800" dirty="0" smtClean="0">
                <a:solidFill>
                  <a:srgbClr val="FFC000"/>
                </a:solidFill>
              </a:rPr>
              <a:t>Fibonacci number fib(n) can be defined as:</a:t>
            </a:r>
          </a:p>
          <a:p>
            <a:pPr lvl="1">
              <a:buFontTx/>
              <a:buNone/>
            </a:pPr>
            <a:r>
              <a:rPr lang="en-US" altLang="en-US" dirty="0" smtClean="0"/>
              <a:t>        </a:t>
            </a:r>
            <a:r>
              <a:rPr lang="en-US" altLang="en-US" dirty="0" smtClean="0">
                <a:solidFill>
                  <a:srgbClr val="FF0000"/>
                </a:solidFill>
              </a:rPr>
              <a:t>fib(0)  =  0</a:t>
            </a:r>
          </a:p>
          <a:p>
            <a:pPr lvl="1"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</a:rPr>
              <a:t>        fib(1)  =  1</a:t>
            </a:r>
          </a:p>
          <a:p>
            <a:pPr lvl="1"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</a:rPr>
              <a:t>        fib(n)  =  fib(n-1) + fib(n-2),   if  n &gt; 1</a:t>
            </a:r>
          </a:p>
          <a:p>
            <a:pPr lvl="1"/>
            <a:r>
              <a:rPr lang="en-US" altLang="en-US" sz="2400" dirty="0" smtClean="0">
                <a:solidFill>
                  <a:srgbClr val="92D050"/>
                </a:solidFill>
              </a:rPr>
              <a:t>The successive Fibonacci numbers are:</a:t>
            </a:r>
          </a:p>
          <a:p>
            <a:pPr lvl="2">
              <a:buFontTx/>
              <a:buNone/>
            </a:pPr>
            <a:r>
              <a:rPr lang="en-US" altLang="en-US" dirty="0" smtClean="0"/>
              <a:t>0, 1, 1, 2, 3, 5, 8, 13, 21, …..</a:t>
            </a:r>
          </a:p>
        </p:txBody>
      </p:sp>
      <p:sp>
        <p:nvSpPr>
          <p:cNvPr id="281604" name="Text Box 4"/>
          <p:cNvSpPr txBox="1">
            <a:spLocks noChangeArrowheads="1"/>
          </p:cNvSpPr>
          <p:nvPr/>
        </p:nvSpPr>
        <p:spPr bwMode="auto">
          <a:xfrm>
            <a:off x="304800" y="4334552"/>
            <a:ext cx="4076700" cy="2246769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000" b="1" dirty="0" err="1">
                <a:solidFill>
                  <a:schemeClr val="bg1"/>
                </a:solidFill>
                <a:latin typeface="Times New Roman" pitchFamily="18" charset="0"/>
              </a:rPr>
              <a:t>int</a:t>
            </a:r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 smtClean="0">
                <a:solidFill>
                  <a:srgbClr val="C00000"/>
                </a:solidFill>
                <a:latin typeface="Times New Roman" pitchFamily="18" charset="0"/>
              </a:rPr>
              <a:t>fib</a:t>
            </a:r>
            <a:r>
              <a:rPr lang="en-US" altLang="en-US" sz="2000" b="1" dirty="0" smtClean="0">
                <a:solidFill>
                  <a:schemeClr val="bg1"/>
                </a:solidFill>
                <a:latin typeface="Times New Roman" pitchFamily="18" charset="0"/>
              </a:rPr>
              <a:t>(</a:t>
            </a:r>
            <a:r>
              <a:rPr lang="en-US" altLang="en-US" sz="2000" b="1" dirty="0" err="1" smtClean="0">
                <a:solidFill>
                  <a:schemeClr val="bg1"/>
                </a:solidFill>
                <a:latin typeface="Times New Roman" pitchFamily="18" charset="0"/>
              </a:rPr>
              <a:t>int</a:t>
            </a:r>
            <a:r>
              <a:rPr lang="en-US" altLang="en-US" sz="2000" b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n)</a:t>
            </a:r>
          </a:p>
          <a:p>
            <a:pPr eaLnBrk="1" hangingPunct="1"/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{</a:t>
            </a:r>
          </a:p>
          <a:p>
            <a:pPr eaLnBrk="1" hangingPunct="1"/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     if  (n  &lt; 2)   </a:t>
            </a:r>
            <a:endParaRPr lang="en-US" altLang="en-US" sz="2000" b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	</a:t>
            </a:r>
            <a:r>
              <a:rPr lang="en-US" altLang="en-US" sz="2000" b="1" dirty="0" smtClean="0">
                <a:solidFill>
                  <a:schemeClr val="bg1"/>
                </a:solidFill>
                <a:latin typeface="Times New Roman" pitchFamily="18" charset="0"/>
              </a:rPr>
              <a:t>return </a:t>
            </a:r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(n);</a:t>
            </a:r>
          </a:p>
          <a:p>
            <a:pPr eaLnBrk="1" hangingPunct="1"/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     else  </a:t>
            </a:r>
            <a:endParaRPr lang="en-US" altLang="en-US" sz="2000" b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	</a:t>
            </a:r>
            <a:r>
              <a:rPr lang="en-US" altLang="en-US" sz="2000" b="1" dirty="0" smtClean="0">
                <a:solidFill>
                  <a:schemeClr val="bg1"/>
                </a:solidFill>
                <a:latin typeface="Times New Roman" pitchFamily="18" charset="0"/>
              </a:rPr>
              <a:t>return </a:t>
            </a:r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(</a:t>
            </a:r>
            <a:r>
              <a:rPr lang="en-US" altLang="en-US" sz="2000" b="1" dirty="0" smtClean="0">
                <a:solidFill>
                  <a:srgbClr val="C00000"/>
                </a:solidFill>
                <a:latin typeface="Times New Roman" pitchFamily="18" charset="0"/>
              </a:rPr>
              <a:t>fib</a:t>
            </a:r>
            <a:r>
              <a:rPr lang="en-US" altLang="en-US" sz="2000" b="1" dirty="0" smtClean="0">
                <a:solidFill>
                  <a:schemeClr val="bg1"/>
                </a:solidFill>
                <a:latin typeface="Times New Roman" pitchFamily="18" charset="0"/>
              </a:rPr>
              <a:t>(n-1</a:t>
            </a:r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) + </a:t>
            </a:r>
            <a:r>
              <a:rPr lang="en-US" altLang="en-US" sz="2000" b="1" dirty="0" smtClean="0">
                <a:solidFill>
                  <a:srgbClr val="C00000"/>
                </a:solidFill>
                <a:latin typeface="Times New Roman" pitchFamily="18" charset="0"/>
              </a:rPr>
              <a:t>fib</a:t>
            </a:r>
            <a:r>
              <a:rPr lang="en-US" altLang="en-US" sz="2000" b="1" dirty="0" smtClean="0">
                <a:solidFill>
                  <a:schemeClr val="bg1"/>
                </a:solidFill>
                <a:latin typeface="Times New Roman" pitchFamily="18" charset="0"/>
              </a:rPr>
              <a:t>(n-2</a:t>
            </a:r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));</a:t>
            </a:r>
          </a:p>
          <a:p>
            <a:pPr eaLnBrk="1" hangingPunct="1"/>
            <a:r>
              <a:rPr lang="en-US" altLang="en-US" sz="2000" b="1" dirty="0">
                <a:solidFill>
                  <a:schemeClr val="bg1"/>
                </a:solidFill>
                <a:latin typeface="Times New Roman" pitchFamily="18" charset="0"/>
              </a:rPr>
              <a:t>}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5219700" y="3749675"/>
            <a:ext cx="3352800" cy="2835275"/>
            <a:chOff x="5029200" y="1371600"/>
            <a:chExt cx="3352800" cy="2835275"/>
          </a:xfrm>
        </p:grpSpPr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6629400" y="1371600"/>
              <a:ext cx="685800" cy="396875"/>
            </a:xfrm>
            <a:prstGeom prst="rect">
              <a:avLst/>
            </a:prstGeom>
            <a:ln w="38100">
              <a:solidFill>
                <a:srgbClr val="00B050"/>
              </a:solidFill>
            </a:ln>
            <a:ex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 dirty="0">
                  <a:solidFill>
                    <a:schemeClr val="bg1"/>
                  </a:solidFill>
                </a:rPr>
                <a:t>f(4)</a:t>
              </a:r>
            </a:p>
          </p:txBody>
        </p: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6096000" y="1752600"/>
              <a:ext cx="1752600" cy="777875"/>
              <a:chOff x="3840" y="1104"/>
              <a:chExt cx="1104" cy="490"/>
            </a:xfrm>
          </p:grpSpPr>
          <p:sp>
            <p:nvSpPr>
              <p:cNvPr id="26" name="Text Box 6"/>
              <p:cNvSpPr txBox="1">
                <a:spLocks noChangeArrowheads="1"/>
              </p:cNvSpPr>
              <p:nvPr/>
            </p:nvSpPr>
            <p:spPr bwMode="auto">
              <a:xfrm>
                <a:off x="3840" y="1344"/>
                <a:ext cx="432" cy="250"/>
              </a:xfrm>
              <a:prstGeom prst="rect">
                <a:avLst/>
              </a:prstGeom>
              <a:ln w="38100">
                <a:solidFill>
                  <a:srgbClr val="00B050"/>
                </a:solidFill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>
                    <a:solidFill>
                      <a:schemeClr val="bg1"/>
                    </a:solidFill>
                  </a:rPr>
                  <a:t>f(3)</a:t>
                </a:r>
              </a:p>
            </p:txBody>
          </p:sp>
          <p:sp>
            <p:nvSpPr>
              <p:cNvPr id="27" name="Text Box 7"/>
              <p:cNvSpPr txBox="1">
                <a:spLocks noChangeArrowheads="1"/>
              </p:cNvSpPr>
              <p:nvPr/>
            </p:nvSpPr>
            <p:spPr bwMode="auto">
              <a:xfrm>
                <a:off x="4512" y="1344"/>
                <a:ext cx="432" cy="250"/>
              </a:xfrm>
              <a:prstGeom prst="rect">
                <a:avLst/>
              </a:prstGeom>
              <a:ln w="38100">
                <a:solidFill>
                  <a:srgbClr val="00B050"/>
                </a:solidFill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>
                    <a:solidFill>
                      <a:schemeClr val="bg1"/>
                    </a:solidFill>
                  </a:rPr>
                  <a:t>f(2)</a:t>
                </a:r>
              </a:p>
            </p:txBody>
          </p:sp>
          <p:sp>
            <p:nvSpPr>
              <p:cNvPr id="28" name="Line 8"/>
              <p:cNvSpPr>
                <a:spLocks noChangeShapeType="1"/>
              </p:cNvSpPr>
              <p:nvPr/>
            </p:nvSpPr>
            <p:spPr bwMode="auto">
              <a:xfrm flipH="1">
                <a:off x="4080" y="1104"/>
                <a:ext cx="144" cy="240"/>
              </a:xfrm>
              <a:prstGeom prst="line">
                <a:avLst/>
              </a:prstGeom>
              <a:ln w="38100">
                <a:solidFill>
                  <a:srgbClr val="00B050"/>
                </a:solidFill>
                <a:headEnd/>
                <a:tailEnd type="triangle" w="med" len="med"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9" name="Line 9"/>
              <p:cNvSpPr>
                <a:spLocks noChangeShapeType="1"/>
              </p:cNvSpPr>
              <p:nvPr/>
            </p:nvSpPr>
            <p:spPr bwMode="auto">
              <a:xfrm>
                <a:off x="4368" y="1104"/>
                <a:ext cx="240" cy="288"/>
              </a:xfrm>
              <a:prstGeom prst="line">
                <a:avLst/>
              </a:prstGeom>
              <a:ln w="38100">
                <a:solidFill>
                  <a:srgbClr val="00B050"/>
                </a:solidFill>
                <a:headEnd/>
                <a:tailEnd type="triangle" w="med" len="med"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" name="Group 10"/>
            <p:cNvGrpSpPr>
              <a:grpSpLocks/>
            </p:cNvGrpSpPr>
            <p:nvPr/>
          </p:nvGrpSpPr>
          <p:grpSpPr bwMode="auto">
            <a:xfrm>
              <a:off x="5486400" y="2514600"/>
              <a:ext cx="1600200" cy="854075"/>
              <a:chOff x="3456" y="1584"/>
              <a:chExt cx="1008" cy="538"/>
            </a:xfrm>
          </p:grpSpPr>
          <p:sp>
            <p:nvSpPr>
              <p:cNvPr id="22" name="Text Box 11"/>
              <p:cNvSpPr txBox="1">
                <a:spLocks noChangeArrowheads="1"/>
              </p:cNvSpPr>
              <p:nvPr/>
            </p:nvSpPr>
            <p:spPr bwMode="auto">
              <a:xfrm>
                <a:off x="4032" y="1872"/>
                <a:ext cx="432" cy="250"/>
              </a:xfrm>
              <a:prstGeom prst="rect">
                <a:avLst/>
              </a:prstGeom>
              <a:ln w="38100">
                <a:solidFill>
                  <a:srgbClr val="00B050"/>
                </a:solidFill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>
                    <a:solidFill>
                      <a:schemeClr val="bg1"/>
                    </a:solidFill>
                  </a:rPr>
                  <a:t>f(1)</a:t>
                </a:r>
              </a:p>
            </p:txBody>
          </p:sp>
          <p:sp>
            <p:nvSpPr>
              <p:cNvPr id="23" name="Text Box 12"/>
              <p:cNvSpPr txBox="1">
                <a:spLocks noChangeArrowheads="1"/>
              </p:cNvSpPr>
              <p:nvPr/>
            </p:nvSpPr>
            <p:spPr bwMode="auto">
              <a:xfrm>
                <a:off x="3456" y="1872"/>
                <a:ext cx="432" cy="250"/>
              </a:xfrm>
              <a:prstGeom prst="rect">
                <a:avLst/>
              </a:prstGeom>
              <a:ln w="38100">
                <a:solidFill>
                  <a:srgbClr val="00B050"/>
                </a:solidFill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>
                    <a:solidFill>
                      <a:schemeClr val="bg1"/>
                    </a:solidFill>
                  </a:rPr>
                  <a:t>f(2)</a:t>
                </a:r>
              </a:p>
            </p:txBody>
          </p:sp>
          <p:sp>
            <p:nvSpPr>
              <p:cNvPr id="24" name="Line 13"/>
              <p:cNvSpPr>
                <a:spLocks noChangeShapeType="1"/>
              </p:cNvSpPr>
              <p:nvPr/>
            </p:nvSpPr>
            <p:spPr bwMode="auto">
              <a:xfrm flipH="1">
                <a:off x="3744" y="1584"/>
                <a:ext cx="192" cy="336"/>
              </a:xfrm>
              <a:prstGeom prst="line">
                <a:avLst/>
              </a:prstGeom>
              <a:ln w="38100">
                <a:solidFill>
                  <a:srgbClr val="00B050"/>
                </a:solidFill>
                <a:headEnd/>
                <a:tailEnd type="triangle" w="med" len="med"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Line 14"/>
              <p:cNvSpPr>
                <a:spLocks noChangeShapeType="1"/>
              </p:cNvSpPr>
              <p:nvPr/>
            </p:nvSpPr>
            <p:spPr bwMode="auto">
              <a:xfrm>
                <a:off x="4032" y="1584"/>
                <a:ext cx="192" cy="336"/>
              </a:xfrm>
              <a:prstGeom prst="line">
                <a:avLst/>
              </a:prstGeom>
              <a:ln w="38100">
                <a:solidFill>
                  <a:srgbClr val="00B050"/>
                </a:solidFill>
                <a:headEnd/>
                <a:tailEnd type="triangle" w="med" len="med"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" name="Group 15"/>
            <p:cNvGrpSpPr>
              <a:grpSpLocks/>
            </p:cNvGrpSpPr>
            <p:nvPr/>
          </p:nvGrpSpPr>
          <p:grpSpPr bwMode="auto">
            <a:xfrm>
              <a:off x="6934200" y="2514600"/>
              <a:ext cx="1447800" cy="854075"/>
              <a:chOff x="4368" y="1584"/>
              <a:chExt cx="912" cy="538"/>
            </a:xfrm>
          </p:grpSpPr>
          <p:sp>
            <p:nvSpPr>
              <p:cNvPr id="18" name="Text Box 16"/>
              <p:cNvSpPr txBox="1">
                <a:spLocks noChangeArrowheads="1"/>
              </p:cNvSpPr>
              <p:nvPr/>
            </p:nvSpPr>
            <p:spPr bwMode="auto">
              <a:xfrm>
                <a:off x="4848" y="1872"/>
                <a:ext cx="432" cy="250"/>
              </a:xfrm>
              <a:prstGeom prst="rect">
                <a:avLst/>
              </a:prstGeom>
              <a:ln w="38100">
                <a:solidFill>
                  <a:srgbClr val="00B050"/>
                </a:solidFill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>
                    <a:solidFill>
                      <a:schemeClr val="bg1"/>
                    </a:solidFill>
                  </a:rPr>
                  <a:t>f(0)</a:t>
                </a:r>
              </a:p>
            </p:txBody>
          </p:sp>
          <p:sp>
            <p:nvSpPr>
              <p:cNvPr id="19" name="Text Box 17"/>
              <p:cNvSpPr txBox="1">
                <a:spLocks noChangeArrowheads="1"/>
              </p:cNvSpPr>
              <p:nvPr/>
            </p:nvSpPr>
            <p:spPr bwMode="auto">
              <a:xfrm>
                <a:off x="4368" y="1872"/>
                <a:ext cx="432" cy="250"/>
              </a:xfrm>
              <a:prstGeom prst="rect">
                <a:avLst/>
              </a:prstGeom>
              <a:ln w="38100">
                <a:solidFill>
                  <a:srgbClr val="00B050"/>
                </a:solidFill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>
                    <a:solidFill>
                      <a:schemeClr val="bg1"/>
                    </a:solidFill>
                  </a:rPr>
                  <a:t>f(1)</a:t>
                </a:r>
              </a:p>
            </p:txBody>
          </p:sp>
          <p:sp>
            <p:nvSpPr>
              <p:cNvPr id="20" name="Line 18"/>
              <p:cNvSpPr>
                <a:spLocks noChangeShapeType="1"/>
              </p:cNvSpPr>
              <p:nvPr/>
            </p:nvSpPr>
            <p:spPr bwMode="auto">
              <a:xfrm flipH="1">
                <a:off x="4560" y="1584"/>
                <a:ext cx="96" cy="288"/>
              </a:xfrm>
              <a:prstGeom prst="line">
                <a:avLst/>
              </a:prstGeom>
              <a:ln w="38100">
                <a:solidFill>
                  <a:srgbClr val="00B050"/>
                </a:solidFill>
                <a:headEnd/>
                <a:tailEnd type="triangle" w="med" len="med"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Line 19"/>
              <p:cNvSpPr>
                <a:spLocks noChangeShapeType="1"/>
              </p:cNvSpPr>
              <p:nvPr/>
            </p:nvSpPr>
            <p:spPr bwMode="auto">
              <a:xfrm>
                <a:off x="4752" y="1584"/>
                <a:ext cx="240" cy="288"/>
              </a:xfrm>
              <a:prstGeom prst="line">
                <a:avLst/>
              </a:prstGeom>
              <a:ln w="38100">
                <a:solidFill>
                  <a:srgbClr val="00B050"/>
                </a:solidFill>
                <a:headEnd/>
                <a:tailEnd type="triangle" w="med" len="med"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" name="Group 20"/>
            <p:cNvGrpSpPr>
              <a:grpSpLocks/>
            </p:cNvGrpSpPr>
            <p:nvPr/>
          </p:nvGrpSpPr>
          <p:grpSpPr bwMode="auto">
            <a:xfrm>
              <a:off x="5029200" y="3352800"/>
              <a:ext cx="1752600" cy="854075"/>
              <a:chOff x="3168" y="2112"/>
              <a:chExt cx="1104" cy="538"/>
            </a:xfrm>
          </p:grpSpPr>
          <p:sp>
            <p:nvSpPr>
              <p:cNvPr id="14" name="Text Box 21"/>
              <p:cNvSpPr txBox="1">
                <a:spLocks noChangeArrowheads="1"/>
              </p:cNvSpPr>
              <p:nvPr/>
            </p:nvSpPr>
            <p:spPr bwMode="auto">
              <a:xfrm>
                <a:off x="3168" y="2400"/>
                <a:ext cx="432" cy="250"/>
              </a:xfrm>
              <a:prstGeom prst="rect">
                <a:avLst/>
              </a:prstGeom>
              <a:ln w="38100">
                <a:solidFill>
                  <a:srgbClr val="00B050"/>
                </a:solidFill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>
                    <a:solidFill>
                      <a:schemeClr val="bg1"/>
                    </a:solidFill>
                  </a:rPr>
                  <a:t>f(1)</a:t>
                </a:r>
              </a:p>
            </p:txBody>
          </p:sp>
          <p:sp>
            <p:nvSpPr>
              <p:cNvPr id="15" name="Text Box 22"/>
              <p:cNvSpPr txBox="1">
                <a:spLocks noChangeArrowheads="1"/>
              </p:cNvSpPr>
              <p:nvPr/>
            </p:nvSpPr>
            <p:spPr bwMode="auto">
              <a:xfrm>
                <a:off x="3840" y="2400"/>
                <a:ext cx="432" cy="250"/>
              </a:xfrm>
              <a:prstGeom prst="rect">
                <a:avLst/>
              </a:prstGeom>
              <a:ln w="38100">
                <a:solidFill>
                  <a:srgbClr val="00B050"/>
                </a:solidFill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>
                    <a:solidFill>
                      <a:schemeClr val="bg1"/>
                    </a:solidFill>
                  </a:rPr>
                  <a:t>f(0)</a:t>
                </a:r>
              </a:p>
            </p:txBody>
          </p:sp>
          <p:sp>
            <p:nvSpPr>
              <p:cNvPr id="16" name="Line 23"/>
              <p:cNvSpPr>
                <a:spLocks noChangeShapeType="1"/>
              </p:cNvSpPr>
              <p:nvPr/>
            </p:nvSpPr>
            <p:spPr bwMode="auto">
              <a:xfrm flipH="1">
                <a:off x="3360" y="2112"/>
                <a:ext cx="192" cy="288"/>
              </a:xfrm>
              <a:prstGeom prst="line">
                <a:avLst/>
              </a:prstGeom>
              <a:ln w="38100">
                <a:solidFill>
                  <a:srgbClr val="00B050"/>
                </a:solidFill>
                <a:headEnd/>
                <a:tailEnd type="triangle" w="med" len="med"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7" name="Line 24"/>
              <p:cNvSpPr>
                <a:spLocks noChangeShapeType="1"/>
              </p:cNvSpPr>
              <p:nvPr/>
            </p:nvSpPr>
            <p:spPr bwMode="auto">
              <a:xfrm>
                <a:off x="3648" y="2112"/>
                <a:ext cx="288" cy="336"/>
              </a:xfrm>
              <a:prstGeom prst="line">
                <a:avLst/>
              </a:prstGeom>
              <a:ln w="38100">
                <a:solidFill>
                  <a:srgbClr val="00B050"/>
                </a:solidFill>
                <a:headEnd/>
                <a:tailEnd type="triangle" w="med" len="med"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6048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Rectangle 2"/>
          <p:cNvSpPr>
            <a:spLocks noChangeArrowheads="1"/>
          </p:cNvSpPr>
          <p:nvPr/>
        </p:nvSpPr>
        <p:spPr bwMode="auto">
          <a:xfrm>
            <a:off x="227013" y="242093"/>
            <a:ext cx="8683625" cy="67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3200" b="1" dirty="0">
                <a:solidFill>
                  <a:srgbClr val="FFFF00"/>
                </a:solidFill>
              </a:rPr>
              <a:t> </a:t>
            </a:r>
            <a:r>
              <a:rPr lang="en-US" altLang="en-US" sz="3200" b="1" dirty="0">
                <a:solidFill>
                  <a:srgbClr val="FFFF00"/>
                </a:solidFill>
                <a:cs typeface="Times New Roman" pitchFamily="18" charset="0"/>
              </a:rPr>
              <a:t> </a:t>
            </a:r>
            <a:r>
              <a:rPr lang="en-US" altLang="en-US" sz="3200" b="1" dirty="0">
                <a:solidFill>
                  <a:srgbClr val="FFFF00"/>
                </a:solidFill>
              </a:rPr>
              <a:t>Set of recursive calls for </a:t>
            </a:r>
            <a:r>
              <a:rPr lang="en-US" altLang="en-US" sz="3200" dirty="0" err="1">
                <a:solidFill>
                  <a:srgbClr val="FFFF00"/>
                </a:solidFill>
                <a:latin typeface="Lucida Console" pitchFamily="49" charset="0"/>
              </a:rPr>
              <a:t>fibonacci</a:t>
            </a:r>
            <a:r>
              <a:rPr lang="en-US" altLang="en-US" sz="3200" dirty="0">
                <a:solidFill>
                  <a:srgbClr val="FFFF00"/>
                </a:solidFill>
                <a:latin typeface="Lucida Console" pitchFamily="49" charset="0"/>
              </a:rPr>
              <a:t>(3</a:t>
            </a:r>
            <a:r>
              <a:rPr lang="en-US" altLang="en-US" sz="3200" dirty="0" smtClean="0">
                <a:solidFill>
                  <a:srgbClr val="FFFF00"/>
                </a:solidFill>
                <a:latin typeface="Lucida Console" pitchFamily="49" charset="0"/>
              </a:rPr>
              <a:t>)</a:t>
            </a:r>
            <a:endParaRPr lang="en-US" altLang="en-US" sz="3200" b="1" dirty="0">
              <a:solidFill>
                <a:srgbClr val="FFFF00"/>
              </a:solidFill>
            </a:endParaRPr>
          </a:p>
        </p:txBody>
      </p:sp>
      <p:pic>
        <p:nvPicPr>
          <p:cNvPr id="59398" name="Picture 3" descr="AAHBDOS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300" y="1295400"/>
            <a:ext cx="68580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41957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b="1" dirty="0" smtClean="0">
                <a:solidFill>
                  <a:srgbClr val="FFFF00"/>
                </a:solidFill>
              </a:rPr>
              <a:t>Inefficiency of Recursion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400" dirty="0" smtClean="0"/>
              <a:t>How many times the function is called when evaluating f(4) ?</a:t>
            </a:r>
          </a:p>
          <a:p>
            <a:endParaRPr lang="en-US" altLang="en-US" sz="2400" dirty="0" smtClean="0"/>
          </a:p>
          <a:p>
            <a:endParaRPr lang="en-US" altLang="en-US" sz="2400" dirty="0" smtClean="0"/>
          </a:p>
          <a:p>
            <a:endParaRPr lang="en-US" altLang="en-US" sz="2400" dirty="0" smtClean="0"/>
          </a:p>
          <a:p>
            <a:r>
              <a:rPr lang="en-US" altLang="en-US" sz="2800" dirty="0" smtClean="0">
                <a:solidFill>
                  <a:srgbClr val="FFC000"/>
                </a:solidFill>
              </a:rPr>
              <a:t>Same thing is computed several times.</a:t>
            </a:r>
          </a:p>
        </p:txBody>
      </p:sp>
      <p:sp>
        <p:nvSpPr>
          <p:cNvPr id="282628" name="Text Box 4"/>
          <p:cNvSpPr txBox="1">
            <a:spLocks noChangeArrowheads="1"/>
          </p:cNvSpPr>
          <p:nvPr/>
        </p:nvSpPr>
        <p:spPr bwMode="auto">
          <a:xfrm>
            <a:off x="6629400" y="1371600"/>
            <a:ext cx="685800" cy="396875"/>
          </a:xfrm>
          <a:prstGeom prst="rect">
            <a:avLst/>
          </a:prstGeom>
          <a:solidFill>
            <a:schemeClr val="tx1"/>
          </a:solidFill>
          <a:ln w="38100">
            <a:solidFill>
              <a:srgbClr val="000000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chemeClr val="bg1"/>
                </a:solidFill>
                <a:latin typeface="Times New Roman" pitchFamily="18" charset="0"/>
              </a:rPr>
              <a:t>f(4)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6096000" y="1752600"/>
            <a:ext cx="1752600" cy="777875"/>
            <a:chOff x="3840" y="1104"/>
            <a:chExt cx="1104" cy="490"/>
          </a:xfrm>
          <a:solidFill>
            <a:schemeClr val="tx1"/>
          </a:solidFill>
        </p:grpSpPr>
        <p:sp>
          <p:nvSpPr>
            <p:cNvPr id="57370" name="Text Box 5"/>
            <p:cNvSpPr txBox="1">
              <a:spLocks noChangeArrowheads="1"/>
            </p:cNvSpPr>
            <p:nvPr/>
          </p:nvSpPr>
          <p:spPr bwMode="auto">
            <a:xfrm>
              <a:off x="3840" y="1344"/>
              <a:ext cx="432" cy="250"/>
            </a:xfrm>
            <a:prstGeom prst="rect">
              <a:avLst/>
            </a:prstGeom>
            <a:grpFill/>
            <a:ln w="38100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>
                  <a:solidFill>
                    <a:schemeClr val="bg1"/>
                  </a:solidFill>
                  <a:latin typeface="Times New Roman" pitchFamily="18" charset="0"/>
                </a:rPr>
                <a:t>f(3)</a:t>
              </a:r>
            </a:p>
          </p:txBody>
        </p:sp>
        <p:sp>
          <p:nvSpPr>
            <p:cNvPr id="57371" name="Text Box 10"/>
            <p:cNvSpPr txBox="1">
              <a:spLocks noChangeArrowheads="1"/>
            </p:cNvSpPr>
            <p:nvPr/>
          </p:nvSpPr>
          <p:spPr bwMode="auto">
            <a:xfrm>
              <a:off x="4512" y="1344"/>
              <a:ext cx="432" cy="250"/>
            </a:xfrm>
            <a:prstGeom prst="rect">
              <a:avLst/>
            </a:prstGeom>
            <a:grpFill/>
            <a:ln w="38100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>
                  <a:solidFill>
                    <a:schemeClr val="bg1"/>
                  </a:solidFill>
                  <a:latin typeface="Times New Roman" pitchFamily="18" charset="0"/>
                </a:rPr>
                <a:t>f(2)</a:t>
              </a:r>
            </a:p>
          </p:txBody>
        </p:sp>
        <p:sp>
          <p:nvSpPr>
            <p:cNvPr id="57372" name="Line 13"/>
            <p:cNvSpPr>
              <a:spLocks noChangeShapeType="1"/>
            </p:cNvSpPr>
            <p:nvPr/>
          </p:nvSpPr>
          <p:spPr bwMode="auto">
            <a:xfrm flipH="1">
              <a:off x="4080" y="1104"/>
              <a:ext cx="144" cy="240"/>
            </a:xfrm>
            <a:prstGeom prst="line">
              <a:avLst/>
            </a:prstGeom>
            <a:grpFill/>
            <a:ln w="38100">
              <a:solidFill>
                <a:srgbClr val="99FF99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7373" name="Line 14"/>
            <p:cNvSpPr>
              <a:spLocks noChangeShapeType="1"/>
            </p:cNvSpPr>
            <p:nvPr/>
          </p:nvSpPr>
          <p:spPr bwMode="auto">
            <a:xfrm>
              <a:off x="4368" y="1104"/>
              <a:ext cx="240" cy="288"/>
            </a:xfrm>
            <a:prstGeom prst="line">
              <a:avLst/>
            </a:prstGeom>
            <a:grpFill/>
            <a:ln w="38100">
              <a:solidFill>
                <a:srgbClr val="99FF99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5410200" y="2514600"/>
            <a:ext cx="1600200" cy="854075"/>
            <a:chOff x="3456" y="1584"/>
            <a:chExt cx="1008" cy="538"/>
          </a:xfrm>
          <a:solidFill>
            <a:schemeClr val="tx1"/>
          </a:solidFill>
        </p:grpSpPr>
        <p:sp>
          <p:nvSpPr>
            <p:cNvPr id="57366" name="Text Box 7"/>
            <p:cNvSpPr txBox="1">
              <a:spLocks noChangeArrowheads="1"/>
            </p:cNvSpPr>
            <p:nvPr/>
          </p:nvSpPr>
          <p:spPr bwMode="auto">
            <a:xfrm>
              <a:off x="4032" y="1872"/>
              <a:ext cx="432" cy="250"/>
            </a:xfrm>
            <a:prstGeom prst="rect">
              <a:avLst/>
            </a:prstGeom>
            <a:grpFill/>
            <a:ln w="38100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>
                  <a:solidFill>
                    <a:schemeClr val="bg1"/>
                  </a:solidFill>
                  <a:latin typeface="Times New Roman" pitchFamily="18" charset="0"/>
                </a:rPr>
                <a:t>f(1)</a:t>
              </a:r>
            </a:p>
          </p:txBody>
        </p:sp>
        <p:sp>
          <p:nvSpPr>
            <p:cNvPr id="57367" name="Text Box 9"/>
            <p:cNvSpPr txBox="1">
              <a:spLocks noChangeArrowheads="1"/>
            </p:cNvSpPr>
            <p:nvPr/>
          </p:nvSpPr>
          <p:spPr bwMode="auto">
            <a:xfrm>
              <a:off x="3456" y="1872"/>
              <a:ext cx="432" cy="250"/>
            </a:xfrm>
            <a:prstGeom prst="rect">
              <a:avLst/>
            </a:prstGeom>
            <a:grpFill/>
            <a:ln w="38100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>
                  <a:solidFill>
                    <a:schemeClr val="bg1"/>
                  </a:solidFill>
                  <a:latin typeface="Times New Roman" pitchFamily="18" charset="0"/>
                </a:rPr>
                <a:t>f(2)</a:t>
              </a:r>
            </a:p>
          </p:txBody>
        </p:sp>
        <p:sp>
          <p:nvSpPr>
            <p:cNvPr id="57368" name="Line 15"/>
            <p:cNvSpPr>
              <a:spLocks noChangeShapeType="1"/>
            </p:cNvSpPr>
            <p:nvPr/>
          </p:nvSpPr>
          <p:spPr bwMode="auto">
            <a:xfrm flipH="1">
              <a:off x="3744" y="1584"/>
              <a:ext cx="192" cy="336"/>
            </a:xfrm>
            <a:prstGeom prst="line">
              <a:avLst/>
            </a:prstGeom>
            <a:grpFill/>
            <a:ln w="38100">
              <a:solidFill>
                <a:srgbClr val="99FF99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7369" name="Line 16"/>
            <p:cNvSpPr>
              <a:spLocks noChangeShapeType="1"/>
            </p:cNvSpPr>
            <p:nvPr/>
          </p:nvSpPr>
          <p:spPr bwMode="auto">
            <a:xfrm>
              <a:off x="4032" y="1584"/>
              <a:ext cx="192" cy="336"/>
            </a:xfrm>
            <a:prstGeom prst="line">
              <a:avLst/>
            </a:prstGeom>
            <a:grpFill/>
            <a:ln w="38100">
              <a:solidFill>
                <a:srgbClr val="99FF99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7162800" y="2514600"/>
            <a:ext cx="1447800" cy="854075"/>
            <a:chOff x="4368" y="1584"/>
            <a:chExt cx="912" cy="538"/>
          </a:xfrm>
          <a:solidFill>
            <a:schemeClr val="tx1"/>
          </a:solidFill>
        </p:grpSpPr>
        <p:sp>
          <p:nvSpPr>
            <p:cNvPr id="57362" name="Text Box 6"/>
            <p:cNvSpPr txBox="1">
              <a:spLocks noChangeArrowheads="1"/>
            </p:cNvSpPr>
            <p:nvPr/>
          </p:nvSpPr>
          <p:spPr bwMode="auto">
            <a:xfrm>
              <a:off x="4848" y="1872"/>
              <a:ext cx="432" cy="250"/>
            </a:xfrm>
            <a:prstGeom prst="rect">
              <a:avLst/>
            </a:prstGeom>
            <a:grpFill/>
            <a:ln w="38100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>
                  <a:solidFill>
                    <a:schemeClr val="bg1"/>
                  </a:solidFill>
                  <a:latin typeface="Times New Roman" pitchFamily="18" charset="0"/>
                </a:rPr>
                <a:t>f(0)</a:t>
              </a:r>
            </a:p>
          </p:txBody>
        </p:sp>
        <p:sp>
          <p:nvSpPr>
            <p:cNvPr id="57363" name="Text Box 8"/>
            <p:cNvSpPr txBox="1">
              <a:spLocks noChangeArrowheads="1"/>
            </p:cNvSpPr>
            <p:nvPr/>
          </p:nvSpPr>
          <p:spPr bwMode="auto">
            <a:xfrm>
              <a:off x="4368" y="1872"/>
              <a:ext cx="432" cy="250"/>
            </a:xfrm>
            <a:prstGeom prst="rect">
              <a:avLst/>
            </a:prstGeom>
            <a:grpFill/>
            <a:ln w="38100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>
                  <a:solidFill>
                    <a:schemeClr val="bg1"/>
                  </a:solidFill>
                  <a:latin typeface="Times New Roman" pitchFamily="18" charset="0"/>
                </a:rPr>
                <a:t>f(1)</a:t>
              </a:r>
            </a:p>
          </p:txBody>
        </p:sp>
        <p:sp>
          <p:nvSpPr>
            <p:cNvPr id="57364" name="Line 17"/>
            <p:cNvSpPr>
              <a:spLocks noChangeShapeType="1"/>
            </p:cNvSpPr>
            <p:nvPr/>
          </p:nvSpPr>
          <p:spPr bwMode="auto">
            <a:xfrm flipH="1">
              <a:off x="4560" y="1584"/>
              <a:ext cx="96" cy="288"/>
            </a:xfrm>
            <a:prstGeom prst="line">
              <a:avLst/>
            </a:prstGeom>
            <a:grpFill/>
            <a:ln w="38100">
              <a:solidFill>
                <a:srgbClr val="99FF99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7365" name="Line 18"/>
            <p:cNvSpPr>
              <a:spLocks noChangeShapeType="1"/>
            </p:cNvSpPr>
            <p:nvPr/>
          </p:nvSpPr>
          <p:spPr bwMode="auto">
            <a:xfrm>
              <a:off x="4752" y="1584"/>
              <a:ext cx="240" cy="288"/>
            </a:xfrm>
            <a:prstGeom prst="line">
              <a:avLst/>
            </a:prstGeom>
            <a:grpFill/>
            <a:ln w="38100">
              <a:solidFill>
                <a:srgbClr val="99FF99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5029200" y="3352800"/>
            <a:ext cx="1752600" cy="854075"/>
            <a:chOff x="3168" y="2112"/>
            <a:chExt cx="1104" cy="538"/>
          </a:xfrm>
          <a:solidFill>
            <a:schemeClr val="tx1"/>
          </a:solidFill>
        </p:grpSpPr>
        <p:sp>
          <p:nvSpPr>
            <p:cNvPr id="57358" name="Text Box 11"/>
            <p:cNvSpPr txBox="1">
              <a:spLocks noChangeArrowheads="1"/>
            </p:cNvSpPr>
            <p:nvPr/>
          </p:nvSpPr>
          <p:spPr bwMode="auto">
            <a:xfrm>
              <a:off x="3168" y="2400"/>
              <a:ext cx="432" cy="250"/>
            </a:xfrm>
            <a:prstGeom prst="rect">
              <a:avLst/>
            </a:prstGeom>
            <a:grpFill/>
            <a:ln w="38100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>
                  <a:solidFill>
                    <a:schemeClr val="bg1"/>
                  </a:solidFill>
                  <a:latin typeface="Times New Roman" pitchFamily="18" charset="0"/>
                </a:rPr>
                <a:t>f(1)</a:t>
              </a:r>
            </a:p>
          </p:txBody>
        </p:sp>
        <p:sp>
          <p:nvSpPr>
            <p:cNvPr id="57359" name="Text Box 12"/>
            <p:cNvSpPr txBox="1">
              <a:spLocks noChangeArrowheads="1"/>
            </p:cNvSpPr>
            <p:nvPr/>
          </p:nvSpPr>
          <p:spPr bwMode="auto">
            <a:xfrm>
              <a:off x="3840" y="2400"/>
              <a:ext cx="432" cy="250"/>
            </a:xfrm>
            <a:prstGeom prst="rect">
              <a:avLst/>
            </a:prstGeom>
            <a:grpFill/>
            <a:ln w="38100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>
                  <a:solidFill>
                    <a:schemeClr val="bg1"/>
                  </a:solidFill>
                  <a:latin typeface="Times New Roman" pitchFamily="18" charset="0"/>
                </a:rPr>
                <a:t>f(0)</a:t>
              </a:r>
            </a:p>
          </p:txBody>
        </p:sp>
        <p:sp>
          <p:nvSpPr>
            <p:cNvPr id="57360" name="Line 19"/>
            <p:cNvSpPr>
              <a:spLocks noChangeShapeType="1"/>
            </p:cNvSpPr>
            <p:nvPr/>
          </p:nvSpPr>
          <p:spPr bwMode="auto">
            <a:xfrm flipH="1">
              <a:off x="3360" y="2112"/>
              <a:ext cx="192" cy="288"/>
            </a:xfrm>
            <a:prstGeom prst="line">
              <a:avLst/>
            </a:prstGeom>
            <a:grpFill/>
            <a:ln w="38100">
              <a:solidFill>
                <a:srgbClr val="99FF99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7361" name="Line 20"/>
            <p:cNvSpPr>
              <a:spLocks noChangeShapeType="1"/>
            </p:cNvSpPr>
            <p:nvPr/>
          </p:nvSpPr>
          <p:spPr bwMode="auto">
            <a:xfrm>
              <a:off x="3648" y="2112"/>
              <a:ext cx="288" cy="336"/>
            </a:xfrm>
            <a:prstGeom prst="line">
              <a:avLst/>
            </a:prstGeom>
            <a:grpFill/>
            <a:ln w="38100">
              <a:solidFill>
                <a:srgbClr val="99FF99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282645" name="AutoShape 21"/>
          <p:cNvSpPr>
            <a:spLocks noChangeArrowheads="1"/>
          </p:cNvSpPr>
          <p:nvPr/>
        </p:nvSpPr>
        <p:spPr bwMode="auto">
          <a:xfrm>
            <a:off x="2590800" y="2743200"/>
            <a:ext cx="1905000" cy="381000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FFFF99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601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58914"/>
            <a:ext cx="7772400" cy="707886"/>
          </a:xfrm>
          <a:noFill/>
        </p:spPr>
        <p:txBody>
          <a:bodyPr>
            <a:spAutoFit/>
          </a:bodyPr>
          <a:lstStyle/>
          <a:p>
            <a:r>
              <a:rPr lang="en-US" altLang="en-US" sz="4000" b="1" dirty="0" smtClean="0">
                <a:solidFill>
                  <a:srgbClr val="FFFF00"/>
                </a:solidFill>
              </a:rPr>
              <a:t>Performance Tip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1141413" y="2055813"/>
            <a:ext cx="6859587" cy="1384995"/>
          </a:xfrm>
        </p:spPr>
        <p:txBody>
          <a:bodyPr>
            <a:spAutoFit/>
          </a:bodyPr>
          <a:lstStyle/>
          <a:p>
            <a:r>
              <a:rPr lang="en-US" altLang="en-US" sz="2800" dirty="0" smtClean="0">
                <a:solidFill>
                  <a:srgbClr val="FFC000"/>
                </a:solidFill>
              </a:rPr>
              <a:t>Avoid Fibonacci-style recursive programs which result in an exponential “explosion” of calls.</a:t>
            </a:r>
          </a:p>
        </p:txBody>
      </p:sp>
    </p:spTree>
    <p:extLst>
      <p:ext uri="{BB962C8B-B14F-4D97-AF65-F5344CB8AC3E}">
        <p14:creationId xmlns:p14="http://schemas.microsoft.com/office/powerpoint/2010/main" val="19225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4800600" cy="5410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/>
              <a:t>Execution of function-body starts</a:t>
            </a:r>
            <a:r>
              <a:rPr lang="en-US" sz="2400" dirty="0" smtClean="0"/>
              <a:t>.</a:t>
            </a:r>
          </a:p>
          <a:p>
            <a:pPr>
              <a:defRPr/>
            </a:pPr>
            <a:r>
              <a:rPr lang="en-US" sz="2400" dirty="0" smtClean="0"/>
              <a:t>Execution ends when “</a:t>
            </a:r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return</a:t>
            </a:r>
            <a:r>
              <a:rPr lang="en-US" sz="2400" dirty="0" smtClean="0"/>
              <a:t>” statement is encountered.</a:t>
            </a:r>
          </a:p>
          <a:p>
            <a:pPr>
              <a:defRPr/>
            </a:pPr>
            <a:r>
              <a:rPr lang="en-US" sz="2400" dirty="0" smtClean="0"/>
              <a:t>Value following the word </a:t>
            </a:r>
            <a:r>
              <a:rPr lang="en-US" sz="2400" dirty="0" smtClean="0">
                <a:cs typeface="Andale Mono"/>
              </a:rPr>
              <a:t>return</a:t>
            </a:r>
            <a:r>
              <a:rPr lang="en-US" sz="2400" dirty="0" smtClean="0"/>
              <a:t> is copied back to the calling program, to be used in place of the expression </a:t>
            </a:r>
            <a:r>
              <a:rPr lang="en-US" sz="2400" dirty="0" err="1" smtClean="0">
                <a:cs typeface="Andale Mono"/>
              </a:rPr>
              <a:t>gcd</a:t>
            </a:r>
            <a:r>
              <a:rPr lang="en-US" sz="2400" dirty="0" smtClean="0">
                <a:cs typeface="Andale Mono"/>
              </a:rPr>
              <a:t>(…,…)</a:t>
            </a:r>
          </a:p>
          <a:p>
            <a:pPr>
              <a:defRPr/>
            </a:pPr>
            <a:r>
              <a:rPr lang="en-US" sz="2400" dirty="0" smtClean="0"/>
              <a:t>Activation frame of function is destroyed, i.e. memory reserved for it is taken back.</a:t>
            </a:r>
          </a:p>
          <a:p>
            <a:pPr>
              <a:defRPr/>
            </a:pPr>
            <a:r>
              <a:rPr lang="en-US" sz="2400" dirty="0" smtClean="0">
                <a:cs typeface="Andale Mono"/>
              </a:rPr>
              <a:t>Main() </a:t>
            </a:r>
            <a:r>
              <a:rPr lang="en-US" sz="2400" dirty="0" smtClean="0"/>
              <a:t>resumes </a:t>
            </a:r>
            <a:r>
              <a:rPr lang="en-US" sz="2400" dirty="0" smtClean="0"/>
              <a:t>execution.</a:t>
            </a:r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5257800" y="1295400"/>
            <a:ext cx="3429000" cy="5410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int</a:t>
            </a: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 </a:t>
            </a:r>
            <a:r>
              <a:rPr lang="en-US" sz="22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gcd</a:t>
            </a: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(</a:t>
            </a:r>
            <a:r>
              <a:rPr lang="en-US" sz="22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int</a:t>
            </a: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 m, </a:t>
            </a:r>
            <a:r>
              <a:rPr lang="en-US" sz="22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int</a:t>
            </a: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 n)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   while(m % n != 0){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	</a:t>
            </a:r>
            <a:r>
              <a:rPr lang="en-US" sz="22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int</a:t>
            </a: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 r = </a:t>
            </a:r>
            <a:r>
              <a:rPr lang="en-US" sz="22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m%n</a:t>
            </a: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	m = n;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	n = r;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   return n;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Andale Mono"/>
              </a:rPr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 err="1" smtClean="0">
                <a:solidFill>
                  <a:srgbClr val="FFFF00"/>
                </a:solidFill>
                <a:cs typeface="Andale Mono"/>
              </a:rPr>
              <a:t>int</a:t>
            </a: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 main ( 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  </a:t>
            </a:r>
            <a:r>
              <a:rPr lang="en-US" sz="2200" dirty="0" err="1" smtClean="0">
                <a:solidFill>
                  <a:srgbClr val="FFFF00"/>
                </a:solidFill>
                <a:cs typeface="Andale Mono"/>
              </a:rPr>
              <a:t>int</a:t>
            </a: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 a=36, b=24;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  </a:t>
            </a:r>
            <a:r>
              <a:rPr lang="en-US" sz="2200" dirty="0" err="1" smtClean="0">
                <a:solidFill>
                  <a:srgbClr val="FFFF00"/>
                </a:solidFill>
                <a:cs typeface="Andale Mono"/>
              </a:rPr>
              <a:t>printf</a:t>
            </a: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 (“%d\n”, </a:t>
            </a:r>
            <a:r>
              <a:rPr lang="en-US" sz="2200" dirty="0" err="1" smtClean="0">
                <a:solidFill>
                  <a:srgbClr val="FFFF00"/>
                </a:solidFill>
                <a:cs typeface="Andale Mono"/>
              </a:rPr>
              <a:t>gcd</a:t>
            </a: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(</a:t>
            </a:r>
            <a:r>
              <a:rPr lang="en-US" sz="2200" dirty="0" err="1" smtClean="0">
                <a:solidFill>
                  <a:srgbClr val="FFFF00"/>
                </a:solidFill>
                <a:cs typeface="Andale Mono"/>
              </a:rPr>
              <a:t>a,b</a:t>
            </a: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)) 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  </a:t>
            </a:r>
            <a:r>
              <a:rPr lang="en-US" sz="2200" dirty="0" err="1" smtClean="0">
                <a:solidFill>
                  <a:srgbClr val="FFFF00"/>
                </a:solidFill>
                <a:cs typeface="Andale Mono"/>
              </a:rPr>
              <a:t>printf</a:t>
            </a: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 (“%d\n”, </a:t>
            </a:r>
            <a:r>
              <a:rPr lang="en-US" sz="2200" dirty="0" err="1" smtClean="0">
                <a:solidFill>
                  <a:srgbClr val="FFFF00"/>
                </a:solidFill>
                <a:cs typeface="Andale Mono"/>
              </a:rPr>
              <a:t>gcd</a:t>
            </a: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(99,47));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 smtClean="0">
                <a:solidFill>
                  <a:srgbClr val="FFFF00"/>
                </a:solidFill>
                <a:cs typeface="Andale Mono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2357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451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n-US" b="1" dirty="0" smtClean="0">
                <a:solidFill>
                  <a:srgbClr val="FFFF00"/>
                </a:solidFill>
              </a:rPr>
              <a:t>Example 3: Towers of Hanoi Problem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000125" y="1393825"/>
            <a:ext cx="6315075" cy="2340857"/>
            <a:chOff x="1000125" y="1393825"/>
            <a:chExt cx="7143750" cy="4308262"/>
          </a:xfrm>
        </p:grpSpPr>
        <p:sp>
          <p:nvSpPr>
            <p:cNvPr id="61446" name="Rectangle 2"/>
            <p:cNvSpPr>
              <a:spLocks noChangeArrowheads="1"/>
            </p:cNvSpPr>
            <p:nvPr/>
          </p:nvSpPr>
          <p:spPr bwMode="auto">
            <a:xfrm>
              <a:off x="2228850" y="1393825"/>
              <a:ext cx="153988" cy="3225800"/>
            </a:xfrm>
            <a:prstGeom prst="rect">
              <a:avLst/>
            </a:prstGeom>
            <a:solidFill>
              <a:srgbClr val="000000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bg1"/>
                </a:solidFill>
              </a:endParaRPr>
            </a:p>
          </p:txBody>
        </p:sp>
        <p:sp>
          <p:nvSpPr>
            <p:cNvPr id="61447" name="Rectangle 4"/>
            <p:cNvSpPr>
              <a:spLocks noChangeArrowheads="1"/>
            </p:cNvSpPr>
            <p:nvPr/>
          </p:nvSpPr>
          <p:spPr bwMode="auto">
            <a:xfrm>
              <a:off x="1000125" y="4619625"/>
              <a:ext cx="7143750" cy="230188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bg1"/>
                </a:solidFill>
              </a:endParaRPr>
            </a:p>
          </p:txBody>
        </p:sp>
        <p:sp>
          <p:nvSpPr>
            <p:cNvPr id="61448" name="Rectangle 5"/>
            <p:cNvSpPr>
              <a:spLocks noChangeArrowheads="1"/>
            </p:cNvSpPr>
            <p:nvPr/>
          </p:nvSpPr>
          <p:spPr bwMode="auto">
            <a:xfrm>
              <a:off x="1230313" y="4351338"/>
              <a:ext cx="2266950" cy="268287"/>
            </a:xfrm>
            <a:prstGeom prst="rect">
              <a:avLst/>
            </a:prstGeom>
            <a:solidFill>
              <a:srgbClr val="CCFF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600" b="1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61449" name="Rectangle 6"/>
            <p:cNvSpPr>
              <a:spLocks noChangeArrowheads="1"/>
            </p:cNvSpPr>
            <p:nvPr/>
          </p:nvSpPr>
          <p:spPr bwMode="auto">
            <a:xfrm>
              <a:off x="1422400" y="4081463"/>
              <a:ext cx="1843088" cy="269875"/>
            </a:xfrm>
            <a:prstGeom prst="rect">
              <a:avLst/>
            </a:prstGeom>
            <a:solidFill>
              <a:srgbClr val="CCFF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600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61450" name="Rectangle 7"/>
            <p:cNvSpPr>
              <a:spLocks noChangeArrowheads="1"/>
            </p:cNvSpPr>
            <p:nvPr/>
          </p:nvSpPr>
          <p:spPr bwMode="auto">
            <a:xfrm>
              <a:off x="1652588" y="3813175"/>
              <a:ext cx="1382712" cy="268288"/>
            </a:xfrm>
            <a:prstGeom prst="rect">
              <a:avLst/>
            </a:prstGeom>
            <a:solidFill>
              <a:srgbClr val="CCFF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600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61451" name="Rectangle 8"/>
            <p:cNvSpPr>
              <a:spLocks noChangeArrowheads="1"/>
            </p:cNvSpPr>
            <p:nvPr/>
          </p:nvSpPr>
          <p:spPr bwMode="auto">
            <a:xfrm>
              <a:off x="1844675" y="3582988"/>
              <a:ext cx="960438" cy="230187"/>
            </a:xfrm>
            <a:prstGeom prst="rect">
              <a:avLst/>
            </a:prstGeom>
            <a:solidFill>
              <a:srgbClr val="CCFF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600" b="1" dirty="0" smtClean="0">
                  <a:solidFill>
                    <a:schemeClr val="bg1"/>
                  </a:solidFill>
                </a:rPr>
                <a:t>2</a:t>
              </a:r>
              <a:endParaRPr lang="en-US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61452" name="Rectangle 9"/>
            <p:cNvSpPr>
              <a:spLocks noChangeArrowheads="1"/>
            </p:cNvSpPr>
            <p:nvPr/>
          </p:nvSpPr>
          <p:spPr bwMode="auto">
            <a:xfrm>
              <a:off x="1998663" y="3352800"/>
              <a:ext cx="614362" cy="230188"/>
            </a:xfrm>
            <a:prstGeom prst="rect">
              <a:avLst/>
            </a:prstGeom>
            <a:solidFill>
              <a:srgbClr val="CCFF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600" b="1" dirty="0" smtClean="0">
                  <a:solidFill>
                    <a:schemeClr val="bg1"/>
                  </a:solidFill>
                </a:rPr>
                <a:t>1</a:t>
              </a:r>
              <a:endParaRPr lang="en-US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61453" name="Rectangle 10"/>
            <p:cNvSpPr>
              <a:spLocks noChangeArrowheads="1"/>
            </p:cNvSpPr>
            <p:nvPr/>
          </p:nvSpPr>
          <p:spPr bwMode="auto">
            <a:xfrm>
              <a:off x="4418013" y="1393825"/>
              <a:ext cx="153987" cy="3225800"/>
            </a:xfrm>
            <a:prstGeom prst="rect">
              <a:avLst/>
            </a:prstGeom>
            <a:solidFill>
              <a:srgbClr val="000000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bg1"/>
                </a:solidFill>
              </a:endParaRPr>
            </a:p>
          </p:txBody>
        </p:sp>
        <p:sp>
          <p:nvSpPr>
            <p:cNvPr id="61454" name="Rectangle 11"/>
            <p:cNvSpPr>
              <a:spLocks noChangeArrowheads="1"/>
            </p:cNvSpPr>
            <p:nvPr/>
          </p:nvSpPr>
          <p:spPr bwMode="auto">
            <a:xfrm>
              <a:off x="6761163" y="1393825"/>
              <a:ext cx="153987" cy="3225800"/>
            </a:xfrm>
            <a:prstGeom prst="rect">
              <a:avLst/>
            </a:prstGeom>
            <a:solidFill>
              <a:srgbClr val="000000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bg1"/>
                </a:solidFill>
              </a:endParaRPr>
            </a:p>
          </p:txBody>
        </p:sp>
        <p:sp>
          <p:nvSpPr>
            <p:cNvPr id="61455" name="Text Box 12"/>
            <p:cNvSpPr txBox="1">
              <a:spLocks noChangeArrowheads="1"/>
            </p:cNvSpPr>
            <p:nvPr/>
          </p:nvSpPr>
          <p:spPr bwMode="auto">
            <a:xfrm>
              <a:off x="1844675" y="4927600"/>
              <a:ext cx="958850" cy="73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dirty="0"/>
                <a:t>LEFT</a:t>
              </a:r>
            </a:p>
          </p:txBody>
        </p:sp>
        <p:sp>
          <p:nvSpPr>
            <p:cNvPr id="61456" name="Text Box 13"/>
            <p:cNvSpPr txBox="1">
              <a:spLocks noChangeArrowheads="1"/>
            </p:cNvSpPr>
            <p:nvPr/>
          </p:nvSpPr>
          <p:spPr bwMode="auto">
            <a:xfrm>
              <a:off x="3765550" y="4965699"/>
              <a:ext cx="1843088" cy="73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dirty="0"/>
                <a:t>CENTER</a:t>
              </a:r>
            </a:p>
          </p:txBody>
        </p:sp>
        <p:sp>
          <p:nvSpPr>
            <p:cNvPr id="61457" name="Text Box 14"/>
            <p:cNvSpPr txBox="1">
              <a:spLocks noChangeArrowheads="1"/>
            </p:cNvSpPr>
            <p:nvPr/>
          </p:nvSpPr>
          <p:spPr bwMode="auto">
            <a:xfrm>
              <a:off x="6300788" y="4965699"/>
              <a:ext cx="1306512" cy="73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dirty="0"/>
                <a:t>RIGHT</a:t>
              </a:r>
            </a:p>
          </p:txBody>
        </p:sp>
      </p:grpSp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457200" y="3810000"/>
            <a:ext cx="8229600" cy="2971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>
                <a:solidFill>
                  <a:srgbClr val="FFC000"/>
                </a:solidFill>
              </a:rPr>
              <a:t>The problem statement:</a:t>
            </a:r>
          </a:p>
          <a:p>
            <a:pPr lvl="1"/>
            <a:r>
              <a:rPr lang="en-US" altLang="en-US" dirty="0" smtClean="0">
                <a:solidFill>
                  <a:srgbClr val="92D050"/>
                </a:solidFill>
              </a:rPr>
              <a:t>Initially all the disks are stacked on the LEFT pole.</a:t>
            </a:r>
          </a:p>
          <a:p>
            <a:pPr lvl="1"/>
            <a:r>
              <a:rPr lang="en-US" altLang="en-US" dirty="0" smtClean="0">
                <a:solidFill>
                  <a:srgbClr val="92D050"/>
                </a:solidFill>
              </a:rPr>
              <a:t>Required to transfer all the disks to the RIGHT pole.</a:t>
            </a:r>
          </a:p>
          <a:p>
            <a:pPr lvl="2"/>
            <a:r>
              <a:rPr lang="en-US" altLang="en-US" dirty="0" smtClean="0"/>
              <a:t>Only one disk can be moved at a time.</a:t>
            </a:r>
          </a:p>
          <a:p>
            <a:pPr lvl="2"/>
            <a:r>
              <a:rPr lang="en-US" altLang="en-US" dirty="0" smtClean="0"/>
              <a:t>A larger disk cannot be placed on a smaller disk.</a:t>
            </a:r>
          </a:p>
        </p:txBody>
      </p:sp>
    </p:spTree>
    <p:extLst>
      <p:ext uri="{BB962C8B-B14F-4D97-AF65-F5344CB8AC3E}">
        <p14:creationId xmlns:p14="http://schemas.microsoft.com/office/powerpoint/2010/main" val="197145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b="1" dirty="0" smtClean="0">
                <a:solidFill>
                  <a:srgbClr val="FFFF00"/>
                </a:solidFill>
              </a:rPr>
              <a:t>Recursion is implicit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General problem of n disks.</a:t>
            </a:r>
          </a:p>
          <a:p>
            <a:pPr lvl="1"/>
            <a:r>
              <a:rPr lang="en-US" altLang="en-US" dirty="0" smtClean="0">
                <a:solidFill>
                  <a:srgbClr val="FFC000"/>
                </a:solidFill>
              </a:rPr>
              <a:t>Step 1: </a:t>
            </a:r>
          </a:p>
          <a:p>
            <a:pPr lvl="2"/>
            <a:r>
              <a:rPr lang="en-US" altLang="en-US" dirty="0" smtClean="0">
                <a:solidFill>
                  <a:srgbClr val="92D050"/>
                </a:solidFill>
              </a:rPr>
              <a:t>Move the top (n-1) disks from LEFT to CENTER.</a:t>
            </a:r>
          </a:p>
          <a:p>
            <a:pPr lvl="1"/>
            <a:r>
              <a:rPr lang="en-US" altLang="en-US" dirty="0" smtClean="0">
                <a:solidFill>
                  <a:srgbClr val="FFC000"/>
                </a:solidFill>
              </a:rPr>
              <a:t>Step 2: </a:t>
            </a:r>
          </a:p>
          <a:p>
            <a:pPr lvl="2"/>
            <a:r>
              <a:rPr lang="en-US" altLang="en-US" dirty="0" smtClean="0">
                <a:solidFill>
                  <a:srgbClr val="92D050"/>
                </a:solidFill>
              </a:rPr>
              <a:t>Move the largest disk from LEFT to RIGHT.</a:t>
            </a:r>
          </a:p>
          <a:p>
            <a:pPr lvl="1"/>
            <a:r>
              <a:rPr lang="en-US" altLang="en-US" dirty="0" smtClean="0">
                <a:solidFill>
                  <a:srgbClr val="FFC000"/>
                </a:solidFill>
              </a:rPr>
              <a:t>Step 3: </a:t>
            </a:r>
          </a:p>
          <a:p>
            <a:pPr lvl="2"/>
            <a:r>
              <a:rPr lang="en-US" altLang="en-US" dirty="0" smtClean="0">
                <a:solidFill>
                  <a:srgbClr val="92D050"/>
                </a:solidFill>
              </a:rPr>
              <a:t>Move the (n-1) disks from CENTER to RIGHT.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64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>
            <a:normAutofit/>
          </a:bodyPr>
          <a:lstStyle/>
          <a:p>
            <a:r>
              <a:rPr lang="en-US" altLang="en-US" sz="4000" b="1" dirty="0" smtClean="0">
                <a:solidFill>
                  <a:srgbClr val="FFFF00"/>
                </a:solidFill>
              </a:rPr>
              <a:t>Recursive C code: </a:t>
            </a:r>
            <a:r>
              <a:rPr lang="en-US" altLang="en-US" sz="4000" b="1" dirty="0">
                <a:solidFill>
                  <a:srgbClr val="FFFF00"/>
                </a:solidFill>
              </a:rPr>
              <a:t>Towers of Hanoi</a:t>
            </a:r>
            <a:endParaRPr lang="en-US" altLang="en-US" sz="4000" b="1" dirty="0" smtClean="0">
              <a:solidFill>
                <a:srgbClr val="FFFF00"/>
              </a:solidFill>
            </a:endParaRPr>
          </a:p>
        </p:txBody>
      </p:sp>
      <p:sp>
        <p:nvSpPr>
          <p:cNvPr id="3133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14400"/>
            <a:ext cx="8229600" cy="58674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#include  &lt;</a:t>
            </a:r>
            <a:r>
              <a:rPr lang="en-US" sz="1800" dirty="0" err="1" smtClean="0">
                <a:solidFill>
                  <a:schemeClr val="bg1"/>
                </a:solidFill>
              </a:rPr>
              <a:t>stdio.h</a:t>
            </a:r>
            <a:r>
              <a:rPr lang="en-US" sz="1800" dirty="0" smtClean="0">
                <a:solidFill>
                  <a:schemeClr val="bg1"/>
                </a:solidFill>
              </a:rPr>
              <a:t>&gt;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sz="1800" dirty="0" smtClean="0">
              <a:solidFill>
                <a:schemeClr val="bg1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void  transfer (</a:t>
            </a:r>
            <a:r>
              <a:rPr lang="en-US" sz="1800" dirty="0" err="1" smtClean="0">
                <a:solidFill>
                  <a:schemeClr val="bg1"/>
                </a:solidFill>
              </a:rPr>
              <a:t>int</a:t>
            </a:r>
            <a:r>
              <a:rPr lang="en-US" sz="1800" dirty="0" smtClean="0">
                <a:solidFill>
                  <a:schemeClr val="bg1"/>
                </a:solidFill>
              </a:rPr>
              <a:t> n, char from, char to, char temp);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sz="1800" dirty="0" smtClean="0">
              <a:solidFill>
                <a:schemeClr val="bg1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dirty="0" err="1" smtClean="0">
                <a:solidFill>
                  <a:schemeClr val="bg1"/>
                </a:solidFill>
              </a:rPr>
              <a:t>int</a:t>
            </a:r>
            <a:r>
              <a:rPr lang="en-US" sz="1800" dirty="0" smtClean="0">
                <a:solidFill>
                  <a:schemeClr val="bg1"/>
                </a:solidFill>
              </a:rPr>
              <a:t> main()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{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	</a:t>
            </a:r>
            <a:r>
              <a:rPr lang="en-US" sz="1800" dirty="0" err="1" smtClean="0">
                <a:solidFill>
                  <a:schemeClr val="bg1"/>
                </a:solidFill>
              </a:rPr>
              <a:t>int</a:t>
            </a:r>
            <a:r>
              <a:rPr lang="en-US" sz="1800" dirty="0" smtClean="0">
                <a:solidFill>
                  <a:schemeClr val="bg1"/>
                </a:solidFill>
              </a:rPr>
              <a:t>  n;  /* Number of disks */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	</a:t>
            </a:r>
            <a:r>
              <a:rPr lang="en-US" sz="1800" dirty="0" err="1" smtClean="0">
                <a:solidFill>
                  <a:schemeClr val="bg1"/>
                </a:solidFill>
              </a:rPr>
              <a:t>scanf</a:t>
            </a:r>
            <a:r>
              <a:rPr lang="en-US" sz="1800" dirty="0" smtClean="0">
                <a:solidFill>
                  <a:schemeClr val="bg1"/>
                </a:solidFill>
              </a:rPr>
              <a:t> (“%d”, &amp;n);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	transfer (n, ‘L’, ‘R’, ‘C’);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</a:rPr>
              <a:t>	</a:t>
            </a:r>
            <a:r>
              <a:rPr lang="en-US" sz="1800" dirty="0" smtClean="0">
                <a:solidFill>
                  <a:schemeClr val="bg1"/>
                </a:solidFill>
              </a:rPr>
              <a:t>return 0;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}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sz="1800" dirty="0" smtClean="0">
              <a:solidFill>
                <a:schemeClr val="bg1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</a:rPr>
              <a:t>v</a:t>
            </a:r>
            <a:r>
              <a:rPr lang="en-US" sz="1800" dirty="0" smtClean="0">
                <a:solidFill>
                  <a:schemeClr val="bg1"/>
                </a:solidFill>
              </a:rPr>
              <a:t>oid  transfer (</a:t>
            </a:r>
            <a:r>
              <a:rPr lang="en-US" sz="1800" dirty="0" err="1" smtClean="0">
                <a:solidFill>
                  <a:schemeClr val="bg1"/>
                </a:solidFill>
              </a:rPr>
              <a:t>int</a:t>
            </a:r>
            <a:r>
              <a:rPr lang="en-US" sz="1800" dirty="0" smtClean="0">
                <a:solidFill>
                  <a:schemeClr val="bg1"/>
                </a:solidFill>
              </a:rPr>
              <a:t> n, char from, char to, char temp)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{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	if  (n &gt; 0)  {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		transfer (n-1, from, </a:t>
            </a:r>
            <a:r>
              <a:rPr lang="en-US" sz="1800" dirty="0" err="1" smtClean="0">
                <a:solidFill>
                  <a:schemeClr val="bg1"/>
                </a:solidFill>
              </a:rPr>
              <a:t>temp,to</a:t>
            </a:r>
            <a:r>
              <a:rPr lang="en-US" sz="1800" dirty="0" smtClean="0">
                <a:solidFill>
                  <a:schemeClr val="bg1"/>
                </a:solidFill>
              </a:rPr>
              <a:t>);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		</a:t>
            </a:r>
            <a:r>
              <a:rPr lang="en-US" sz="1800" dirty="0" err="1" smtClean="0">
                <a:solidFill>
                  <a:schemeClr val="bg1"/>
                </a:solidFill>
              </a:rPr>
              <a:t>printf</a:t>
            </a:r>
            <a:r>
              <a:rPr lang="en-US" sz="1800" dirty="0" smtClean="0">
                <a:solidFill>
                  <a:schemeClr val="bg1"/>
                </a:solidFill>
              </a:rPr>
              <a:t> (“Move disk %d from %c to %c \n”, n, from, to);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		transfer (n-1, temp, to, from);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	}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	return;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4950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rgbClr val="FFFF00"/>
                </a:solidFill>
              </a:rPr>
              <a:t>Towers of </a:t>
            </a:r>
            <a:r>
              <a:rPr lang="en-US" altLang="en-US" b="1" dirty="0" smtClean="0">
                <a:solidFill>
                  <a:srgbClr val="FFFF00"/>
                </a:solidFill>
              </a:rPr>
              <a:t>Hanoi: Example Run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1"/>
            <a:ext cx="2514600" cy="2743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3</a:t>
            </a:r>
          </a:p>
          <a:p>
            <a:pPr marL="0" indent="0">
              <a:buNone/>
            </a:pPr>
            <a:r>
              <a:rPr lang="en-US" sz="1800" dirty="0"/>
              <a:t>Move disk 1 from L to R </a:t>
            </a:r>
          </a:p>
          <a:p>
            <a:pPr marL="0" indent="0">
              <a:buNone/>
            </a:pPr>
            <a:r>
              <a:rPr lang="en-US" sz="1800" dirty="0"/>
              <a:t>Move disk 2 from L to C </a:t>
            </a:r>
          </a:p>
          <a:p>
            <a:pPr marL="0" indent="0">
              <a:buNone/>
            </a:pPr>
            <a:r>
              <a:rPr lang="en-US" sz="1800" dirty="0"/>
              <a:t>Move disk 1 from R to C </a:t>
            </a:r>
          </a:p>
          <a:p>
            <a:pPr marL="0" indent="0">
              <a:buNone/>
            </a:pPr>
            <a:r>
              <a:rPr lang="en-US" sz="1800" dirty="0"/>
              <a:t>Move disk 3 from L to R </a:t>
            </a:r>
          </a:p>
          <a:p>
            <a:pPr marL="0" indent="0">
              <a:buNone/>
            </a:pPr>
            <a:r>
              <a:rPr lang="en-US" sz="1800" dirty="0"/>
              <a:t>Move disk 1 from C to L </a:t>
            </a:r>
          </a:p>
          <a:p>
            <a:pPr marL="0" indent="0">
              <a:buNone/>
            </a:pPr>
            <a:r>
              <a:rPr lang="en-US" sz="1800" dirty="0"/>
              <a:t>Move disk 2 from C to R </a:t>
            </a:r>
          </a:p>
          <a:p>
            <a:pPr marL="0" indent="0">
              <a:buNone/>
            </a:pPr>
            <a:r>
              <a:rPr lang="en-US" sz="1800" dirty="0"/>
              <a:t>Move disk 1 from L to 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00400" y="1447800"/>
            <a:ext cx="2590800" cy="452431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  <a:p>
            <a:r>
              <a:rPr lang="en-US" dirty="0"/>
              <a:t>Move disk 1 from L to C </a:t>
            </a:r>
          </a:p>
          <a:p>
            <a:r>
              <a:rPr lang="en-US" dirty="0"/>
              <a:t>Move disk 2 from L to R </a:t>
            </a:r>
          </a:p>
          <a:p>
            <a:r>
              <a:rPr lang="en-US" dirty="0"/>
              <a:t>Move disk 1 from C to R </a:t>
            </a:r>
          </a:p>
          <a:p>
            <a:r>
              <a:rPr lang="en-US" dirty="0"/>
              <a:t>Move disk 3 from L to C </a:t>
            </a:r>
          </a:p>
          <a:p>
            <a:r>
              <a:rPr lang="en-US" dirty="0"/>
              <a:t>Move disk 1 from R to L </a:t>
            </a:r>
          </a:p>
          <a:p>
            <a:r>
              <a:rPr lang="en-US" dirty="0"/>
              <a:t>Move disk 2 from R to C </a:t>
            </a:r>
          </a:p>
          <a:p>
            <a:r>
              <a:rPr lang="en-US" dirty="0"/>
              <a:t>Move disk 1 from L to C </a:t>
            </a:r>
          </a:p>
          <a:p>
            <a:r>
              <a:rPr lang="en-US" dirty="0"/>
              <a:t>Move disk 4 from L to R </a:t>
            </a:r>
          </a:p>
          <a:p>
            <a:r>
              <a:rPr lang="en-US" dirty="0"/>
              <a:t>Move disk 1 from C to R </a:t>
            </a:r>
          </a:p>
          <a:p>
            <a:r>
              <a:rPr lang="en-US" dirty="0"/>
              <a:t>Move disk 2 from C to L </a:t>
            </a:r>
          </a:p>
          <a:p>
            <a:r>
              <a:rPr lang="en-US" dirty="0"/>
              <a:t>Move disk 1 from R to L </a:t>
            </a:r>
          </a:p>
          <a:p>
            <a:r>
              <a:rPr lang="en-US" dirty="0"/>
              <a:t>Move disk 3 from C to R </a:t>
            </a:r>
          </a:p>
          <a:p>
            <a:r>
              <a:rPr lang="en-US" dirty="0"/>
              <a:t>Move disk 1 from L to C </a:t>
            </a:r>
          </a:p>
          <a:p>
            <a:r>
              <a:rPr lang="en-US" dirty="0"/>
              <a:t>Move disk 2 from L to R </a:t>
            </a:r>
          </a:p>
          <a:p>
            <a:r>
              <a:rPr lang="en-US" dirty="0"/>
              <a:t>Move disk 1 from C to 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48400" y="1433286"/>
            <a:ext cx="1752600" cy="537839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  <a:p>
            <a:r>
              <a:rPr lang="en-US" sz="1050" dirty="0"/>
              <a:t>Move disk 1 from L to R </a:t>
            </a:r>
          </a:p>
          <a:p>
            <a:r>
              <a:rPr lang="en-US" sz="1050" dirty="0"/>
              <a:t>Move disk 2 from L to C </a:t>
            </a:r>
          </a:p>
          <a:p>
            <a:r>
              <a:rPr lang="en-US" sz="1050" dirty="0"/>
              <a:t>Move disk 1 from R to C </a:t>
            </a:r>
          </a:p>
          <a:p>
            <a:r>
              <a:rPr lang="en-US" sz="1050" dirty="0"/>
              <a:t>Move disk 3 from L to R </a:t>
            </a:r>
          </a:p>
          <a:p>
            <a:r>
              <a:rPr lang="en-US" sz="1050" dirty="0"/>
              <a:t>Move disk 1 from C to L </a:t>
            </a:r>
          </a:p>
          <a:p>
            <a:r>
              <a:rPr lang="en-US" sz="1050" dirty="0"/>
              <a:t>Move disk 2 from C to R </a:t>
            </a:r>
          </a:p>
          <a:p>
            <a:r>
              <a:rPr lang="en-US" sz="1050" dirty="0"/>
              <a:t>Move disk 1 from L to R </a:t>
            </a:r>
          </a:p>
          <a:p>
            <a:r>
              <a:rPr lang="en-US" sz="1050" dirty="0"/>
              <a:t>Move disk 4 from L to C </a:t>
            </a:r>
          </a:p>
          <a:p>
            <a:r>
              <a:rPr lang="en-US" sz="1050" dirty="0"/>
              <a:t>Move disk 1 from R to C </a:t>
            </a:r>
          </a:p>
          <a:p>
            <a:r>
              <a:rPr lang="en-US" sz="1050" dirty="0"/>
              <a:t>Move disk 2 from R to L </a:t>
            </a:r>
          </a:p>
          <a:p>
            <a:r>
              <a:rPr lang="en-US" sz="1050" dirty="0"/>
              <a:t>Move disk 1 from C to L </a:t>
            </a:r>
          </a:p>
          <a:p>
            <a:r>
              <a:rPr lang="en-US" sz="1050" dirty="0"/>
              <a:t>Move disk 3 from R to C </a:t>
            </a:r>
          </a:p>
          <a:p>
            <a:r>
              <a:rPr lang="en-US" sz="1050" dirty="0"/>
              <a:t>Move disk 1 from L to R </a:t>
            </a:r>
          </a:p>
          <a:p>
            <a:r>
              <a:rPr lang="en-US" sz="1050" dirty="0"/>
              <a:t>Move disk 2 from L to C </a:t>
            </a:r>
          </a:p>
          <a:p>
            <a:r>
              <a:rPr lang="en-US" sz="1050" dirty="0"/>
              <a:t>Move disk 1 from R to C </a:t>
            </a:r>
          </a:p>
          <a:p>
            <a:r>
              <a:rPr lang="en-US" sz="1050" dirty="0"/>
              <a:t>Move disk 5 from L to R </a:t>
            </a:r>
          </a:p>
          <a:p>
            <a:r>
              <a:rPr lang="en-US" sz="1050" dirty="0"/>
              <a:t>Move disk 1 from C to L </a:t>
            </a:r>
          </a:p>
          <a:p>
            <a:r>
              <a:rPr lang="en-US" sz="1050" dirty="0"/>
              <a:t>Move disk 2 from C to R </a:t>
            </a:r>
          </a:p>
          <a:p>
            <a:r>
              <a:rPr lang="en-US" sz="1050" dirty="0"/>
              <a:t>Move disk 1 from L to R </a:t>
            </a:r>
          </a:p>
          <a:p>
            <a:r>
              <a:rPr lang="en-US" sz="1050" dirty="0"/>
              <a:t>Move disk 3 from C to L </a:t>
            </a:r>
          </a:p>
          <a:p>
            <a:r>
              <a:rPr lang="en-US" sz="1050" dirty="0"/>
              <a:t>Move disk 1 from R to C </a:t>
            </a:r>
          </a:p>
          <a:p>
            <a:r>
              <a:rPr lang="en-US" sz="1050" dirty="0"/>
              <a:t>Move disk 2 from R to L </a:t>
            </a:r>
          </a:p>
          <a:p>
            <a:r>
              <a:rPr lang="en-US" sz="1050" dirty="0"/>
              <a:t>Move disk 1 from C to L </a:t>
            </a:r>
          </a:p>
          <a:p>
            <a:r>
              <a:rPr lang="en-US" sz="1050" dirty="0"/>
              <a:t>Move disk 4 from C to R </a:t>
            </a:r>
          </a:p>
          <a:p>
            <a:r>
              <a:rPr lang="en-US" sz="1050" dirty="0"/>
              <a:t>Move disk 1 from L to R </a:t>
            </a:r>
          </a:p>
          <a:p>
            <a:r>
              <a:rPr lang="en-US" sz="1050" dirty="0"/>
              <a:t>Move disk 2 from L to C </a:t>
            </a:r>
          </a:p>
          <a:p>
            <a:r>
              <a:rPr lang="en-US" sz="1050" dirty="0"/>
              <a:t>Move disk 1 from R to C </a:t>
            </a:r>
          </a:p>
          <a:p>
            <a:r>
              <a:rPr lang="en-US" sz="1050" dirty="0"/>
              <a:t>Move disk 3 from L to R </a:t>
            </a:r>
          </a:p>
          <a:p>
            <a:r>
              <a:rPr lang="en-US" sz="1050" dirty="0"/>
              <a:t>Move disk 1 from C to L </a:t>
            </a:r>
          </a:p>
          <a:p>
            <a:r>
              <a:rPr lang="en-US" sz="1050" dirty="0"/>
              <a:t>Move disk 2 from C to R </a:t>
            </a:r>
          </a:p>
          <a:p>
            <a:r>
              <a:rPr lang="en-US" sz="1050" dirty="0"/>
              <a:t>Move disk 1 from L to R</a:t>
            </a:r>
          </a:p>
        </p:txBody>
      </p:sp>
    </p:spTree>
    <p:extLst>
      <p:ext uri="{BB962C8B-B14F-4D97-AF65-F5344CB8AC3E}">
        <p14:creationId xmlns:p14="http://schemas.microsoft.com/office/powerpoint/2010/main" val="4704186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b="1" dirty="0" smtClean="0">
                <a:solidFill>
                  <a:srgbClr val="FFFF00"/>
                </a:solidFill>
              </a:rPr>
              <a:t>Recursion vs. Iteration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510540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000" dirty="0" smtClean="0">
                <a:solidFill>
                  <a:srgbClr val="FFC000"/>
                </a:solidFill>
              </a:rPr>
              <a:t>Repetition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600" dirty="0" smtClean="0"/>
              <a:t>Iteration:  explicit loop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600" dirty="0" smtClean="0"/>
              <a:t>Recursion:  repeated function calls</a:t>
            </a:r>
          </a:p>
          <a:p>
            <a:pPr lvl="1" fontAlgn="auto">
              <a:spcAft>
                <a:spcPts val="0"/>
              </a:spcAft>
              <a:defRPr/>
            </a:pPr>
            <a:endParaRPr lang="en-US" sz="2600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sz="3000" dirty="0" smtClean="0">
                <a:solidFill>
                  <a:srgbClr val="FFC000"/>
                </a:solidFill>
              </a:rPr>
              <a:t>Termination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600" dirty="0" smtClean="0"/>
              <a:t>Iteration: loop condition fails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600" dirty="0" smtClean="0"/>
              <a:t>Recursion: base case recognized</a:t>
            </a:r>
          </a:p>
          <a:p>
            <a:pPr lvl="1" fontAlgn="auto">
              <a:spcAft>
                <a:spcPts val="0"/>
              </a:spcAft>
              <a:defRPr/>
            </a:pPr>
            <a:endParaRPr lang="en-US" sz="2600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sz="3000" dirty="0" smtClean="0">
                <a:solidFill>
                  <a:srgbClr val="FFC000"/>
                </a:solidFill>
              </a:rPr>
              <a:t>Both can have infinite loops</a:t>
            </a:r>
          </a:p>
          <a:p>
            <a:pPr fontAlgn="auto">
              <a:spcAft>
                <a:spcPts val="0"/>
              </a:spcAft>
              <a:defRPr/>
            </a:pPr>
            <a:endParaRPr lang="en-US" sz="3000" dirty="0" smtClean="0">
              <a:solidFill>
                <a:srgbClr val="FFC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3000" dirty="0" smtClean="0">
                <a:solidFill>
                  <a:srgbClr val="FFC000"/>
                </a:solidFill>
              </a:rPr>
              <a:t>Balance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600" dirty="0" smtClean="0"/>
              <a:t>Choice between performance (iteration) and good software engineering (recursion)</a:t>
            </a:r>
          </a:p>
        </p:txBody>
      </p:sp>
    </p:spTree>
    <p:extLst>
      <p:ext uri="{BB962C8B-B14F-4D97-AF65-F5344CB8AC3E}">
        <p14:creationId xmlns:p14="http://schemas.microsoft.com/office/powerpoint/2010/main" val="412695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4528"/>
            <a:ext cx="8229600" cy="523220"/>
          </a:xfrm>
          <a:noFill/>
        </p:spPr>
        <p:txBody>
          <a:bodyPr>
            <a:spAutoFit/>
          </a:bodyPr>
          <a:lstStyle/>
          <a:p>
            <a:r>
              <a:rPr lang="en-US" altLang="en-US" sz="2800" dirty="0" smtClean="0"/>
              <a:t>Observation 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194721"/>
          </a:xfrm>
        </p:spPr>
        <p:txBody>
          <a:bodyPr>
            <a:spAutoFit/>
          </a:bodyPr>
          <a:lstStyle/>
          <a:p>
            <a:r>
              <a:rPr lang="en-US" altLang="en-US" sz="2400" dirty="0" smtClean="0"/>
              <a:t>Any problem that can be solved recursively can also be solved iteratively (</a:t>
            </a:r>
            <a:r>
              <a:rPr lang="en-US" altLang="en-US" sz="2400" dirty="0" err="1" smtClean="0"/>
              <a:t>nonrecursively</a:t>
            </a:r>
            <a:r>
              <a:rPr lang="en-US" altLang="en-US" sz="2400" dirty="0" smtClean="0"/>
              <a:t>). </a:t>
            </a:r>
          </a:p>
          <a:p>
            <a:r>
              <a:rPr lang="en-US" altLang="en-US" sz="2400" dirty="0" smtClean="0"/>
              <a:t>A recursive approach is normally chosen in preference to an iterative approach when the recursive approach more naturally mirrors the problem and results in a program that is easier to understand and debug. </a:t>
            </a:r>
          </a:p>
          <a:p>
            <a:r>
              <a:rPr lang="en-US" altLang="en-US" sz="2400" dirty="0" smtClean="0"/>
              <a:t>Another reason to choose a recursive solution is that an iterative solution may not be apparent.</a:t>
            </a:r>
          </a:p>
        </p:txBody>
      </p:sp>
    </p:spTree>
    <p:extLst>
      <p:ext uri="{BB962C8B-B14F-4D97-AF65-F5344CB8AC3E}">
        <p14:creationId xmlns:p14="http://schemas.microsoft.com/office/powerpoint/2010/main" val="13968340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spAutoFit/>
          </a:bodyPr>
          <a:lstStyle/>
          <a:p>
            <a:r>
              <a:rPr lang="en-US" altLang="en-US" sz="4000" b="1" dirty="0" smtClean="0">
                <a:solidFill>
                  <a:srgbClr val="FFFF00"/>
                </a:solidFill>
              </a:rPr>
              <a:t>Performance Tip 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spAutoFit/>
          </a:bodyPr>
          <a:lstStyle/>
          <a:p>
            <a:r>
              <a:rPr lang="en-US" altLang="en-US" sz="2800" dirty="0" smtClean="0"/>
              <a:t>Avoid using recursion in performance situations. Recursive calls take time and consume additional memory.</a:t>
            </a:r>
          </a:p>
        </p:txBody>
      </p:sp>
    </p:spTree>
    <p:extLst>
      <p:ext uri="{BB962C8B-B14F-4D97-AF65-F5344CB8AC3E}">
        <p14:creationId xmlns:p14="http://schemas.microsoft.com/office/powerpoint/2010/main" val="232544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FF00"/>
                </a:solidFill>
              </a:rPr>
              <a:t>How are function calls implemented?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In general, during program execution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The system maintains a </a:t>
            </a:r>
            <a:r>
              <a:rPr lang="en-US" i="1" dirty="0" smtClean="0">
                <a:solidFill>
                  <a:srgbClr val="FFC000"/>
                </a:solidFill>
              </a:rPr>
              <a:t>stack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 memory.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i="1" dirty="0" smtClean="0">
                <a:solidFill>
                  <a:srgbClr val="FFC000"/>
                </a:solidFill>
              </a:rPr>
              <a:t>Stack</a:t>
            </a:r>
            <a:r>
              <a:rPr lang="en-US" dirty="0" smtClean="0"/>
              <a:t> is a </a:t>
            </a:r>
            <a:r>
              <a:rPr lang="en-US" i="1" dirty="0" smtClean="0">
                <a:solidFill>
                  <a:srgbClr val="92D050"/>
                </a:solidFill>
              </a:rPr>
              <a:t>last-in first-out </a:t>
            </a:r>
            <a:r>
              <a:rPr lang="en-US" dirty="0" smtClean="0"/>
              <a:t>structure.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dirty="0" smtClean="0"/>
              <a:t>Two operations on stack, </a:t>
            </a:r>
            <a:r>
              <a:rPr lang="en-US" i="1" dirty="0" smtClean="0">
                <a:solidFill>
                  <a:srgbClr val="92D050"/>
                </a:solidFill>
              </a:rPr>
              <a:t>push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92D050"/>
                </a:solidFill>
              </a:rPr>
              <a:t>pop</a:t>
            </a:r>
            <a:r>
              <a:rPr lang="en-US" dirty="0" smtClean="0"/>
              <a:t>.</a:t>
            </a:r>
          </a:p>
          <a:p>
            <a:pPr lvl="2" fontAlgn="auto">
              <a:spcAft>
                <a:spcPts val="0"/>
              </a:spcAft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Whenever there is a function call, the </a:t>
            </a:r>
            <a:r>
              <a:rPr lang="en-US" i="1" dirty="0" smtClean="0">
                <a:solidFill>
                  <a:srgbClr val="92D050"/>
                </a:solidFill>
              </a:rPr>
              <a:t>activation record</a:t>
            </a:r>
            <a:r>
              <a:rPr lang="en-US" dirty="0" smtClean="0"/>
              <a:t> gets </a:t>
            </a:r>
            <a:r>
              <a:rPr lang="en-US" i="1" dirty="0" smtClean="0">
                <a:solidFill>
                  <a:srgbClr val="92D050"/>
                </a:solidFill>
              </a:rPr>
              <a:t>pushed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en-US" dirty="0" smtClean="0"/>
              <a:t>into the stack.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dirty="0" smtClean="0"/>
              <a:t>Activation record consists of the </a:t>
            </a:r>
            <a:r>
              <a:rPr lang="en-US" i="1" dirty="0" smtClean="0">
                <a:solidFill>
                  <a:srgbClr val="92D050"/>
                </a:solidFill>
              </a:rPr>
              <a:t>return address </a:t>
            </a:r>
            <a:r>
              <a:rPr lang="en-US" dirty="0" smtClean="0"/>
              <a:t>in the calling program, the </a:t>
            </a:r>
            <a:r>
              <a:rPr lang="en-US" i="1" dirty="0" smtClean="0">
                <a:solidFill>
                  <a:srgbClr val="92D050"/>
                </a:solidFill>
              </a:rPr>
              <a:t>return value </a:t>
            </a:r>
            <a:r>
              <a:rPr lang="en-US" dirty="0" smtClean="0"/>
              <a:t>from the function, and the </a:t>
            </a:r>
            <a:r>
              <a:rPr lang="en-US" i="1" dirty="0" smtClean="0">
                <a:solidFill>
                  <a:srgbClr val="92D050"/>
                </a:solidFill>
              </a:rPr>
              <a:t>local variables </a:t>
            </a:r>
            <a:r>
              <a:rPr lang="en-US" dirty="0" smtClean="0"/>
              <a:t>inside the function.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At the end of  function call, the corresponding </a:t>
            </a:r>
            <a:r>
              <a:rPr lang="en-US" i="1" dirty="0" smtClean="0">
                <a:solidFill>
                  <a:srgbClr val="92D050"/>
                </a:solidFill>
              </a:rPr>
              <a:t>activation record </a:t>
            </a:r>
            <a:r>
              <a:rPr lang="en-US" dirty="0" smtClean="0"/>
              <a:t>gets </a:t>
            </a:r>
            <a:r>
              <a:rPr lang="en-US" i="1" dirty="0" smtClean="0">
                <a:solidFill>
                  <a:srgbClr val="92D050"/>
                </a:solidFill>
              </a:rPr>
              <a:t>popped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en-US" dirty="0" smtClean="0"/>
              <a:t>out of the stack.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endParaRPr lang="en-US" dirty="0" smtClean="0"/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725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altLang="en-US" sz="4000" b="1" dirty="0" smtClean="0">
                <a:solidFill>
                  <a:srgbClr val="FFFF00"/>
                </a:solidFill>
              </a:rPr>
              <a:t>At the system</a:t>
            </a:r>
          </a:p>
        </p:txBody>
      </p:sp>
      <p:sp>
        <p:nvSpPr>
          <p:cNvPr id="71686" name="Text Box 3"/>
          <p:cNvSpPr txBox="1">
            <a:spLocks noChangeArrowheads="1"/>
          </p:cNvSpPr>
          <p:nvPr/>
        </p:nvSpPr>
        <p:spPr bwMode="auto">
          <a:xfrm>
            <a:off x="1192213" y="1277938"/>
            <a:ext cx="2073275" cy="1762125"/>
          </a:xfrm>
          <a:prstGeom prst="rect">
            <a:avLst/>
          </a:prstGeom>
          <a:solidFill>
            <a:srgbClr val="CCFFFF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1800" b="1" dirty="0" err="1">
                <a:solidFill>
                  <a:schemeClr val="bg1"/>
                </a:solidFill>
              </a:rPr>
              <a:t>i</a:t>
            </a:r>
            <a:r>
              <a:rPr lang="en-US" altLang="en-US" sz="1800" b="1" dirty="0" err="1" smtClean="0">
                <a:solidFill>
                  <a:schemeClr val="bg1"/>
                </a:solidFill>
              </a:rPr>
              <a:t>nt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 main</a:t>
            </a:r>
            <a:r>
              <a:rPr lang="en-US" altLang="en-US" sz="1800" b="1" dirty="0">
                <a:solidFill>
                  <a:schemeClr val="bg1"/>
                </a:solidFill>
              </a:rPr>
              <a:t>()</a:t>
            </a:r>
          </a:p>
          <a:p>
            <a:pPr eaLnBrk="1" hangingPunct="1"/>
            <a:r>
              <a:rPr lang="en-US" altLang="en-US" sz="1800" b="1" dirty="0">
                <a:solidFill>
                  <a:schemeClr val="bg1"/>
                </a:solidFill>
              </a:rPr>
              <a:t>{</a:t>
            </a:r>
          </a:p>
          <a:p>
            <a:pPr eaLnBrk="1" hangingPunct="1"/>
            <a:r>
              <a:rPr lang="en-US" altLang="en-US" sz="1800" b="1" dirty="0">
                <a:solidFill>
                  <a:schemeClr val="bg1"/>
                </a:solidFill>
              </a:rPr>
              <a:t>    ……..</a:t>
            </a:r>
          </a:p>
          <a:p>
            <a:pPr eaLnBrk="1" hangingPunct="1"/>
            <a:r>
              <a:rPr lang="en-US" altLang="en-US" sz="1800" b="1" dirty="0">
                <a:solidFill>
                  <a:schemeClr val="bg1"/>
                </a:solidFill>
              </a:rPr>
              <a:t>    x = </a:t>
            </a:r>
            <a:r>
              <a:rPr lang="en-US" altLang="en-US" sz="1800" b="1" dirty="0" err="1">
                <a:solidFill>
                  <a:schemeClr val="bg1"/>
                </a:solidFill>
              </a:rPr>
              <a:t>gcd</a:t>
            </a:r>
            <a:r>
              <a:rPr lang="en-US" altLang="en-US" sz="1800" b="1" dirty="0">
                <a:solidFill>
                  <a:schemeClr val="bg1"/>
                </a:solidFill>
              </a:rPr>
              <a:t> (a, b);</a:t>
            </a:r>
          </a:p>
          <a:p>
            <a:pPr eaLnBrk="1" hangingPunct="1"/>
            <a:r>
              <a:rPr lang="en-US" altLang="en-US" sz="1800" b="1" dirty="0">
                <a:solidFill>
                  <a:schemeClr val="bg1"/>
                </a:solidFill>
              </a:rPr>
              <a:t>    ……..</a:t>
            </a:r>
          </a:p>
          <a:p>
            <a:pPr eaLnBrk="1" hangingPunct="1"/>
            <a:r>
              <a:rPr lang="en-US" altLang="en-US" sz="1800" b="1" dirty="0">
                <a:solidFill>
                  <a:schemeClr val="bg1"/>
                </a:solidFill>
              </a:rPr>
              <a:t>}</a:t>
            </a:r>
          </a:p>
        </p:txBody>
      </p:sp>
      <p:sp>
        <p:nvSpPr>
          <p:cNvPr id="71687" name="Text Box 4"/>
          <p:cNvSpPr txBox="1">
            <a:spLocks noChangeArrowheads="1"/>
          </p:cNvSpPr>
          <p:nvPr/>
        </p:nvSpPr>
        <p:spPr bwMode="auto">
          <a:xfrm>
            <a:off x="5454650" y="1585913"/>
            <a:ext cx="2497138" cy="1762125"/>
          </a:xfrm>
          <a:prstGeom prst="rect">
            <a:avLst/>
          </a:prstGeom>
          <a:solidFill>
            <a:srgbClr val="CCFFFF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1800" b="1">
                <a:solidFill>
                  <a:schemeClr val="bg1"/>
                </a:solidFill>
              </a:rPr>
              <a:t>int gcd (int x, int y)</a:t>
            </a:r>
          </a:p>
          <a:p>
            <a:pPr eaLnBrk="1" hangingPunct="1"/>
            <a:r>
              <a:rPr lang="en-US" altLang="en-US" sz="1800" b="1">
                <a:solidFill>
                  <a:schemeClr val="bg1"/>
                </a:solidFill>
              </a:rPr>
              <a:t>{</a:t>
            </a:r>
          </a:p>
          <a:p>
            <a:pPr eaLnBrk="1" hangingPunct="1"/>
            <a:r>
              <a:rPr lang="en-US" altLang="en-US" sz="1800" b="1">
                <a:solidFill>
                  <a:schemeClr val="bg1"/>
                </a:solidFill>
              </a:rPr>
              <a:t>    ……..</a:t>
            </a:r>
          </a:p>
          <a:p>
            <a:pPr eaLnBrk="1" hangingPunct="1"/>
            <a:r>
              <a:rPr lang="en-US" altLang="en-US" sz="1800" b="1">
                <a:solidFill>
                  <a:schemeClr val="bg1"/>
                </a:solidFill>
              </a:rPr>
              <a:t>    ……..</a:t>
            </a:r>
          </a:p>
          <a:p>
            <a:pPr eaLnBrk="1" hangingPunct="1"/>
            <a:r>
              <a:rPr lang="en-US" altLang="en-US" sz="1800" b="1">
                <a:solidFill>
                  <a:schemeClr val="bg1"/>
                </a:solidFill>
              </a:rPr>
              <a:t>    return (result);</a:t>
            </a:r>
          </a:p>
          <a:p>
            <a:pPr eaLnBrk="1" hangingPunct="1"/>
            <a:r>
              <a:rPr lang="en-US" altLang="en-US" sz="1800" b="1">
                <a:solidFill>
                  <a:schemeClr val="bg1"/>
                </a:solidFill>
              </a:rPr>
              <a:t>}</a:t>
            </a:r>
          </a:p>
        </p:txBody>
      </p:sp>
      <p:sp>
        <p:nvSpPr>
          <p:cNvPr id="71688" name="Line 5"/>
          <p:cNvSpPr>
            <a:spLocks noChangeShapeType="1"/>
          </p:cNvSpPr>
          <p:nvPr/>
        </p:nvSpPr>
        <p:spPr bwMode="auto">
          <a:xfrm flipV="1">
            <a:off x="3073400" y="1778000"/>
            <a:ext cx="2420938" cy="498475"/>
          </a:xfrm>
          <a:prstGeom prst="line">
            <a:avLst/>
          </a:prstGeom>
          <a:noFill/>
          <a:ln w="444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89" name="Rectangle 6"/>
          <p:cNvSpPr>
            <a:spLocks noChangeArrowheads="1"/>
          </p:cNvSpPr>
          <p:nvPr/>
        </p:nvSpPr>
        <p:spPr bwMode="auto">
          <a:xfrm>
            <a:off x="3689350" y="4964113"/>
            <a:ext cx="1535113" cy="846137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321543" name="Rectangle 7"/>
          <p:cNvSpPr>
            <a:spLocks noChangeArrowheads="1"/>
          </p:cNvSpPr>
          <p:nvPr/>
        </p:nvSpPr>
        <p:spPr bwMode="auto">
          <a:xfrm>
            <a:off x="3689350" y="4619625"/>
            <a:ext cx="1535113" cy="344488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>
                <a:solidFill>
                  <a:schemeClr val="bg1"/>
                </a:solidFill>
              </a:rPr>
              <a:t>Return Addr</a:t>
            </a:r>
          </a:p>
        </p:txBody>
      </p:sp>
      <p:sp>
        <p:nvSpPr>
          <p:cNvPr id="321544" name="Rectangle 8"/>
          <p:cNvSpPr>
            <a:spLocks noChangeArrowheads="1"/>
          </p:cNvSpPr>
          <p:nvPr/>
        </p:nvSpPr>
        <p:spPr bwMode="auto">
          <a:xfrm>
            <a:off x="3689350" y="4273550"/>
            <a:ext cx="1535113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 dirty="0">
                <a:solidFill>
                  <a:schemeClr val="bg1"/>
                </a:solidFill>
              </a:rPr>
              <a:t>Return Value</a:t>
            </a:r>
          </a:p>
        </p:txBody>
      </p:sp>
      <p:sp>
        <p:nvSpPr>
          <p:cNvPr id="321545" name="Rectangle 9"/>
          <p:cNvSpPr>
            <a:spLocks noChangeArrowheads="1"/>
          </p:cNvSpPr>
          <p:nvPr/>
        </p:nvSpPr>
        <p:spPr bwMode="auto">
          <a:xfrm>
            <a:off x="3689350" y="3659188"/>
            <a:ext cx="1535113" cy="614362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>
                <a:solidFill>
                  <a:schemeClr val="bg1"/>
                </a:solidFill>
              </a:rPr>
              <a:t>Local </a:t>
            </a:r>
          </a:p>
          <a:p>
            <a:pPr algn="ctr" eaLnBrk="1" hangingPunct="1"/>
            <a:r>
              <a:rPr lang="en-US" altLang="en-US" sz="1800" b="1">
                <a:solidFill>
                  <a:schemeClr val="bg1"/>
                </a:solidFill>
              </a:rPr>
              <a:t>Variables</a:t>
            </a:r>
          </a:p>
        </p:txBody>
      </p:sp>
      <p:sp>
        <p:nvSpPr>
          <p:cNvPr id="71693" name="Rectangle 10"/>
          <p:cNvSpPr>
            <a:spLocks noChangeArrowheads="1"/>
          </p:cNvSpPr>
          <p:nvPr/>
        </p:nvSpPr>
        <p:spPr bwMode="auto">
          <a:xfrm>
            <a:off x="1460500" y="4965700"/>
            <a:ext cx="1535113" cy="846138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71694" name="Rectangle 11"/>
          <p:cNvSpPr>
            <a:spLocks noChangeArrowheads="1"/>
          </p:cNvSpPr>
          <p:nvPr/>
        </p:nvSpPr>
        <p:spPr bwMode="auto">
          <a:xfrm>
            <a:off x="6070600" y="4965700"/>
            <a:ext cx="1535113" cy="846138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71695" name="Text Box 12"/>
          <p:cNvSpPr txBox="1">
            <a:spLocks noChangeArrowheads="1"/>
          </p:cNvSpPr>
          <p:nvPr/>
        </p:nvSpPr>
        <p:spPr bwMode="auto">
          <a:xfrm>
            <a:off x="1538288" y="5926138"/>
            <a:ext cx="1881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/>
              <a:t>Before call</a:t>
            </a:r>
          </a:p>
        </p:txBody>
      </p:sp>
      <p:sp>
        <p:nvSpPr>
          <p:cNvPr id="321549" name="Text Box 13"/>
          <p:cNvSpPr txBox="1">
            <a:spLocks noChangeArrowheads="1"/>
          </p:cNvSpPr>
          <p:nvPr/>
        </p:nvSpPr>
        <p:spPr bwMode="auto">
          <a:xfrm>
            <a:off x="3841750" y="5926138"/>
            <a:ext cx="1881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After call</a:t>
            </a:r>
          </a:p>
        </p:txBody>
      </p:sp>
      <p:sp>
        <p:nvSpPr>
          <p:cNvPr id="321550" name="Text Box 14"/>
          <p:cNvSpPr txBox="1">
            <a:spLocks noChangeArrowheads="1"/>
          </p:cNvSpPr>
          <p:nvPr/>
        </p:nvSpPr>
        <p:spPr bwMode="auto">
          <a:xfrm>
            <a:off x="6108700" y="5886450"/>
            <a:ext cx="1881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After return</a:t>
            </a:r>
          </a:p>
        </p:txBody>
      </p:sp>
      <p:sp>
        <p:nvSpPr>
          <p:cNvPr id="71698" name="AutoShape 15"/>
          <p:cNvSpPr>
            <a:spLocks/>
          </p:cNvSpPr>
          <p:nvPr/>
        </p:nvSpPr>
        <p:spPr bwMode="auto">
          <a:xfrm>
            <a:off x="731838" y="3621088"/>
            <a:ext cx="344487" cy="2573337"/>
          </a:xfrm>
          <a:prstGeom prst="leftBrace">
            <a:avLst>
              <a:gd name="adj1" fmla="val 62250"/>
              <a:gd name="adj2" fmla="val 50000"/>
            </a:avLst>
          </a:prstGeom>
          <a:noFill/>
          <a:ln w="22225">
            <a:solidFill>
              <a:srgbClr val="8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699" name="Text Box 16"/>
          <p:cNvSpPr txBox="1">
            <a:spLocks noChangeArrowheads="1"/>
          </p:cNvSpPr>
          <p:nvPr/>
        </p:nvSpPr>
        <p:spPr bwMode="auto">
          <a:xfrm rot="-5400000">
            <a:off x="-673100" y="4217988"/>
            <a:ext cx="2266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STACK</a:t>
            </a:r>
          </a:p>
        </p:txBody>
      </p:sp>
      <p:sp>
        <p:nvSpPr>
          <p:cNvPr id="71700" name="Line 17"/>
          <p:cNvSpPr>
            <a:spLocks noChangeShapeType="1"/>
          </p:cNvSpPr>
          <p:nvPr/>
        </p:nvSpPr>
        <p:spPr bwMode="auto">
          <a:xfrm flipH="1" flipV="1">
            <a:off x="2190750" y="2468563"/>
            <a:ext cx="3533775" cy="384175"/>
          </a:xfrm>
          <a:prstGeom prst="line">
            <a:avLst/>
          </a:prstGeom>
          <a:noFill/>
          <a:ln w="444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5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9" name="Text Box 2"/>
          <p:cNvSpPr txBox="1">
            <a:spLocks noChangeArrowheads="1"/>
          </p:cNvSpPr>
          <p:nvPr/>
        </p:nvSpPr>
        <p:spPr bwMode="auto">
          <a:xfrm>
            <a:off x="423863" y="357188"/>
            <a:ext cx="2073275" cy="1762125"/>
          </a:xfrm>
          <a:prstGeom prst="rect">
            <a:avLst/>
          </a:prstGeom>
          <a:solidFill>
            <a:srgbClr val="CCFFFF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1800" b="1" dirty="0" err="1">
                <a:solidFill>
                  <a:schemeClr val="bg1"/>
                </a:solidFill>
              </a:rPr>
              <a:t>i</a:t>
            </a:r>
            <a:r>
              <a:rPr lang="en-US" altLang="en-US" sz="1800" b="1" dirty="0" err="1" smtClean="0">
                <a:solidFill>
                  <a:schemeClr val="bg1"/>
                </a:solidFill>
              </a:rPr>
              <a:t>nt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 main</a:t>
            </a:r>
            <a:r>
              <a:rPr lang="en-US" altLang="en-US" sz="1800" b="1" dirty="0">
                <a:solidFill>
                  <a:schemeClr val="bg1"/>
                </a:solidFill>
              </a:rPr>
              <a:t>()</a:t>
            </a:r>
          </a:p>
          <a:p>
            <a:pPr eaLnBrk="1" hangingPunct="1"/>
            <a:r>
              <a:rPr lang="en-US" altLang="en-US" sz="1800" b="1" dirty="0">
                <a:solidFill>
                  <a:schemeClr val="bg1"/>
                </a:solidFill>
              </a:rPr>
              <a:t>{</a:t>
            </a:r>
          </a:p>
          <a:p>
            <a:pPr eaLnBrk="1" hangingPunct="1"/>
            <a:r>
              <a:rPr lang="en-US" altLang="en-US" sz="1800" b="1" dirty="0">
                <a:solidFill>
                  <a:schemeClr val="bg1"/>
                </a:solidFill>
              </a:rPr>
              <a:t>    ……..</a:t>
            </a:r>
          </a:p>
          <a:p>
            <a:pPr eaLnBrk="1" hangingPunct="1"/>
            <a:r>
              <a:rPr lang="en-US" altLang="en-US" sz="1800" b="1" dirty="0">
                <a:solidFill>
                  <a:schemeClr val="bg1"/>
                </a:solidFill>
              </a:rPr>
              <a:t>    x = </a:t>
            </a:r>
            <a:r>
              <a:rPr lang="en-US" altLang="en-US" sz="1800" b="1" dirty="0" err="1">
                <a:solidFill>
                  <a:schemeClr val="bg1"/>
                </a:solidFill>
              </a:rPr>
              <a:t>ncr</a:t>
            </a:r>
            <a:r>
              <a:rPr lang="en-US" altLang="en-US" sz="1800" b="1" dirty="0">
                <a:solidFill>
                  <a:schemeClr val="bg1"/>
                </a:solidFill>
              </a:rPr>
              <a:t> (a, b);</a:t>
            </a:r>
          </a:p>
          <a:p>
            <a:pPr eaLnBrk="1" hangingPunct="1"/>
            <a:r>
              <a:rPr lang="en-US" altLang="en-US" sz="1800" b="1" dirty="0">
                <a:solidFill>
                  <a:schemeClr val="bg1"/>
                </a:solidFill>
              </a:rPr>
              <a:t>    ……..</a:t>
            </a:r>
          </a:p>
          <a:p>
            <a:pPr eaLnBrk="1" hangingPunct="1"/>
            <a:r>
              <a:rPr lang="en-US" altLang="en-US" sz="1800" b="1" dirty="0">
                <a:solidFill>
                  <a:schemeClr val="bg1"/>
                </a:solidFill>
              </a:rPr>
              <a:t>}</a:t>
            </a:r>
          </a:p>
        </p:txBody>
      </p:sp>
      <p:sp>
        <p:nvSpPr>
          <p:cNvPr id="72710" name="Text Box 3"/>
          <p:cNvSpPr txBox="1">
            <a:spLocks noChangeArrowheads="1"/>
          </p:cNvSpPr>
          <p:nvPr/>
        </p:nvSpPr>
        <p:spPr bwMode="auto">
          <a:xfrm>
            <a:off x="3381375" y="1009650"/>
            <a:ext cx="2497138" cy="1487488"/>
          </a:xfrm>
          <a:prstGeom prst="rect">
            <a:avLst/>
          </a:prstGeom>
          <a:solidFill>
            <a:srgbClr val="CCFFFF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1800" b="1">
                <a:solidFill>
                  <a:schemeClr val="bg1"/>
                </a:solidFill>
              </a:rPr>
              <a:t>int ncr (int n, int r)</a:t>
            </a:r>
          </a:p>
          <a:p>
            <a:pPr eaLnBrk="1" hangingPunct="1"/>
            <a:r>
              <a:rPr lang="en-US" altLang="en-US" sz="1800" b="1">
                <a:solidFill>
                  <a:schemeClr val="bg1"/>
                </a:solidFill>
              </a:rPr>
              <a:t>{</a:t>
            </a:r>
          </a:p>
          <a:p>
            <a:pPr eaLnBrk="1" hangingPunct="1"/>
            <a:r>
              <a:rPr lang="en-US" altLang="en-US" sz="1800" b="1">
                <a:solidFill>
                  <a:schemeClr val="bg1"/>
                </a:solidFill>
              </a:rPr>
              <a:t>    return (fact(n)/</a:t>
            </a:r>
          </a:p>
          <a:p>
            <a:pPr eaLnBrk="1" hangingPunct="1"/>
            <a:r>
              <a:rPr lang="en-US" altLang="en-US" sz="1800" b="1">
                <a:solidFill>
                  <a:schemeClr val="bg1"/>
                </a:solidFill>
              </a:rPr>
              <a:t>        fact(r)/fact(n-r));</a:t>
            </a:r>
          </a:p>
          <a:p>
            <a:pPr eaLnBrk="1" hangingPunct="1"/>
            <a:r>
              <a:rPr lang="en-US" altLang="en-US" sz="1800" b="1">
                <a:solidFill>
                  <a:schemeClr val="bg1"/>
                </a:solidFill>
              </a:rPr>
              <a:t>}</a:t>
            </a:r>
          </a:p>
        </p:txBody>
      </p:sp>
      <p:sp>
        <p:nvSpPr>
          <p:cNvPr id="72711" name="Rectangle 4"/>
          <p:cNvSpPr>
            <a:spLocks noChangeArrowheads="1"/>
          </p:cNvSpPr>
          <p:nvPr/>
        </p:nvSpPr>
        <p:spPr bwMode="auto">
          <a:xfrm>
            <a:off x="3689350" y="4964113"/>
            <a:ext cx="1535113" cy="846137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3689350" y="4351338"/>
            <a:ext cx="1535113" cy="614362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600" b="1">
                <a:solidFill>
                  <a:schemeClr val="bg1"/>
                </a:solidFill>
              </a:rPr>
              <a:t>LV1, RV1, RA1</a:t>
            </a:r>
          </a:p>
        </p:txBody>
      </p:sp>
      <p:sp>
        <p:nvSpPr>
          <p:cNvPr id="72713" name="Rectangle 6"/>
          <p:cNvSpPr>
            <a:spLocks noChangeArrowheads="1"/>
          </p:cNvSpPr>
          <p:nvPr/>
        </p:nvSpPr>
        <p:spPr bwMode="auto">
          <a:xfrm>
            <a:off x="231775" y="5003800"/>
            <a:ext cx="1535113" cy="846138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714" name="Rectangle 7"/>
          <p:cNvSpPr>
            <a:spLocks noChangeArrowheads="1"/>
          </p:cNvSpPr>
          <p:nvPr/>
        </p:nvSpPr>
        <p:spPr bwMode="auto">
          <a:xfrm>
            <a:off x="7145338" y="5003800"/>
            <a:ext cx="1535112" cy="846138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715" name="Text Box 8"/>
          <p:cNvSpPr txBox="1">
            <a:spLocks noChangeArrowheads="1"/>
          </p:cNvSpPr>
          <p:nvPr/>
        </p:nvSpPr>
        <p:spPr bwMode="auto">
          <a:xfrm>
            <a:off x="193675" y="5848350"/>
            <a:ext cx="1881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/>
              <a:t>Before call</a:t>
            </a:r>
          </a:p>
        </p:txBody>
      </p:sp>
      <p:sp>
        <p:nvSpPr>
          <p:cNvPr id="322569" name="Text Box 9"/>
          <p:cNvSpPr txBox="1">
            <a:spLocks noChangeArrowheads="1"/>
          </p:cNvSpPr>
          <p:nvPr/>
        </p:nvSpPr>
        <p:spPr bwMode="auto">
          <a:xfrm>
            <a:off x="3841750" y="5848350"/>
            <a:ext cx="12303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Call fact</a:t>
            </a:r>
          </a:p>
        </p:txBody>
      </p:sp>
      <p:sp>
        <p:nvSpPr>
          <p:cNvPr id="322570" name="Text Box 10"/>
          <p:cNvSpPr txBox="1">
            <a:spLocks noChangeArrowheads="1"/>
          </p:cNvSpPr>
          <p:nvPr/>
        </p:nvSpPr>
        <p:spPr bwMode="auto">
          <a:xfrm>
            <a:off x="7259638" y="5848350"/>
            <a:ext cx="1460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ncr returns</a:t>
            </a:r>
          </a:p>
        </p:txBody>
      </p:sp>
      <p:sp>
        <p:nvSpPr>
          <p:cNvPr id="72718" name="Text Box 11"/>
          <p:cNvSpPr txBox="1">
            <a:spLocks noChangeArrowheads="1"/>
          </p:cNvSpPr>
          <p:nvPr/>
        </p:nvSpPr>
        <p:spPr bwMode="auto">
          <a:xfrm>
            <a:off x="6877050" y="1470025"/>
            <a:ext cx="2068513" cy="1487488"/>
          </a:xfrm>
          <a:prstGeom prst="rect">
            <a:avLst/>
          </a:prstGeom>
          <a:solidFill>
            <a:srgbClr val="CCFFFF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1800" b="1">
                <a:solidFill>
                  <a:schemeClr val="bg1"/>
                </a:solidFill>
              </a:rPr>
              <a:t>int fact (int n)</a:t>
            </a:r>
          </a:p>
          <a:p>
            <a:pPr eaLnBrk="1" hangingPunct="1"/>
            <a:r>
              <a:rPr lang="en-US" altLang="en-US" sz="1800" b="1">
                <a:solidFill>
                  <a:schemeClr val="bg1"/>
                </a:solidFill>
              </a:rPr>
              <a:t>{</a:t>
            </a:r>
          </a:p>
          <a:p>
            <a:pPr eaLnBrk="1" hangingPunct="1"/>
            <a:r>
              <a:rPr lang="en-US" altLang="en-US" sz="1800" b="1">
                <a:solidFill>
                  <a:schemeClr val="bg1"/>
                </a:solidFill>
              </a:rPr>
              <a:t>    ………</a:t>
            </a:r>
          </a:p>
          <a:p>
            <a:pPr eaLnBrk="1" hangingPunct="1"/>
            <a:r>
              <a:rPr lang="en-US" altLang="en-US" sz="1800" b="1">
                <a:solidFill>
                  <a:schemeClr val="bg1"/>
                </a:solidFill>
              </a:rPr>
              <a:t>    return (result);</a:t>
            </a:r>
          </a:p>
          <a:p>
            <a:pPr eaLnBrk="1" hangingPunct="1"/>
            <a:r>
              <a:rPr lang="en-US" altLang="en-US" sz="1800" b="1">
                <a:solidFill>
                  <a:schemeClr val="bg1"/>
                </a:solidFill>
              </a:rPr>
              <a:t>}</a:t>
            </a:r>
          </a:p>
        </p:txBody>
      </p:sp>
      <p:sp>
        <p:nvSpPr>
          <p:cNvPr id="72719" name="Line 12"/>
          <p:cNvSpPr>
            <a:spLocks noChangeShapeType="1"/>
          </p:cNvSpPr>
          <p:nvPr/>
        </p:nvSpPr>
        <p:spPr bwMode="auto">
          <a:xfrm flipV="1">
            <a:off x="2266950" y="1201738"/>
            <a:ext cx="1152525" cy="192087"/>
          </a:xfrm>
          <a:prstGeom prst="line">
            <a:avLst/>
          </a:prstGeom>
          <a:noFill/>
          <a:ln w="444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20" name="Line 13"/>
          <p:cNvSpPr>
            <a:spLocks noChangeShapeType="1"/>
          </p:cNvSpPr>
          <p:nvPr/>
        </p:nvSpPr>
        <p:spPr bwMode="auto">
          <a:xfrm flipH="1" flipV="1">
            <a:off x="1422400" y="1585913"/>
            <a:ext cx="2151063" cy="422275"/>
          </a:xfrm>
          <a:prstGeom prst="line">
            <a:avLst/>
          </a:prstGeom>
          <a:noFill/>
          <a:ln w="444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21" name="Line 14"/>
          <p:cNvSpPr>
            <a:spLocks noChangeShapeType="1"/>
          </p:cNvSpPr>
          <p:nvPr/>
        </p:nvSpPr>
        <p:spPr bwMode="auto">
          <a:xfrm flipV="1">
            <a:off x="5570538" y="1662113"/>
            <a:ext cx="1344612" cy="115887"/>
          </a:xfrm>
          <a:prstGeom prst="line">
            <a:avLst/>
          </a:prstGeom>
          <a:noFill/>
          <a:ln w="444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22" name="Line 15"/>
          <p:cNvSpPr>
            <a:spLocks noChangeShapeType="1"/>
          </p:cNvSpPr>
          <p:nvPr/>
        </p:nvSpPr>
        <p:spPr bwMode="auto">
          <a:xfrm flipH="1" flipV="1">
            <a:off x="5686425" y="2238375"/>
            <a:ext cx="1420813" cy="268288"/>
          </a:xfrm>
          <a:prstGeom prst="line">
            <a:avLst/>
          </a:prstGeom>
          <a:noFill/>
          <a:ln w="444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23" name="Text Box 16"/>
          <p:cNvSpPr txBox="1">
            <a:spLocks noChangeArrowheads="1"/>
          </p:cNvSpPr>
          <p:nvPr/>
        </p:nvSpPr>
        <p:spPr bwMode="auto">
          <a:xfrm>
            <a:off x="5916613" y="1816100"/>
            <a:ext cx="13065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1" dirty="0"/>
              <a:t>3 times</a:t>
            </a:r>
          </a:p>
        </p:txBody>
      </p:sp>
      <p:sp>
        <p:nvSpPr>
          <p:cNvPr id="72724" name="Rectangle 17"/>
          <p:cNvSpPr>
            <a:spLocks noChangeArrowheads="1"/>
          </p:cNvSpPr>
          <p:nvPr/>
        </p:nvSpPr>
        <p:spPr bwMode="auto">
          <a:xfrm>
            <a:off x="5378450" y="5002213"/>
            <a:ext cx="1535113" cy="846137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2578" name="Rectangle 18"/>
          <p:cNvSpPr>
            <a:spLocks noChangeArrowheads="1"/>
          </p:cNvSpPr>
          <p:nvPr/>
        </p:nvSpPr>
        <p:spPr bwMode="auto">
          <a:xfrm>
            <a:off x="5378450" y="4389438"/>
            <a:ext cx="1535113" cy="614362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600" b="1">
                <a:solidFill>
                  <a:schemeClr val="bg1"/>
                </a:solidFill>
              </a:rPr>
              <a:t>LV1, RV1, RA1</a:t>
            </a:r>
          </a:p>
        </p:txBody>
      </p:sp>
      <p:sp>
        <p:nvSpPr>
          <p:cNvPr id="322579" name="Text Box 19"/>
          <p:cNvSpPr txBox="1">
            <a:spLocks noChangeArrowheads="1"/>
          </p:cNvSpPr>
          <p:nvPr/>
        </p:nvSpPr>
        <p:spPr bwMode="auto">
          <a:xfrm>
            <a:off x="5416550" y="5848350"/>
            <a:ext cx="1460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fact returns</a:t>
            </a:r>
          </a:p>
        </p:txBody>
      </p:sp>
      <p:sp>
        <p:nvSpPr>
          <p:cNvPr id="72727" name="Rectangle 20"/>
          <p:cNvSpPr>
            <a:spLocks noChangeArrowheads="1"/>
          </p:cNvSpPr>
          <p:nvPr/>
        </p:nvSpPr>
        <p:spPr bwMode="auto">
          <a:xfrm>
            <a:off x="1960563" y="5002213"/>
            <a:ext cx="1535112" cy="846137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2581" name="Rectangle 21"/>
          <p:cNvSpPr>
            <a:spLocks noChangeArrowheads="1"/>
          </p:cNvSpPr>
          <p:nvPr/>
        </p:nvSpPr>
        <p:spPr bwMode="auto">
          <a:xfrm>
            <a:off x="1960563" y="4389438"/>
            <a:ext cx="1535112" cy="614362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600" b="1">
                <a:solidFill>
                  <a:schemeClr val="bg1"/>
                </a:solidFill>
              </a:rPr>
              <a:t>LV1, RV1, RA1</a:t>
            </a:r>
          </a:p>
        </p:txBody>
      </p:sp>
      <p:sp>
        <p:nvSpPr>
          <p:cNvPr id="322582" name="Rectangle 22"/>
          <p:cNvSpPr>
            <a:spLocks noChangeArrowheads="1"/>
          </p:cNvSpPr>
          <p:nvPr/>
        </p:nvSpPr>
        <p:spPr bwMode="auto">
          <a:xfrm>
            <a:off x="3689350" y="3736975"/>
            <a:ext cx="1535113" cy="614363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600" b="1">
                <a:solidFill>
                  <a:schemeClr val="bg1"/>
                </a:solidFill>
              </a:rPr>
              <a:t>LV2, RV2, RA2</a:t>
            </a:r>
          </a:p>
        </p:txBody>
      </p:sp>
      <p:sp>
        <p:nvSpPr>
          <p:cNvPr id="322583" name="Text Box 23"/>
          <p:cNvSpPr txBox="1">
            <a:spLocks noChangeArrowheads="1"/>
          </p:cNvSpPr>
          <p:nvPr/>
        </p:nvSpPr>
        <p:spPr bwMode="auto">
          <a:xfrm>
            <a:off x="2190750" y="5848350"/>
            <a:ext cx="14208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Call ncr</a:t>
            </a:r>
          </a:p>
        </p:txBody>
      </p:sp>
    </p:spTree>
    <p:extLst>
      <p:ext uri="{BB962C8B-B14F-4D97-AF65-F5344CB8AC3E}">
        <p14:creationId xmlns:p14="http://schemas.microsoft.com/office/powerpoint/2010/main" val="62724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400" dirty="0" smtClean="0"/>
              <a:t>The set of variables in calling program </a:t>
            </a:r>
            <a:r>
              <a:rPr lang="en-US" sz="2400" dirty="0" smtClean="0"/>
              <a:t>is </a:t>
            </a:r>
            <a:r>
              <a:rPr lang="en-US" sz="2400" dirty="0" smtClean="0"/>
              <a:t>completely disjoint from the set in called function, e.g. </a:t>
            </a:r>
            <a:r>
              <a:rPr lang="en-US" sz="2400" dirty="0" err="1" smtClean="0">
                <a:latin typeface="Andale Mono"/>
                <a:cs typeface="Andale Mono"/>
              </a:rPr>
              <a:t>gcd</a:t>
            </a:r>
            <a:r>
              <a:rPr lang="en-US" sz="2400" dirty="0" smtClean="0"/>
              <a:t>.</a:t>
            </a:r>
          </a:p>
          <a:p>
            <a:pPr>
              <a:defRPr/>
            </a:pPr>
            <a:r>
              <a:rPr lang="en-US" sz="2400" dirty="0" smtClean="0"/>
              <a:t>Both may contain same name.  Calling program will reference the variables in its activation frame, and called program in its activation frame. </a:t>
            </a:r>
          </a:p>
          <a:p>
            <a:pPr>
              <a:defRPr/>
            </a:pPr>
            <a:r>
              <a:rPr lang="en-US" sz="2400" dirty="0" smtClean="0"/>
              <a:t>New variables can be created in called function.</a:t>
            </a:r>
          </a:p>
          <a:p>
            <a:pPr>
              <a:defRPr/>
            </a:pPr>
            <a:r>
              <a:rPr lang="en-US" sz="2400" dirty="0" smtClean="0"/>
              <a:t>Arguments to calls/invocations can be expressions, which are first evaluated before called function executes.</a:t>
            </a:r>
          </a:p>
          <a:p>
            <a:pPr>
              <a:defRPr/>
            </a:pPr>
            <a:r>
              <a:rPr lang="en-US" sz="2400" dirty="0" smtClean="0"/>
              <a:t>Functions can be called while executing functions.</a:t>
            </a:r>
          </a:p>
          <a:p>
            <a:pPr>
              <a:defRPr/>
            </a:pPr>
            <a:r>
              <a:rPr lang="en-US" sz="2400" dirty="0" smtClean="0"/>
              <a:t>Function definition must appear before call to it.</a:t>
            </a:r>
          </a:p>
        </p:txBody>
      </p:sp>
    </p:spTree>
    <p:extLst>
      <p:ext uri="{BB962C8B-B14F-4D97-AF65-F5344CB8AC3E}">
        <p14:creationId xmlns:p14="http://schemas.microsoft.com/office/powerpoint/2010/main" val="204546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b="1" smtClean="0">
                <a:solidFill>
                  <a:srgbClr val="FFFF00"/>
                </a:solidFill>
              </a:rPr>
              <a:t>Example:: main() calls fact(3)</a:t>
            </a:r>
          </a:p>
        </p:txBody>
      </p:sp>
      <p:sp>
        <p:nvSpPr>
          <p:cNvPr id="75782" name="Text Box 3"/>
          <p:cNvSpPr txBox="1">
            <a:spLocks noChangeArrowheads="1"/>
          </p:cNvSpPr>
          <p:nvPr/>
        </p:nvSpPr>
        <p:spPr bwMode="auto">
          <a:xfrm>
            <a:off x="4111625" y="3967162"/>
            <a:ext cx="4705350" cy="2052638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1800" b="1">
                <a:solidFill>
                  <a:schemeClr val="bg1"/>
                </a:solidFill>
                <a:latin typeface="Courier New" pitchFamily="49" charset="0"/>
              </a:rPr>
              <a:t>int  fact (int n)</a:t>
            </a:r>
          </a:p>
          <a:p>
            <a:pPr eaLnBrk="1" hangingPunct="1"/>
            <a:r>
              <a:rPr lang="en-US" altLang="en-US" sz="1800" b="1">
                <a:solidFill>
                  <a:schemeClr val="bg1"/>
                </a:solidFill>
                <a:latin typeface="Courier New" pitchFamily="49" charset="0"/>
              </a:rPr>
              <a:t>{</a:t>
            </a:r>
          </a:p>
          <a:p>
            <a:pPr eaLnBrk="1" hangingPunct="1"/>
            <a:r>
              <a:rPr lang="en-US" altLang="en-US" sz="1800" b="1">
                <a:solidFill>
                  <a:schemeClr val="bg1"/>
                </a:solidFill>
                <a:latin typeface="Courier New" pitchFamily="49" charset="0"/>
              </a:rPr>
              <a:t>    if   (n = = 0)</a:t>
            </a:r>
          </a:p>
          <a:p>
            <a:pPr eaLnBrk="1" hangingPunct="1"/>
            <a:r>
              <a:rPr lang="en-US" altLang="en-US" sz="1800" b="1">
                <a:solidFill>
                  <a:schemeClr val="bg1"/>
                </a:solidFill>
                <a:latin typeface="Courier New" pitchFamily="49" charset="0"/>
              </a:rPr>
              <a:t>        return (1);</a:t>
            </a:r>
          </a:p>
          <a:p>
            <a:pPr eaLnBrk="1" hangingPunct="1"/>
            <a:r>
              <a:rPr lang="en-US" altLang="en-US" sz="1800" b="1">
                <a:solidFill>
                  <a:schemeClr val="bg1"/>
                </a:solidFill>
                <a:latin typeface="Courier New" pitchFamily="49" charset="0"/>
              </a:rPr>
              <a:t>    else</a:t>
            </a:r>
          </a:p>
          <a:p>
            <a:pPr eaLnBrk="1" hangingPunct="1"/>
            <a:r>
              <a:rPr lang="en-US" altLang="en-US" sz="1800" b="1">
                <a:solidFill>
                  <a:schemeClr val="bg1"/>
                </a:solidFill>
                <a:latin typeface="Courier New" pitchFamily="49" charset="0"/>
              </a:rPr>
              <a:t>        return  (n * fact(n-1));</a:t>
            </a:r>
          </a:p>
          <a:p>
            <a:pPr eaLnBrk="1" hangingPunct="1"/>
            <a:r>
              <a:rPr lang="en-US" altLang="en-US" sz="1800" b="1">
                <a:solidFill>
                  <a:schemeClr val="bg1"/>
                </a:solidFill>
                <a:latin typeface="Courier New" pitchFamily="49" charset="0"/>
              </a:rPr>
              <a:t>} </a:t>
            </a:r>
          </a:p>
        </p:txBody>
      </p:sp>
      <p:sp>
        <p:nvSpPr>
          <p:cNvPr id="75783" name="Text Box 4"/>
          <p:cNvSpPr txBox="1">
            <a:spLocks noChangeArrowheads="1"/>
          </p:cNvSpPr>
          <p:nvPr/>
        </p:nvSpPr>
        <p:spPr bwMode="auto">
          <a:xfrm>
            <a:off x="385763" y="1855787"/>
            <a:ext cx="4705350" cy="1778000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1800" b="1" dirty="0" err="1" smtClean="0">
                <a:solidFill>
                  <a:schemeClr val="bg1"/>
                </a:solidFill>
                <a:latin typeface="Courier New" pitchFamily="49" charset="0"/>
              </a:rPr>
              <a:t>int</a:t>
            </a:r>
            <a:r>
              <a:rPr lang="en-US" altLang="en-US" sz="1800" b="1" dirty="0" smtClean="0">
                <a:solidFill>
                  <a:schemeClr val="bg1"/>
                </a:solidFill>
                <a:latin typeface="Courier New" pitchFamily="49" charset="0"/>
              </a:rPr>
              <a:t> main</a:t>
            </a:r>
            <a:r>
              <a:rPr lang="en-US" altLang="en-US" sz="1800" b="1" dirty="0">
                <a:solidFill>
                  <a:schemeClr val="bg1"/>
                </a:solidFill>
                <a:latin typeface="Courier New" pitchFamily="49" charset="0"/>
              </a:rPr>
              <a:t>()</a:t>
            </a:r>
          </a:p>
          <a:p>
            <a:pPr eaLnBrk="1" hangingPunct="1"/>
            <a:r>
              <a:rPr lang="en-US" altLang="en-US" sz="1800" b="1" dirty="0">
                <a:solidFill>
                  <a:schemeClr val="bg1"/>
                </a:solidFill>
                <a:latin typeface="Courier New" pitchFamily="49" charset="0"/>
              </a:rPr>
              <a:t>{</a:t>
            </a:r>
          </a:p>
          <a:p>
            <a:pPr eaLnBrk="1" hangingPunct="1"/>
            <a:r>
              <a:rPr lang="en-US" altLang="en-US" sz="1800" b="1" dirty="0">
                <a:solidFill>
                  <a:schemeClr val="bg1"/>
                </a:solidFill>
                <a:latin typeface="Courier New" pitchFamily="49" charset="0"/>
              </a:rPr>
              <a:t>   </a:t>
            </a:r>
            <a:r>
              <a:rPr lang="en-US" altLang="en-US" sz="1800" b="1" dirty="0" err="1">
                <a:solidFill>
                  <a:schemeClr val="bg1"/>
                </a:solidFill>
                <a:latin typeface="Courier New" pitchFamily="49" charset="0"/>
              </a:rPr>
              <a:t>int</a:t>
            </a:r>
            <a:r>
              <a:rPr lang="en-US" altLang="en-US" sz="1800" b="1" dirty="0">
                <a:solidFill>
                  <a:schemeClr val="bg1"/>
                </a:solidFill>
                <a:latin typeface="Courier New" pitchFamily="49" charset="0"/>
              </a:rPr>
              <a:t>  n;</a:t>
            </a:r>
          </a:p>
          <a:p>
            <a:pPr eaLnBrk="1" hangingPunct="1"/>
            <a:r>
              <a:rPr lang="en-US" altLang="en-US" sz="1800" b="1" dirty="0">
                <a:solidFill>
                  <a:schemeClr val="bg1"/>
                </a:solidFill>
                <a:latin typeface="Courier New" pitchFamily="49" charset="0"/>
              </a:rPr>
              <a:t>   n = 4;</a:t>
            </a:r>
          </a:p>
          <a:p>
            <a:pPr eaLnBrk="1" hangingPunct="1"/>
            <a:r>
              <a:rPr lang="en-US" altLang="en-US" sz="1800" b="1" dirty="0">
                <a:solidFill>
                  <a:schemeClr val="bg1"/>
                </a:solidFill>
                <a:latin typeface="Courier New" pitchFamily="49" charset="0"/>
              </a:rPr>
              <a:t>   </a:t>
            </a:r>
            <a:r>
              <a:rPr lang="en-US" altLang="en-US" sz="1800" b="1" dirty="0" err="1">
                <a:solidFill>
                  <a:schemeClr val="bg1"/>
                </a:solidFill>
                <a:latin typeface="Courier New" pitchFamily="49" charset="0"/>
              </a:rPr>
              <a:t>printf</a:t>
            </a:r>
            <a:r>
              <a:rPr lang="en-US" altLang="en-US" sz="1800" b="1" dirty="0">
                <a:solidFill>
                  <a:schemeClr val="bg1"/>
                </a:solidFill>
                <a:latin typeface="Courier New" pitchFamily="49" charset="0"/>
              </a:rPr>
              <a:t> (“%d \n”, fact(n) );</a:t>
            </a:r>
          </a:p>
          <a:p>
            <a:pPr eaLnBrk="1" hangingPunct="1"/>
            <a:r>
              <a:rPr lang="en-US" altLang="en-US" sz="1800" b="1" dirty="0">
                <a:solidFill>
                  <a:schemeClr val="bg1"/>
                </a:solidFill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5198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231775" y="4005263"/>
            <a:ext cx="1152525" cy="1690687"/>
            <a:chOff x="146" y="2523"/>
            <a:chExt cx="726" cy="1065"/>
          </a:xfrm>
        </p:grpSpPr>
        <p:sp>
          <p:nvSpPr>
            <p:cNvPr id="76873" name="Rectangle 2"/>
            <p:cNvSpPr>
              <a:spLocks noChangeArrowheads="1"/>
            </p:cNvSpPr>
            <p:nvPr/>
          </p:nvSpPr>
          <p:spPr bwMode="auto">
            <a:xfrm>
              <a:off x="146" y="3176"/>
              <a:ext cx="726" cy="412"/>
            </a:xfrm>
            <a:prstGeom prst="rect">
              <a:avLst/>
            </a:prstGeom>
            <a:solidFill>
              <a:srgbClr val="C0C0C0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bg1"/>
                </a:solidFill>
              </a:endParaRPr>
            </a:p>
          </p:txBody>
        </p:sp>
        <p:sp>
          <p:nvSpPr>
            <p:cNvPr id="76874" name="Rectangle 3"/>
            <p:cNvSpPr>
              <a:spLocks noChangeArrowheads="1"/>
            </p:cNvSpPr>
            <p:nvPr/>
          </p:nvSpPr>
          <p:spPr bwMode="auto">
            <a:xfrm>
              <a:off x="146" y="2959"/>
              <a:ext cx="726" cy="217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RA .. main</a:t>
              </a:r>
            </a:p>
          </p:txBody>
        </p:sp>
        <p:sp>
          <p:nvSpPr>
            <p:cNvPr id="76875" name="Rectangle 4"/>
            <p:cNvSpPr>
              <a:spLocks noChangeArrowheads="1"/>
            </p:cNvSpPr>
            <p:nvPr/>
          </p:nvSpPr>
          <p:spPr bwMode="auto">
            <a:xfrm>
              <a:off x="146" y="2741"/>
              <a:ext cx="721" cy="218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-</a:t>
              </a:r>
            </a:p>
          </p:txBody>
        </p:sp>
        <p:sp>
          <p:nvSpPr>
            <p:cNvPr id="76876" name="Rectangle 5"/>
            <p:cNvSpPr>
              <a:spLocks noChangeArrowheads="1"/>
            </p:cNvSpPr>
            <p:nvPr/>
          </p:nvSpPr>
          <p:spPr bwMode="auto">
            <a:xfrm>
              <a:off x="146" y="2523"/>
              <a:ext cx="721" cy="218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 dirty="0">
                  <a:solidFill>
                    <a:schemeClr val="bg1"/>
                  </a:solidFill>
                </a:rPr>
                <a:t>n = 3</a:t>
              </a:r>
            </a:p>
          </p:txBody>
        </p:sp>
      </p:grpSp>
      <p:grpSp>
        <p:nvGrpSpPr>
          <p:cNvPr id="3" name="Group 64"/>
          <p:cNvGrpSpPr>
            <a:grpSpLocks/>
          </p:cNvGrpSpPr>
          <p:nvPr/>
        </p:nvGrpSpPr>
        <p:grpSpPr bwMode="auto">
          <a:xfrm>
            <a:off x="1500188" y="4041775"/>
            <a:ext cx="1122362" cy="1690688"/>
            <a:chOff x="945" y="2546"/>
            <a:chExt cx="707" cy="1065"/>
          </a:xfrm>
        </p:grpSpPr>
        <p:sp>
          <p:nvSpPr>
            <p:cNvPr id="76869" name="Rectangle 6"/>
            <p:cNvSpPr>
              <a:spLocks noChangeArrowheads="1"/>
            </p:cNvSpPr>
            <p:nvPr/>
          </p:nvSpPr>
          <p:spPr bwMode="auto">
            <a:xfrm>
              <a:off x="945" y="3199"/>
              <a:ext cx="707" cy="412"/>
            </a:xfrm>
            <a:prstGeom prst="rect">
              <a:avLst/>
            </a:prstGeom>
            <a:solidFill>
              <a:srgbClr val="C0C0C0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bg1"/>
                </a:solidFill>
              </a:endParaRPr>
            </a:p>
          </p:txBody>
        </p:sp>
        <p:sp>
          <p:nvSpPr>
            <p:cNvPr id="76870" name="Rectangle 7"/>
            <p:cNvSpPr>
              <a:spLocks noChangeArrowheads="1"/>
            </p:cNvSpPr>
            <p:nvPr/>
          </p:nvSpPr>
          <p:spPr bwMode="auto">
            <a:xfrm>
              <a:off x="945" y="2982"/>
              <a:ext cx="707" cy="217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RA .. main</a:t>
              </a:r>
            </a:p>
          </p:txBody>
        </p:sp>
        <p:sp>
          <p:nvSpPr>
            <p:cNvPr id="76871" name="Rectangle 8"/>
            <p:cNvSpPr>
              <a:spLocks noChangeArrowheads="1"/>
            </p:cNvSpPr>
            <p:nvPr/>
          </p:nvSpPr>
          <p:spPr bwMode="auto">
            <a:xfrm>
              <a:off x="945" y="2764"/>
              <a:ext cx="702" cy="218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-</a:t>
              </a:r>
            </a:p>
          </p:txBody>
        </p:sp>
        <p:sp>
          <p:nvSpPr>
            <p:cNvPr id="76872" name="Rectangle 9"/>
            <p:cNvSpPr>
              <a:spLocks noChangeArrowheads="1"/>
            </p:cNvSpPr>
            <p:nvPr/>
          </p:nvSpPr>
          <p:spPr bwMode="auto">
            <a:xfrm>
              <a:off x="945" y="2546"/>
              <a:ext cx="702" cy="218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n = 3</a:t>
              </a:r>
            </a:p>
          </p:txBody>
        </p:sp>
      </p:grpSp>
      <p:grpSp>
        <p:nvGrpSpPr>
          <p:cNvPr id="4" name="Group 65"/>
          <p:cNvGrpSpPr>
            <a:grpSpLocks/>
          </p:cNvGrpSpPr>
          <p:nvPr/>
        </p:nvGrpSpPr>
        <p:grpSpPr bwMode="auto">
          <a:xfrm>
            <a:off x="1500188" y="3005138"/>
            <a:ext cx="1122362" cy="1036637"/>
            <a:chOff x="945" y="1893"/>
            <a:chExt cx="707" cy="653"/>
          </a:xfrm>
        </p:grpSpPr>
        <p:sp>
          <p:nvSpPr>
            <p:cNvPr id="76866" name="Rectangle 10"/>
            <p:cNvSpPr>
              <a:spLocks noChangeArrowheads="1"/>
            </p:cNvSpPr>
            <p:nvPr/>
          </p:nvSpPr>
          <p:spPr bwMode="auto">
            <a:xfrm>
              <a:off x="945" y="2329"/>
              <a:ext cx="707" cy="217"/>
            </a:xfrm>
            <a:prstGeom prst="rect">
              <a:avLst/>
            </a:prstGeom>
            <a:solidFill>
              <a:srgbClr val="FF99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RA .. fact</a:t>
              </a:r>
            </a:p>
          </p:txBody>
        </p:sp>
        <p:sp>
          <p:nvSpPr>
            <p:cNvPr id="76867" name="Rectangle 11"/>
            <p:cNvSpPr>
              <a:spLocks noChangeArrowheads="1"/>
            </p:cNvSpPr>
            <p:nvPr/>
          </p:nvSpPr>
          <p:spPr bwMode="auto">
            <a:xfrm>
              <a:off x="945" y="2111"/>
              <a:ext cx="702" cy="218"/>
            </a:xfrm>
            <a:prstGeom prst="rect">
              <a:avLst/>
            </a:prstGeom>
            <a:solidFill>
              <a:srgbClr val="FF99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-</a:t>
              </a:r>
            </a:p>
          </p:txBody>
        </p:sp>
        <p:sp>
          <p:nvSpPr>
            <p:cNvPr id="76868" name="Rectangle 12"/>
            <p:cNvSpPr>
              <a:spLocks noChangeArrowheads="1"/>
            </p:cNvSpPr>
            <p:nvPr/>
          </p:nvSpPr>
          <p:spPr bwMode="auto">
            <a:xfrm>
              <a:off x="945" y="1893"/>
              <a:ext cx="702" cy="218"/>
            </a:xfrm>
            <a:prstGeom prst="rect">
              <a:avLst/>
            </a:prstGeom>
            <a:solidFill>
              <a:srgbClr val="FF99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n = 2</a:t>
              </a:r>
            </a:p>
          </p:txBody>
        </p:sp>
      </p:grpSp>
      <p:grpSp>
        <p:nvGrpSpPr>
          <p:cNvPr id="5" name="Group 66"/>
          <p:cNvGrpSpPr>
            <a:grpSpLocks/>
          </p:cNvGrpSpPr>
          <p:nvPr/>
        </p:nvGrpSpPr>
        <p:grpSpPr bwMode="auto">
          <a:xfrm>
            <a:off x="2728913" y="3044825"/>
            <a:ext cx="1112837" cy="2727325"/>
            <a:chOff x="1719" y="1918"/>
            <a:chExt cx="701" cy="1718"/>
          </a:xfrm>
        </p:grpSpPr>
        <p:sp>
          <p:nvSpPr>
            <p:cNvPr id="76859" name="Rectangle 13"/>
            <p:cNvSpPr>
              <a:spLocks noChangeArrowheads="1"/>
            </p:cNvSpPr>
            <p:nvPr/>
          </p:nvSpPr>
          <p:spPr bwMode="auto">
            <a:xfrm>
              <a:off x="1719" y="3224"/>
              <a:ext cx="701" cy="412"/>
            </a:xfrm>
            <a:prstGeom prst="rect">
              <a:avLst/>
            </a:prstGeom>
            <a:solidFill>
              <a:srgbClr val="C0C0C0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bg1"/>
                </a:solidFill>
              </a:endParaRPr>
            </a:p>
          </p:txBody>
        </p:sp>
        <p:sp>
          <p:nvSpPr>
            <p:cNvPr id="76860" name="Rectangle 14"/>
            <p:cNvSpPr>
              <a:spLocks noChangeArrowheads="1"/>
            </p:cNvSpPr>
            <p:nvPr/>
          </p:nvSpPr>
          <p:spPr bwMode="auto">
            <a:xfrm>
              <a:off x="1719" y="3007"/>
              <a:ext cx="701" cy="217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RA .. main</a:t>
              </a:r>
            </a:p>
          </p:txBody>
        </p:sp>
        <p:sp>
          <p:nvSpPr>
            <p:cNvPr id="76861" name="Rectangle 15"/>
            <p:cNvSpPr>
              <a:spLocks noChangeArrowheads="1"/>
            </p:cNvSpPr>
            <p:nvPr/>
          </p:nvSpPr>
          <p:spPr bwMode="auto">
            <a:xfrm>
              <a:off x="1719" y="2789"/>
              <a:ext cx="696" cy="218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-</a:t>
              </a:r>
            </a:p>
          </p:txBody>
        </p:sp>
        <p:sp>
          <p:nvSpPr>
            <p:cNvPr id="76862" name="Rectangle 16"/>
            <p:cNvSpPr>
              <a:spLocks noChangeArrowheads="1"/>
            </p:cNvSpPr>
            <p:nvPr/>
          </p:nvSpPr>
          <p:spPr bwMode="auto">
            <a:xfrm>
              <a:off x="1719" y="2571"/>
              <a:ext cx="696" cy="218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n = 3</a:t>
              </a:r>
            </a:p>
          </p:txBody>
        </p:sp>
        <p:sp>
          <p:nvSpPr>
            <p:cNvPr id="76863" name="Rectangle 17"/>
            <p:cNvSpPr>
              <a:spLocks noChangeArrowheads="1"/>
            </p:cNvSpPr>
            <p:nvPr/>
          </p:nvSpPr>
          <p:spPr bwMode="auto">
            <a:xfrm>
              <a:off x="1719" y="2354"/>
              <a:ext cx="701" cy="217"/>
            </a:xfrm>
            <a:prstGeom prst="rect">
              <a:avLst/>
            </a:prstGeom>
            <a:solidFill>
              <a:srgbClr val="FF99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RA .. fact</a:t>
              </a:r>
            </a:p>
          </p:txBody>
        </p:sp>
        <p:sp>
          <p:nvSpPr>
            <p:cNvPr id="76864" name="Rectangle 18"/>
            <p:cNvSpPr>
              <a:spLocks noChangeArrowheads="1"/>
            </p:cNvSpPr>
            <p:nvPr/>
          </p:nvSpPr>
          <p:spPr bwMode="auto">
            <a:xfrm>
              <a:off x="1719" y="2136"/>
              <a:ext cx="696" cy="218"/>
            </a:xfrm>
            <a:prstGeom prst="rect">
              <a:avLst/>
            </a:prstGeom>
            <a:solidFill>
              <a:srgbClr val="FF99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-</a:t>
              </a:r>
            </a:p>
          </p:txBody>
        </p:sp>
        <p:sp>
          <p:nvSpPr>
            <p:cNvPr id="76865" name="Rectangle 19"/>
            <p:cNvSpPr>
              <a:spLocks noChangeArrowheads="1"/>
            </p:cNvSpPr>
            <p:nvPr/>
          </p:nvSpPr>
          <p:spPr bwMode="auto">
            <a:xfrm>
              <a:off x="1719" y="1918"/>
              <a:ext cx="696" cy="218"/>
            </a:xfrm>
            <a:prstGeom prst="rect">
              <a:avLst/>
            </a:prstGeom>
            <a:solidFill>
              <a:srgbClr val="FF99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n = 2</a:t>
              </a:r>
            </a:p>
          </p:txBody>
        </p:sp>
      </p:grpSp>
      <p:grpSp>
        <p:nvGrpSpPr>
          <p:cNvPr id="6" name="Group 67"/>
          <p:cNvGrpSpPr>
            <a:grpSpLocks/>
          </p:cNvGrpSpPr>
          <p:nvPr/>
        </p:nvGrpSpPr>
        <p:grpSpPr bwMode="auto">
          <a:xfrm>
            <a:off x="2728913" y="2009775"/>
            <a:ext cx="1112837" cy="1036638"/>
            <a:chOff x="1719" y="1266"/>
            <a:chExt cx="701" cy="653"/>
          </a:xfrm>
        </p:grpSpPr>
        <p:sp>
          <p:nvSpPr>
            <p:cNvPr id="76856" name="Rectangle 20"/>
            <p:cNvSpPr>
              <a:spLocks noChangeArrowheads="1"/>
            </p:cNvSpPr>
            <p:nvPr/>
          </p:nvSpPr>
          <p:spPr bwMode="auto">
            <a:xfrm>
              <a:off x="1719" y="1702"/>
              <a:ext cx="701" cy="217"/>
            </a:xfrm>
            <a:prstGeom prst="rect">
              <a:avLst/>
            </a:prstGeom>
            <a:solidFill>
              <a:srgbClr val="FFFF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RA .. fact</a:t>
              </a:r>
            </a:p>
          </p:txBody>
        </p:sp>
        <p:sp>
          <p:nvSpPr>
            <p:cNvPr id="76857" name="Rectangle 21"/>
            <p:cNvSpPr>
              <a:spLocks noChangeArrowheads="1"/>
            </p:cNvSpPr>
            <p:nvPr/>
          </p:nvSpPr>
          <p:spPr bwMode="auto">
            <a:xfrm>
              <a:off x="1719" y="1484"/>
              <a:ext cx="696" cy="218"/>
            </a:xfrm>
            <a:prstGeom prst="rect">
              <a:avLst/>
            </a:prstGeom>
            <a:solidFill>
              <a:srgbClr val="FFFF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-</a:t>
              </a:r>
            </a:p>
          </p:txBody>
        </p:sp>
        <p:sp>
          <p:nvSpPr>
            <p:cNvPr id="76858" name="Rectangle 22"/>
            <p:cNvSpPr>
              <a:spLocks noChangeArrowheads="1"/>
            </p:cNvSpPr>
            <p:nvPr/>
          </p:nvSpPr>
          <p:spPr bwMode="auto">
            <a:xfrm>
              <a:off x="1719" y="1266"/>
              <a:ext cx="696" cy="218"/>
            </a:xfrm>
            <a:prstGeom prst="rect">
              <a:avLst/>
            </a:prstGeom>
            <a:solidFill>
              <a:srgbClr val="FFFF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n = 1</a:t>
              </a:r>
            </a:p>
          </p:txBody>
        </p:sp>
      </p:grpSp>
      <p:grpSp>
        <p:nvGrpSpPr>
          <p:cNvPr id="7" name="Group 68"/>
          <p:cNvGrpSpPr>
            <a:grpSpLocks/>
          </p:cNvGrpSpPr>
          <p:nvPr/>
        </p:nvGrpSpPr>
        <p:grpSpPr bwMode="auto">
          <a:xfrm>
            <a:off x="3957638" y="2046288"/>
            <a:ext cx="1123950" cy="3762375"/>
            <a:chOff x="2493" y="1289"/>
            <a:chExt cx="708" cy="2370"/>
          </a:xfrm>
        </p:grpSpPr>
        <p:sp>
          <p:nvSpPr>
            <p:cNvPr id="76846" name="Rectangle 23"/>
            <p:cNvSpPr>
              <a:spLocks noChangeArrowheads="1"/>
            </p:cNvSpPr>
            <p:nvPr/>
          </p:nvSpPr>
          <p:spPr bwMode="auto">
            <a:xfrm>
              <a:off x="2493" y="3247"/>
              <a:ext cx="708" cy="412"/>
            </a:xfrm>
            <a:prstGeom prst="rect">
              <a:avLst/>
            </a:prstGeom>
            <a:solidFill>
              <a:srgbClr val="C0C0C0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bg1"/>
                </a:solidFill>
              </a:endParaRPr>
            </a:p>
          </p:txBody>
        </p:sp>
        <p:sp>
          <p:nvSpPr>
            <p:cNvPr id="76847" name="Rectangle 24"/>
            <p:cNvSpPr>
              <a:spLocks noChangeArrowheads="1"/>
            </p:cNvSpPr>
            <p:nvPr/>
          </p:nvSpPr>
          <p:spPr bwMode="auto">
            <a:xfrm>
              <a:off x="2493" y="3030"/>
              <a:ext cx="708" cy="217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RA .. main</a:t>
              </a:r>
            </a:p>
          </p:txBody>
        </p:sp>
        <p:sp>
          <p:nvSpPr>
            <p:cNvPr id="76848" name="Rectangle 25"/>
            <p:cNvSpPr>
              <a:spLocks noChangeArrowheads="1"/>
            </p:cNvSpPr>
            <p:nvPr/>
          </p:nvSpPr>
          <p:spPr bwMode="auto">
            <a:xfrm>
              <a:off x="2493" y="2812"/>
              <a:ext cx="702" cy="218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-</a:t>
              </a:r>
            </a:p>
          </p:txBody>
        </p:sp>
        <p:sp>
          <p:nvSpPr>
            <p:cNvPr id="76849" name="Rectangle 26"/>
            <p:cNvSpPr>
              <a:spLocks noChangeArrowheads="1"/>
            </p:cNvSpPr>
            <p:nvPr/>
          </p:nvSpPr>
          <p:spPr bwMode="auto">
            <a:xfrm>
              <a:off x="2493" y="2594"/>
              <a:ext cx="702" cy="218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n = 3</a:t>
              </a:r>
            </a:p>
          </p:txBody>
        </p:sp>
        <p:sp>
          <p:nvSpPr>
            <p:cNvPr id="76850" name="Rectangle 27"/>
            <p:cNvSpPr>
              <a:spLocks noChangeArrowheads="1"/>
            </p:cNvSpPr>
            <p:nvPr/>
          </p:nvSpPr>
          <p:spPr bwMode="auto">
            <a:xfrm>
              <a:off x="2493" y="2377"/>
              <a:ext cx="708" cy="217"/>
            </a:xfrm>
            <a:prstGeom prst="rect">
              <a:avLst/>
            </a:prstGeom>
            <a:solidFill>
              <a:srgbClr val="FF99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RA .. fact</a:t>
              </a:r>
            </a:p>
          </p:txBody>
        </p:sp>
        <p:sp>
          <p:nvSpPr>
            <p:cNvPr id="76851" name="Rectangle 28"/>
            <p:cNvSpPr>
              <a:spLocks noChangeArrowheads="1"/>
            </p:cNvSpPr>
            <p:nvPr/>
          </p:nvSpPr>
          <p:spPr bwMode="auto">
            <a:xfrm>
              <a:off x="2493" y="2159"/>
              <a:ext cx="702" cy="218"/>
            </a:xfrm>
            <a:prstGeom prst="rect">
              <a:avLst/>
            </a:prstGeom>
            <a:solidFill>
              <a:srgbClr val="FF99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-</a:t>
              </a:r>
            </a:p>
          </p:txBody>
        </p:sp>
        <p:sp>
          <p:nvSpPr>
            <p:cNvPr id="76852" name="Rectangle 29"/>
            <p:cNvSpPr>
              <a:spLocks noChangeArrowheads="1"/>
            </p:cNvSpPr>
            <p:nvPr/>
          </p:nvSpPr>
          <p:spPr bwMode="auto">
            <a:xfrm>
              <a:off x="2493" y="1941"/>
              <a:ext cx="702" cy="218"/>
            </a:xfrm>
            <a:prstGeom prst="rect">
              <a:avLst/>
            </a:prstGeom>
            <a:solidFill>
              <a:srgbClr val="FF99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n = 2</a:t>
              </a:r>
            </a:p>
          </p:txBody>
        </p:sp>
        <p:sp>
          <p:nvSpPr>
            <p:cNvPr id="76853" name="Rectangle 30"/>
            <p:cNvSpPr>
              <a:spLocks noChangeArrowheads="1"/>
            </p:cNvSpPr>
            <p:nvPr/>
          </p:nvSpPr>
          <p:spPr bwMode="auto">
            <a:xfrm>
              <a:off x="2493" y="1725"/>
              <a:ext cx="708" cy="217"/>
            </a:xfrm>
            <a:prstGeom prst="rect">
              <a:avLst/>
            </a:prstGeom>
            <a:solidFill>
              <a:srgbClr val="FFFF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RA .. fact</a:t>
              </a:r>
            </a:p>
          </p:txBody>
        </p:sp>
        <p:sp>
          <p:nvSpPr>
            <p:cNvPr id="76854" name="Rectangle 31"/>
            <p:cNvSpPr>
              <a:spLocks noChangeArrowheads="1"/>
            </p:cNvSpPr>
            <p:nvPr/>
          </p:nvSpPr>
          <p:spPr bwMode="auto">
            <a:xfrm>
              <a:off x="2493" y="1507"/>
              <a:ext cx="702" cy="218"/>
            </a:xfrm>
            <a:prstGeom prst="rect">
              <a:avLst/>
            </a:prstGeom>
            <a:solidFill>
              <a:srgbClr val="FFFF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-</a:t>
              </a:r>
            </a:p>
          </p:txBody>
        </p:sp>
        <p:sp>
          <p:nvSpPr>
            <p:cNvPr id="76855" name="Rectangle 32"/>
            <p:cNvSpPr>
              <a:spLocks noChangeArrowheads="1"/>
            </p:cNvSpPr>
            <p:nvPr/>
          </p:nvSpPr>
          <p:spPr bwMode="auto">
            <a:xfrm>
              <a:off x="2493" y="1289"/>
              <a:ext cx="702" cy="218"/>
            </a:xfrm>
            <a:prstGeom prst="rect">
              <a:avLst/>
            </a:prstGeom>
            <a:solidFill>
              <a:srgbClr val="FFFF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n = 1</a:t>
              </a:r>
            </a:p>
          </p:txBody>
        </p:sp>
      </p:grpSp>
      <p:grpSp>
        <p:nvGrpSpPr>
          <p:cNvPr id="8" name="Group 69"/>
          <p:cNvGrpSpPr>
            <a:grpSpLocks/>
          </p:cNvGrpSpPr>
          <p:nvPr/>
        </p:nvGrpSpPr>
        <p:grpSpPr bwMode="auto">
          <a:xfrm>
            <a:off x="3957638" y="1009650"/>
            <a:ext cx="1123950" cy="1036638"/>
            <a:chOff x="2493" y="636"/>
            <a:chExt cx="708" cy="653"/>
          </a:xfrm>
        </p:grpSpPr>
        <p:sp>
          <p:nvSpPr>
            <p:cNvPr id="76843" name="Rectangle 33"/>
            <p:cNvSpPr>
              <a:spLocks noChangeArrowheads="1"/>
            </p:cNvSpPr>
            <p:nvPr/>
          </p:nvSpPr>
          <p:spPr bwMode="auto">
            <a:xfrm>
              <a:off x="2493" y="1072"/>
              <a:ext cx="708" cy="217"/>
            </a:xfrm>
            <a:prstGeom prst="rect">
              <a:avLst/>
            </a:prstGeom>
            <a:solidFill>
              <a:srgbClr val="99CCFF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RA .. fact</a:t>
              </a:r>
            </a:p>
          </p:txBody>
        </p:sp>
        <p:sp>
          <p:nvSpPr>
            <p:cNvPr id="76844" name="Rectangle 34"/>
            <p:cNvSpPr>
              <a:spLocks noChangeArrowheads="1"/>
            </p:cNvSpPr>
            <p:nvPr/>
          </p:nvSpPr>
          <p:spPr bwMode="auto">
            <a:xfrm>
              <a:off x="2493" y="854"/>
              <a:ext cx="702" cy="218"/>
            </a:xfrm>
            <a:prstGeom prst="rect">
              <a:avLst/>
            </a:prstGeom>
            <a:solidFill>
              <a:srgbClr val="99CCFF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76845" name="Rectangle 35"/>
            <p:cNvSpPr>
              <a:spLocks noChangeArrowheads="1"/>
            </p:cNvSpPr>
            <p:nvPr/>
          </p:nvSpPr>
          <p:spPr bwMode="auto">
            <a:xfrm>
              <a:off x="2493" y="636"/>
              <a:ext cx="702" cy="218"/>
            </a:xfrm>
            <a:prstGeom prst="rect">
              <a:avLst/>
            </a:prstGeom>
            <a:solidFill>
              <a:srgbClr val="99CCFF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n = 0</a:t>
              </a:r>
            </a:p>
          </p:txBody>
        </p:sp>
      </p:grpSp>
      <p:grpSp>
        <p:nvGrpSpPr>
          <p:cNvPr id="9" name="Group 71"/>
          <p:cNvGrpSpPr>
            <a:grpSpLocks/>
          </p:cNvGrpSpPr>
          <p:nvPr/>
        </p:nvGrpSpPr>
        <p:grpSpPr bwMode="auto">
          <a:xfrm>
            <a:off x="5224463" y="2085975"/>
            <a:ext cx="1122362" cy="3762375"/>
            <a:chOff x="3291" y="1314"/>
            <a:chExt cx="707" cy="2370"/>
          </a:xfrm>
        </p:grpSpPr>
        <p:sp>
          <p:nvSpPr>
            <p:cNvPr id="76833" name="Rectangle 36"/>
            <p:cNvSpPr>
              <a:spLocks noChangeArrowheads="1"/>
            </p:cNvSpPr>
            <p:nvPr/>
          </p:nvSpPr>
          <p:spPr bwMode="auto">
            <a:xfrm>
              <a:off x="3291" y="3272"/>
              <a:ext cx="707" cy="412"/>
            </a:xfrm>
            <a:prstGeom prst="rect">
              <a:avLst/>
            </a:prstGeom>
            <a:solidFill>
              <a:srgbClr val="C0C0C0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bg1"/>
                </a:solidFill>
              </a:endParaRPr>
            </a:p>
          </p:txBody>
        </p:sp>
        <p:sp>
          <p:nvSpPr>
            <p:cNvPr id="76834" name="Rectangle 37"/>
            <p:cNvSpPr>
              <a:spLocks noChangeArrowheads="1"/>
            </p:cNvSpPr>
            <p:nvPr/>
          </p:nvSpPr>
          <p:spPr bwMode="auto">
            <a:xfrm>
              <a:off x="3291" y="3055"/>
              <a:ext cx="707" cy="217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RA .. main</a:t>
              </a:r>
            </a:p>
          </p:txBody>
        </p:sp>
        <p:sp>
          <p:nvSpPr>
            <p:cNvPr id="76835" name="Rectangle 38"/>
            <p:cNvSpPr>
              <a:spLocks noChangeArrowheads="1"/>
            </p:cNvSpPr>
            <p:nvPr/>
          </p:nvSpPr>
          <p:spPr bwMode="auto">
            <a:xfrm>
              <a:off x="3291" y="2837"/>
              <a:ext cx="702" cy="218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-</a:t>
              </a:r>
            </a:p>
          </p:txBody>
        </p:sp>
        <p:sp>
          <p:nvSpPr>
            <p:cNvPr id="76836" name="Rectangle 39"/>
            <p:cNvSpPr>
              <a:spLocks noChangeArrowheads="1"/>
            </p:cNvSpPr>
            <p:nvPr/>
          </p:nvSpPr>
          <p:spPr bwMode="auto">
            <a:xfrm>
              <a:off x="3291" y="2619"/>
              <a:ext cx="702" cy="218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n = 3</a:t>
              </a:r>
            </a:p>
          </p:txBody>
        </p:sp>
        <p:sp>
          <p:nvSpPr>
            <p:cNvPr id="76837" name="Rectangle 40"/>
            <p:cNvSpPr>
              <a:spLocks noChangeArrowheads="1"/>
            </p:cNvSpPr>
            <p:nvPr/>
          </p:nvSpPr>
          <p:spPr bwMode="auto">
            <a:xfrm>
              <a:off x="3291" y="2402"/>
              <a:ext cx="707" cy="217"/>
            </a:xfrm>
            <a:prstGeom prst="rect">
              <a:avLst/>
            </a:prstGeom>
            <a:solidFill>
              <a:srgbClr val="FF99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RA .. fact</a:t>
              </a:r>
            </a:p>
          </p:txBody>
        </p:sp>
        <p:sp>
          <p:nvSpPr>
            <p:cNvPr id="76838" name="Rectangle 41"/>
            <p:cNvSpPr>
              <a:spLocks noChangeArrowheads="1"/>
            </p:cNvSpPr>
            <p:nvPr/>
          </p:nvSpPr>
          <p:spPr bwMode="auto">
            <a:xfrm>
              <a:off x="3291" y="2184"/>
              <a:ext cx="702" cy="218"/>
            </a:xfrm>
            <a:prstGeom prst="rect">
              <a:avLst/>
            </a:prstGeom>
            <a:solidFill>
              <a:srgbClr val="FF99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-</a:t>
              </a:r>
            </a:p>
          </p:txBody>
        </p:sp>
        <p:sp>
          <p:nvSpPr>
            <p:cNvPr id="76839" name="Rectangle 42"/>
            <p:cNvSpPr>
              <a:spLocks noChangeArrowheads="1"/>
            </p:cNvSpPr>
            <p:nvPr/>
          </p:nvSpPr>
          <p:spPr bwMode="auto">
            <a:xfrm>
              <a:off x="3291" y="1966"/>
              <a:ext cx="702" cy="218"/>
            </a:xfrm>
            <a:prstGeom prst="rect">
              <a:avLst/>
            </a:prstGeom>
            <a:solidFill>
              <a:srgbClr val="FF99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n = 2</a:t>
              </a:r>
            </a:p>
          </p:txBody>
        </p:sp>
        <p:sp>
          <p:nvSpPr>
            <p:cNvPr id="76840" name="Rectangle 43"/>
            <p:cNvSpPr>
              <a:spLocks noChangeArrowheads="1"/>
            </p:cNvSpPr>
            <p:nvPr/>
          </p:nvSpPr>
          <p:spPr bwMode="auto">
            <a:xfrm>
              <a:off x="3291" y="1750"/>
              <a:ext cx="707" cy="217"/>
            </a:xfrm>
            <a:prstGeom prst="rect">
              <a:avLst/>
            </a:prstGeom>
            <a:solidFill>
              <a:srgbClr val="FFFF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RA .. fact</a:t>
              </a:r>
            </a:p>
          </p:txBody>
        </p:sp>
        <p:sp>
          <p:nvSpPr>
            <p:cNvPr id="76841" name="Rectangle 44"/>
            <p:cNvSpPr>
              <a:spLocks noChangeArrowheads="1"/>
            </p:cNvSpPr>
            <p:nvPr/>
          </p:nvSpPr>
          <p:spPr bwMode="auto">
            <a:xfrm>
              <a:off x="3291" y="1532"/>
              <a:ext cx="702" cy="218"/>
            </a:xfrm>
            <a:prstGeom prst="rect">
              <a:avLst/>
            </a:prstGeom>
            <a:solidFill>
              <a:srgbClr val="FFFF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1*1 = 1</a:t>
              </a:r>
            </a:p>
          </p:txBody>
        </p:sp>
        <p:sp>
          <p:nvSpPr>
            <p:cNvPr id="76842" name="Rectangle 45"/>
            <p:cNvSpPr>
              <a:spLocks noChangeArrowheads="1"/>
            </p:cNvSpPr>
            <p:nvPr/>
          </p:nvSpPr>
          <p:spPr bwMode="auto">
            <a:xfrm>
              <a:off x="3291" y="1314"/>
              <a:ext cx="702" cy="218"/>
            </a:xfrm>
            <a:prstGeom prst="rect">
              <a:avLst/>
            </a:prstGeom>
            <a:solidFill>
              <a:srgbClr val="FFFF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 dirty="0">
                  <a:solidFill>
                    <a:schemeClr val="bg1"/>
                  </a:solidFill>
                </a:rPr>
                <a:t>n = 1</a:t>
              </a:r>
            </a:p>
          </p:txBody>
        </p:sp>
      </p:grpSp>
      <p:grpSp>
        <p:nvGrpSpPr>
          <p:cNvPr id="10" name="Group 70"/>
          <p:cNvGrpSpPr>
            <a:grpSpLocks/>
          </p:cNvGrpSpPr>
          <p:nvPr/>
        </p:nvGrpSpPr>
        <p:grpSpPr bwMode="auto">
          <a:xfrm>
            <a:off x="6453188" y="3121025"/>
            <a:ext cx="1122362" cy="2727325"/>
            <a:chOff x="4065" y="1966"/>
            <a:chExt cx="707" cy="1718"/>
          </a:xfrm>
        </p:grpSpPr>
        <p:sp>
          <p:nvSpPr>
            <p:cNvPr id="76826" name="Rectangle 46"/>
            <p:cNvSpPr>
              <a:spLocks noChangeArrowheads="1"/>
            </p:cNvSpPr>
            <p:nvPr/>
          </p:nvSpPr>
          <p:spPr bwMode="auto">
            <a:xfrm>
              <a:off x="4065" y="3272"/>
              <a:ext cx="707" cy="412"/>
            </a:xfrm>
            <a:prstGeom prst="rect">
              <a:avLst/>
            </a:prstGeom>
            <a:solidFill>
              <a:srgbClr val="C0C0C0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bg1"/>
                </a:solidFill>
              </a:endParaRPr>
            </a:p>
          </p:txBody>
        </p:sp>
        <p:sp>
          <p:nvSpPr>
            <p:cNvPr id="76827" name="Rectangle 47"/>
            <p:cNvSpPr>
              <a:spLocks noChangeArrowheads="1"/>
            </p:cNvSpPr>
            <p:nvPr/>
          </p:nvSpPr>
          <p:spPr bwMode="auto">
            <a:xfrm>
              <a:off x="4065" y="3055"/>
              <a:ext cx="707" cy="217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RA .. main</a:t>
              </a:r>
            </a:p>
          </p:txBody>
        </p:sp>
        <p:sp>
          <p:nvSpPr>
            <p:cNvPr id="76828" name="Rectangle 48"/>
            <p:cNvSpPr>
              <a:spLocks noChangeArrowheads="1"/>
            </p:cNvSpPr>
            <p:nvPr/>
          </p:nvSpPr>
          <p:spPr bwMode="auto">
            <a:xfrm>
              <a:off x="4065" y="2837"/>
              <a:ext cx="702" cy="218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-</a:t>
              </a:r>
            </a:p>
          </p:txBody>
        </p:sp>
        <p:sp>
          <p:nvSpPr>
            <p:cNvPr id="76829" name="Rectangle 49"/>
            <p:cNvSpPr>
              <a:spLocks noChangeArrowheads="1"/>
            </p:cNvSpPr>
            <p:nvPr/>
          </p:nvSpPr>
          <p:spPr bwMode="auto">
            <a:xfrm>
              <a:off x="4065" y="2619"/>
              <a:ext cx="702" cy="218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n = 3</a:t>
              </a:r>
            </a:p>
          </p:txBody>
        </p:sp>
        <p:sp>
          <p:nvSpPr>
            <p:cNvPr id="76830" name="Rectangle 50"/>
            <p:cNvSpPr>
              <a:spLocks noChangeArrowheads="1"/>
            </p:cNvSpPr>
            <p:nvPr/>
          </p:nvSpPr>
          <p:spPr bwMode="auto">
            <a:xfrm>
              <a:off x="4065" y="2402"/>
              <a:ext cx="707" cy="217"/>
            </a:xfrm>
            <a:prstGeom prst="rect">
              <a:avLst/>
            </a:prstGeom>
            <a:solidFill>
              <a:srgbClr val="FF99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RA .. fact</a:t>
              </a:r>
            </a:p>
          </p:txBody>
        </p:sp>
        <p:sp>
          <p:nvSpPr>
            <p:cNvPr id="76831" name="Rectangle 51"/>
            <p:cNvSpPr>
              <a:spLocks noChangeArrowheads="1"/>
            </p:cNvSpPr>
            <p:nvPr/>
          </p:nvSpPr>
          <p:spPr bwMode="auto">
            <a:xfrm>
              <a:off x="4065" y="2184"/>
              <a:ext cx="702" cy="218"/>
            </a:xfrm>
            <a:prstGeom prst="rect">
              <a:avLst/>
            </a:prstGeom>
            <a:solidFill>
              <a:srgbClr val="FF99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2*1 = 2</a:t>
              </a:r>
            </a:p>
          </p:txBody>
        </p:sp>
        <p:sp>
          <p:nvSpPr>
            <p:cNvPr id="76832" name="Rectangle 52"/>
            <p:cNvSpPr>
              <a:spLocks noChangeArrowheads="1"/>
            </p:cNvSpPr>
            <p:nvPr/>
          </p:nvSpPr>
          <p:spPr bwMode="auto">
            <a:xfrm>
              <a:off x="4065" y="1966"/>
              <a:ext cx="702" cy="218"/>
            </a:xfrm>
            <a:prstGeom prst="rect">
              <a:avLst/>
            </a:prstGeom>
            <a:solidFill>
              <a:srgbClr val="FF99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n = 2</a:t>
              </a:r>
            </a:p>
          </p:txBody>
        </p:sp>
      </p:grpSp>
      <p:grpSp>
        <p:nvGrpSpPr>
          <p:cNvPr id="11" name="Group 72"/>
          <p:cNvGrpSpPr>
            <a:grpSpLocks/>
          </p:cNvGrpSpPr>
          <p:nvPr/>
        </p:nvGrpSpPr>
        <p:grpSpPr bwMode="auto">
          <a:xfrm>
            <a:off x="7683500" y="4159250"/>
            <a:ext cx="1114425" cy="1690688"/>
            <a:chOff x="4840" y="2620"/>
            <a:chExt cx="702" cy="1065"/>
          </a:xfrm>
        </p:grpSpPr>
        <p:sp>
          <p:nvSpPr>
            <p:cNvPr id="76822" name="Rectangle 53"/>
            <p:cNvSpPr>
              <a:spLocks noChangeArrowheads="1"/>
            </p:cNvSpPr>
            <p:nvPr/>
          </p:nvSpPr>
          <p:spPr bwMode="auto">
            <a:xfrm>
              <a:off x="4840" y="3273"/>
              <a:ext cx="702" cy="412"/>
            </a:xfrm>
            <a:prstGeom prst="rect">
              <a:avLst/>
            </a:prstGeom>
            <a:solidFill>
              <a:srgbClr val="C0C0C0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bg1"/>
                </a:solidFill>
              </a:endParaRPr>
            </a:p>
          </p:txBody>
        </p:sp>
        <p:sp>
          <p:nvSpPr>
            <p:cNvPr id="76823" name="Rectangle 54"/>
            <p:cNvSpPr>
              <a:spLocks noChangeArrowheads="1"/>
            </p:cNvSpPr>
            <p:nvPr/>
          </p:nvSpPr>
          <p:spPr bwMode="auto">
            <a:xfrm>
              <a:off x="4840" y="3056"/>
              <a:ext cx="702" cy="217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RA .. main</a:t>
              </a:r>
            </a:p>
          </p:txBody>
        </p:sp>
        <p:sp>
          <p:nvSpPr>
            <p:cNvPr id="76824" name="Rectangle 55"/>
            <p:cNvSpPr>
              <a:spLocks noChangeArrowheads="1"/>
            </p:cNvSpPr>
            <p:nvPr/>
          </p:nvSpPr>
          <p:spPr bwMode="auto">
            <a:xfrm>
              <a:off x="4840" y="2838"/>
              <a:ext cx="697" cy="218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3*2 = 6</a:t>
              </a:r>
            </a:p>
          </p:txBody>
        </p:sp>
        <p:sp>
          <p:nvSpPr>
            <p:cNvPr id="76825" name="Rectangle 56"/>
            <p:cNvSpPr>
              <a:spLocks noChangeArrowheads="1"/>
            </p:cNvSpPr>
            <p:nvPr/>
          </p:nvSpPr>
          <p:spPr bwMode="auto">
            <a:xfrm>
              <a:off x="4840" y="2620"/>
              <a:ext cx="697" cy="218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chemeClr val="bg1"/>
                  </a:solidFill>
                </a:rPr>
                <a:t>n = 3</a:t>
              </a:r>
            </a:p>
          </p:txBody>
        </p:sp>
      </p:grpSp>
      <p:sp>
        <p:nvSpPr>
          <p:cNvPr id="76815" name="Line 57"/>
          <p:cNvSpPr>
            <a:spLocks noChangeShapeType="1"/>
          </p:cNvSpPr>
          <p:nvPr/>
        </p:nvSpPr>
        <p:spPr bwMode="auto">
          <a:xfrm>
            <a:off x="731838" y="817563"/>
            <a:ext cx="6989762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16" name="Text Box 58"/>
          <p:cNvSpPr txBox="1">
            <a:spLocks noChangeArrowheads="1"/>
          </p:cNvSpPr>
          <p:nvPr/>
        </p:nvSpPr>
        <p:spPr bwMode="auto">
          <a:xfrm>
            <a:off x="846138" y="317500"/>
            <a:ext cx="68357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FF00"/>
                </a:solidFill>
              </a:rPr>
              <a:t>TRACE OF THE STACK DURING EXECUTION</a:t>
            </a:r>
          </a:p>
        </p:txBody>
      </p:sp>
      <p:sp>
        <p:nvSpPr>
          <p:cNvPr id="76817" name="Text Box 59"/>
          <p:cNvSpPr txBox="1">
            <a:spLocks noChangeArrowheads="1"/>
          </p:cNvSpPr>
          <p:nvPr/>
        </p:nvSpPr>
        <p:spPr bwMode="auto">
          <a:xfrm>
            <a:off x="309563" y="2162175"/>
            <a:ext cx="13081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main calls fact</a:t>
            </a:r>
          </a:p>
        </p:txBody>
      </p:sp>
      <p:sp>
        <p:nvSpPr>
          <p:cNvPr id="76818" name="Line 60"/>
          <p:cNvSpPr>
            <a:spLocks noChangeShapeType="1"/>
          </p:cNvSpPr>
          <p:nvPr/>
        </p:nvSpPr>
        <p:spPr bwMode="auto">
          <a:xfrm>
            <a:off x="693738" y="3352800"/>
            <a:ext cx="0" cy="460375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" name="Group 73"/>
          <p:cNvGrpSpPr>
            <a:grpSpLocks/>
          </p:cNvGrpSpPr>
          <p:nvPr/>
        </p:nvGrpSpPr>
        <p:grpSpPr bwMode="auto">
          <a:xfrm>
            <a:off x="7721600" y="2084388"/>
            <a:ext cx="1422400" cy="1958975"/>
            <a:chOff x="4864" y="1313"/>
            <a:chExt cx="896" cy="1234"/>
          </a:xfrm>
        </p:grpSpPr>
        <p:sp>
          <p:nvSpPr>
            <p:cNvPr id="76820" name="Text Box 61"/>
            <p:cNvSpPr txBox="1">
              <a:spLocks noChangeArrowheads="1"/>
            </p:cNvSpPr>
            <p:nvPr/>
          </p:nvSpPr>
          <p:spPr bwMode="auto">
            <a:xfrm>
              <a:off x="4864" y="1313"/>
              <a:ext cx="896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fact returns to main</a:t>
              </a:r>
            </a:p>
          </p:txBody>
        </p:sp>
        <p:sp>
          <p:nvSpPr>
            <p:cNvPr id="76821" name="Line 62"/>
            <p:cNvSpPr>
              <a:spLocks noChangeShapeType="1"/>
            </p:cNvSpPr>
            <p:nvPr/>
          </p:nvSpPr>
          <p:spPr bwMode="auto">
            <a:xfrm flipV="1">
              <a:off x="5154" y="2039"/>
              <a:ext cx="0" cy="508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4083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</a:rPr>
              <a:t>Homework</a:t>
            </a:r>
            <a:endParaRPr lang="en-US" sz="4000" b="1" dirty="0">
              <a:solidFill>
                <a:srgbClr val="FFFF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3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/>
              <a:t>Trace of Execution for Fibonacci Series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85734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b="1" dirty="0" smtClean="0">
                <a:solidFill>
                  <a:srgbClr val="FFFF00"/>
                </a:solidFill>
              </a:rPr>
              <a:t>Sorting: the basic problem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Given an array </a:t>
            </a:r>
          </a:p>
          <a:p>
            <a:pPr eaLnBrk="1" hangingPunct="1">
              <a:buFontTx/>
              <a:buNone/>
            </a:pPr>
            <a:r>
              <a:rPr lang="en-US" altLang="en-US" dirty="0" smtClean="0">
                <a:solidFill>
                  <a:schemeClr val="folHlink"/>
                </a:solidFill>
              </a:rPr>
              <a:t>               </a:t>
            </a:r>
            <a:r>
              <a:rPr lang="en-US" altLang="en-US" dirty="0" smtClean="0">
                <a:solidFill>
                  <a:srgbClr val="FFC000"/>
                </a:solidFill>
              </a:rPr>
              <a:t>x[0], x[1], ... , x[size-1]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    reorder entries so that</a:t>
            </a:r>
          </a:p>
          <a:p>
            <a:pPr lvl="1" eaLnBrk="1" hangingPunct="1">
              <a:buFontTx/>
              <a:buNone/>
            </a:pPr>
            <a:r>
              <a:rPr lang="en-US" altLang="en-US" dirty="0" smtClean="0">
                <a:solidFill>
                  <a:srgbClr val="FFC000"/>
                </a:solidFill>
              </a:rPr>
              <a:t>            x[0] &lt;= x[1] &lt;= . . .  &lt;= x[size-1]</a:t>
            </a:r>
          </a:p>
          <a:p>
            <a:pPr lvl="2" eaLnBrk="1" hangingPunct="1"/>
            <a:endParaRPr lang="en-US" altLang="en-US" dirty="0" smtClean="0">
              <a:solidFill>
                <a:srgbClr val="CC0000"/>
              </a:solidFill>
            </a:endParaRPr>
          </a:p>
          <a:p>
            <a:pPr lvl="2" eaLnBrk="1" hangingPunct="1"/>
            <a:r>
              <a:rPr lang="en-US" altLang="en-US" dirty="0" smtClean="0">
                <a:solidFill>
                  <a:srgbClr val="FFC000"/>
                </a:solidFill>
              </a:rPr>
              <a:t>List is in non-decreasing order.</a:t>
            </a:r>
          </a:p>
          <a:p>
            <a:pPr eaLnBrk="1" hangingPunct="1"/>
            <a:r>
              <a:rPr lang="en-US" altLang="en-US" dirty="0" smtClean="0"/>
              <a:t>We can also sort a list of elements in non-increasing order.</a:t>
            </a:r>
          </a:p>
        </p:txBody>
      </p:sp>
    </p:spTree>
    <p:extLst>
      <p:ext uri="{BB962C8B-B14F-4D97-AF65-F5344CB8AC3E}">
        <p14:creationId xmlns:p14="http://schemas.microsoft.com/office/powerpoint/2010/main" val="179414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 smtClean="0">
                <a:solidFill>
                  <a:srgbClr val="FFFF00"/>
                </a:solidFill>
              </a:rPr>
              <a:t>Sorting Problem</a:t>
            </a:r>
          </a:p>
        </p:txBody>
      </p:sp>
      <p:sp>
        <p:nvSpPr>
          <p:cNvPr id="19459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7772400" cy="1828800"/>
          </a:xfrm>
        </p:spPr>
        <p:txBody>
          <a:bodyPr>
            <a:normAutofit/>
          </a:bodyPr>
          <a:lstStyle/>
          <a:p>
            <a:pPr eaLnBrk="1" hangingPunct="1">
              <a:spcBef>
                <a:spcPct val="10000"/>
              </a:spcBef>
            </a:pPr>
            <a:r>
              <a:rPr lang="en-US" altLang="en-US" sz="2400" dirty="0" smtClean="0">
                <a:solidFill>
                  <a:srgbClr val="92D050"/>
                </a:solidFill>
              </a:rPr>
              <a:t>What we want : Data sorted in order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2400" dirty="0" smtClean="0"/>
              <a:t>Input: </a:t>
            </a:r>
            <a:r>
              <a:rPr lang="en-US" altLang="en-US" sz="2400" dirty="0" smtClean="0">
                <a:solidFill>
                  <a:srgbClr val="FFC000"/>
                </a:solidFill>
              </a:rPr>
              <a:t>A list of elements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2400" dirty="0" smtClean="0"/>
              <a:t>Output: </a:t>
            </a:r>
            <a:r>
              <a:rPr lang="en-US" altLang="en-US" sz="2400" dirty="0" smtClean="0">
                <a:solidFill>
                  <a:srgbClr val="FFC000"/>
                </a:solidFill>
              </a:rPr>
              <a:t>A list of elements in sorted (non-increasing/non-decreasing) order</a:t>
            </a:r>
          </a:p>
          <a:p>
            <a:pPr lvl="1" eaLnBrk="1" hangingPunct="1">
              <a:spcBef>
                <a:spcPct val="10000"/>
              </a:spcBef>
              <a:buFontTx/>
              <a:buNone/>
            </a:pPr>
            <a:endParaRPr lang="en-US" altLang="en-US" sz="2400" dirty="0" smtClean="0"/>
          </a:p>
          <a:p>
            <a:pPr lvl="1" eaLnBrk="1" hangingPunct="1">
              <a:spcBef>
                <a:spcPct val="10000"/>
              </a:spcBef>
              <a:buFontTx/>
              <a:buNone/>
            </a:pPr>
            <a:endParaRPr lang="en-US" altLang="en-US" sz="2400" dirty="0" smtClean="0"/>
          </a:p>
        </p:txBody>
      </p:sp>
      <p:sp>
        <p:nvSpPr>
          <p:cNvPr id="19463" name="Rectangle 2"/>
          <p:cNvSpPr>
            <a:spLocks noChangeArrowheads="1"/>
          </p:cNvSpPr>
          <p:nvPr/>
        </p:nvSpPr>
        <p:spPr bwMode="auto">
          <a:xfrm>
            <a:off x="549275" y="3124200"/>
            <a:ext cx="3200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b="1" dirty="0">
                <a:solidFill>
                  <a:srgbClr val="92D050"/>
                </a:solidFill>
              </a:rPr>
              <a:t>Unsorted list</a:t>
            </a:r>
          </a:p>
        </p:txBody>
      </p:sp>
      <p:sp>
        <p:nvSpPr>
          <p:cNvPr id="19464" name="Text Box 5"/>
          <p:cNvSpPr txBox="1">
            <a:spLocks noChangeArrowheads="1"/>
          </p:cNvSpPr>
          <p:nvPr/>
        </p:nvSpPr>
        <p:spPr bwMode="auto">
          <a:xfrm>
            <a:off x="0" y="3157538"/>
            <a:ext cx="3738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2000" b="1">
                <a:solidFill>
                  <a:schemeClr val="tx1"/>
                </a:solidFill>
                <a:latin typeface="+mn-lt"/>
              </a:rPr>
              <a:t>x:</a:t>
            </a:r>
          </a:p>
        </p:txBody>
      </p:sp>
      <p:sp>
        <p:nvSpPr>
          <p:cNvPr id="19465" name="Text Box 6"/>
          <p:cNvSpPr txBox="1">
            <a:spLocks noChangeArrowheads="1"/>
          </p:cNvSpPr>
          <p:nvPr/>
        </p:nvSpPr>
        <p:spPr bwMode="auto">
          <a:xfrm>
            <a:off x="457200" y="2700338"/>
            <a:ext cx="3145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2000" b="1">
                <a:solidFill>
                  <a:schemeClr val="tx1"/>
                </a:solidFill>
                <a:latin typeface="+mn-lt"/>
              </a:rPr>
              <a:t>0</a:t>
            </a:r>
          </a:p>
        </p:txBody>
      </p:sp>
      <p:sp>
        <p:nvSpPr>
          <p:cNvPr id="19466" name="Text Box 7"/>
          <p:cNvSpPr txBox="1">
            <a:spLocks noChangeArrowheads="1"/>
          </p:cNvSpPr>
          <p:nvPr/>
        </p:nvSpPr>
        <p:spPr bwMode="auto">
          <a:xfrm>
            <a:off x="3048000" y="2800290"/>
            <a:ext cx="8223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2000" b="1" dirty="0">
                <a:solidFill>
                  <a:schemeClr val="tx1"/>
                </a:solidFill>
                <a:latin typeface="+mn-lt"/>
              </a:rPr>
              <a:t>size-1</a:t>
            </a:r>
          </a:p>
        </p:txBody>
      </p:sp>
      <p:sp>
        <p:nvSpPr>
          <p:cNvPr id="19467" name="Rectangle 13"/>
          <p:cNvSpPr>
            <a:spLocks noChangeArrowheads="1"/>
          </p:cNvSpPr>
          <p:nvPr/>
        </p:nvSpPr>
        <p:spPr bwMode="auto">
          <a:xfrm>
            <a:off x="529939" y="4572000"/>
            <a:ext cx="3219736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b="1">
                <a:solidFill>
                  <a:schemeClr val="bg1"/>
                </a:solidFill>
              </a:rPr>
              <a:t>Sorted list</a:t>
            </a:r>
          </a:p>
        </p:txBody>
      </p:sp>
      <p:sp>
        <p:nvSpPr>
          <p:cNvPr id="19468" name="AutoShape 14"/>
          <p:cNvSpPr>
            <a:spLocks noChangeArrowheads="1"/>
          </p:cNvSpPr>
          <p:nvPr/>
        </p:nvSpPr>
        <p:spPr bwMode="auto">
          <a:xfrm>
            <a:off x="1692275" y="3886200"/>
            <a:ext cx="441325" cy="60960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038600" y="3428999"/>
            <a:ext cx="5029200" cy="297180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Original list:</a:t>
            </a:r>
          </a:p>
          <a:p>
            <a:pPr lvl="1"/>
            <a:r>
              <a:rPr lang="en-US" altLang="en-US" smtClean="0">
                <a:solidFill>
                  <a:srgbClr val="FFC000"/>
                </a:solidFill>
              </a:rPr>
              <a:t>10, 30, 20, 80, 70, 10, 60, 40, 70</a:t>
            </a:r>
          </a:p>
          <a:p>
            <a:r>
              <a:rPr lang="en-US" altLang="en-US" smtClean="0"/>
              <a:t>Sorted in non-decreasing order:</a:t>
            </a:r>
          </a:p>
          <a:p>
            <a:pPr lvl="1"/>
            <a:r>
              <a:rPr lang="en-US" altLang="en-US" smtClean="0">
                <a:solidFill>
                  <a:srgbClr val="FFC000"/>
                </a:solidFill>
              </a:rPr>
              <a:t>10, 10, 20, 30, 40, 60, 70, 70, 80</a:t>
            </a:r>
          </a:p>
          <a:p>
            <a:r>
              <a:rPr lang="en-US" altLang="en-US" smtClean="0"/>
              <a:t>Sorted in non-increasing order:</a:t>
            </a:r>
          </a:p>
          <a:p>
            <a:pPr lvl="1"/>
            <a:r>
              <a:rPr lang="en-US" altLang="en-US" smtClean="0">
                <a:solidFill>
                  <a:srgbClr val="FFC000"/>
                </a:solidFill>
              </a:rPr>
              <a:t>80, 70, 70, 60, 40, 30, 20, 10, 10</a:t>
            </a:r>
            <a:endParaRPr lang="en-US" altLang="en-US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42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 smtClean="0">
                <a:solidFill>
                  <a:srgbClr val="FFFF00"/>
                </a:solidFill>
              </a:rPr>
              <a:t>Example</a:t>
            </a:r>
          </a:p>
        </p:txBody>
      </p:sp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365125" y="2776538"/>
            <a:ext cx="4130675" cy="500062"/>
            <a:chOff x="230" y="1941"/>
            <a:chExt cx="2602" cy="315"/>
          </a:xfrm>
        </p:grpSpPr>
        <p:sp>
          <p:nvSpPr>
            <p:cNvPr id="23628" name="Rectangle 3"/>
            <p:cNvSpPr>
              <a:spLocks noChangeArrowheads="1"/>
            </p:cNvSpPr>
            <p:nvPr/>
          </p:nvSpPr>
          <p:spPr bwMode="auto">
            <a:xfrm>
              <a:off x="528" y="1968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 smtClean="0">
                  <a:solidFill>
                    <a:schemeClr val="bg1"/>
                  </a:solidFill>
                  <a:latin typeface="Tahoma" pitchFamily="34" charset="0"/>
                </a:rPr>
                <a:t>-7</a:t>
              </a:r>
              <a:endParaRPr lang="en-US" altLang="en-US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3629" name="Rectangle 4"/>
            <p:cNvSpPr>
              <a:spLocks noChangeArrowheads="1"/>
            </p:cNvSpPr>
            <p:nvPr/>
          </p:nvSpPr>
          <p:spPr bwMode="auto">
            <a:xfrm>
              <a:off x="816" y="1968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23630" name="Rectangle 5"/>
            <p:cNvSpPr>
              <a:spLocks noChangeArrowheads="1"/>
            </p:cNvSpPr>
            <p:nvPr/>
          </p:nvSpPr>
          <p:spPr bwMode="auto">
            <a:xfrm>
              <a:off x="1104" y="19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23631" name="Rectangle 6"/>
            <p:cNvSpPr>
              <a:spLocks noChangeArrowheads="1"/>
            </p:cNvSpPr>
            <p:nvPr/>
          </p:nvSpPr>
          <p:spPr bwMode="auto">
            <a:xfrm>
              <a:off x="1392" y="19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23632" name="Rectangle 7"/>
            <p:cNvSpPr>
              <a:spLocks noChangeArrowheads="1"/>
            </p:cNvSpPr>
            <p:nvPr/>
          </p:nvSpPr>
          <p:spPr bwMode="auto">
            <a:xfrm>
              <a:off x="1680" y="19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tx1"/>
                  </a:solidFill>
                  <a:latin typeface="Tahoma" pitchFamily="34" charset="0"/>
                </a:rPr>
                <a:t>7</a:t>
              </a:r>
              <a:r>
                <a:rPr lang="en-US" altLang="en-US" dirty="0" smtClean="0">
                  <a:solidFill>
                    <a:schemeClr val="tx1"/>
                  </a:solidFill>
                  <a:latin typeface="Tahoma" pitchFamily="34" charset="0"/>
                </a:rPr>
                <a:t>2</a:t>
              </a:r>
              <a:endParaRPr lang="en-US" altLang="en-US" dirty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23633" name="Rectangle 8"/>
            <p:cNvSpPr>
              <a:spLocks noChangeArrowheads="1"/>
            </p:cNvSpPr>
            <p:nvPr/>
          </p:nvSpPr>
          <p:spPr bwMode="auto">
            <a:xfrm>
              <a:off x="1968" y="19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23634" name="Rectangle 9"/>
            <p:cNvSpPr>
              <a:spLocks noChangeArrowheads="1"/>
            </p:cNvSpPr>
            <p:nvPr/>
          </p:nvSpPr>
          <p:spPr bwMode="auto">
            <a:xfrm>
              <a:off x="2256" y="19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23635" name="Rectangle 10"/>
            <p:cNvSpPr>
              <a:spLocks noChangeArrowheads="1"/>
            </p:cNvSpPr>
            <p:nvPr/>
          </p:nvSpPr>
          <p:spPr bwMode="auto">
            <a:xfrm>
              <a:off x="2544" y="19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23636" name="Text Box 11"/>
            <p:cNvSpPr txBox="1">
              <a:spLocks noChangeArrowheads="1"/>
            </p:cNvSpPr>
            <p:nvPr/>
          </p:nvSpPr>
          <p:spPr bwMode="auto">
            <a:xfrm>
              <a:off x="230" y="1941"/>
              <a:ext cx="2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sp>
        <p:nvSpPr>
          <p:cNvPr id="23559" name="Rectangle 12"/>
          <p:cNvSpPr>
            <a:spLocks noChangeArrowheads="1"/>
          </p:cNvSpPr>
          <p:nvPr/>
        </p:nvSpPr>
        <p:spPr bwMode="auto">
          <a:xfrm>
            <a:off x="838200" y="1643062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solidFill>
                  <a:schemeClr val="tx1"/>
                </a:solidFill>
                <a:latin typeface="Tahoma" pitchFamily="34" charset="0"/>
              </a:rPr>
              <a:t>3</a:t>
            </a:r>
          </a:p>
        </p:txBody>
      </p:sp>
      <p:sp>
        <p:nvSpPr>
          <p:cNvPr id="23560" name="Rectangle 13"/>
          <p:cNvSpPr>
            <a:spLocks noChangeArrowheads="1"/>
          </p:cNvSpPr>
          <p:nvPr/>
        </p:nvSpPr>
        <p:spPr bwMode="auto">
          <a:xfrm>
            <a:off x="1295400" y="1643062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solidFill>
                  <a:schemeClr val="tx1"/>
                </a:solidFill>
                <a:latin typeface="Tahoma" pitchFamily="34" charset="0"/>
              </a:rPr>
              <a:t>12</a:t>
            </a:r>
          </a:p>
        </p:txBody>
      </p:sp>
      <p:sp>
        <p:nvSpPr>
          <p:cNvPr id="23561" name="Rectangle 14"/>
          <p:cNvSpPr>
            <a:spLocks noChangeArrowheads="1"/>
          </p:cNvSpPr>
          <p:nvPr/>
        </p:nvSpPr>
        <p:spPr bwMode="auto">
          <a:xfrm>
            <a:off x="1752600" y="1643062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solidFill>
                  <a:schemeClr val="tx1"/>
                </a:solidFill>
                <a:latin typeface="Tahoma" pitchFamily="34" charset="0"/>
              </a:rPr>
              <a:t>-5</a:t>
            </a:r>
          </a:p>
        </p:txBody>
      </p:sp>
      <p:sp>
        <p:nvSpPr>
          <p:cNvPr id="23562" name="Rectangle 15"/>
          <p:cNvSpPr>
            <a:spLocks noChangeArrowheads="1"/>
          </p:cNvSpPr>
          <p:nvPr/>
        </p:nvSpPr>
        <p:spPr bwMode="auto">
          <a:xfrm>
            <a:off x="2209800" y="1643062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solidFill>
                  <a:schemeClr val="tx1"/>
                </a:solidFill>
                <a:latin typeface="Tahoma" pitchFamily="34" charset="0"/>
              </a:rPr>
              <a:t>6</a:t>
            </a:r>
          </a:p>
        </p:txBody>
      </p:sp>
      <p:sp>
        <p:nvSpPr>
          <p:cNvPr id="23563" name="Rectangle 16"/>
          <p:cNvSpPr>
            <a:spLocks noChangeArrowheads="1"/>
          </p:cNvSpPr>
          <p:nvPr/>
        </p:nvSpPr>
        <p:spPr bwMode="auto">
          <a:xfrm>
            <a:off x="2667000" y="1643062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dirty="0">
                <a:solidFill>
                  <a:schemeClr val="tx1"/>
                </a:solidFill>
                <a:latin typeface="Tahoma" pitchFamily="34" charset="0"/>
              </a:rPr>
              <a:t>7</a:t>
            </a:r>
            <a:r>
              <a:rPr lang="en-US" altLang="en-US" dirty="0" smtClean="0">
                <a:solidFill>
                  <a:schemeClr val="tx1"/>
                </a:solidFill>
                <a:latin typeface="Tahoma" pitchFamily="34" charset="0"/>
              </a:rPr>
              <a:t>2</a:t>
            </a:r>
            <a:endParaRPr lang="en-US" altLang="en-US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3564" name="Rectangle 17"/>
          <p:cNvSpPr>
            <a:spLocks noChangeArrowheads="1"/>
          </p:cNvSpPr>
          <p:nvPr/>
        </p:nvSpPr>
        <p:spPr bwMode="auto">
          <a:xfrm>
            <a:off x="3124200" y="1643062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solidFill>
                  <a:schemeClr val="tx1"/>
                </a:solidFill>
                <a:latin typeface="Tahoma" pitchFamily="34" charset="0"/>
              </a:rPr>
              <a:t>21</a:t>
            </a:r>
          </a:p>
        </p:txBody>
      </p:sp>
      <p:sp>
        <p:nvSpPr>
          <p:cNvPr id="23565" name="Rectangle 18"/>
          <p:cNvSpPr>
            <a:spLocks noChangeArrowheads="1"/>
          </p:cNvSpPr>
          <p:nvPr/>
        </p:nvSpPr>
        <p:spPr bwMode="auto">
          <a:xfrm>
            <a:off x="3581400" y="1643062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dirty="0" smtClean="0">
                <a:solidFill>
                  <a:schemeClr val="tx1"/>
                </a:solidFill>
                <a:latin typeface="Tahoma" pitchFamily="34" charset="0"/>
              </a:rPr>
              <a:t>-7</a:t>
            </a:r>
            <a:endParaRPr lang="en-US" altLang="en-US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3566" name="Rectangle 19"/>
          <p:cNvSpPr>
            <a:spLocks noChangeArrowheads="1"/>
          </p:cNvSpPr>
          <p:nvPr/>
        </p:nvSpPr>
        <p:spPr bwMode="auto">
          <a:xfrm>
            <a:off x="4038600" y="1643062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solidFill>
                  <a:schemeClr val="tx1"/>
                </a:solidFill>
                <a:latin typeface="Tahoma" pitchFamily="34" charset="0"/>
              </a:rPr>
              <a:t>45</a:t>
            </a:r>
          </a:p>
        </p:txBody>
      </p:sp>
      <p:sp>
        <p:nvSpPr>
          <p:cNvPr id="23567" name="Text Box 20"/>
          <p:cNvSpPr txBox="1">
            <a:spLocks noChangeArrowheads="1"/>
          </p:cNvSpPr>
          <p:nvPr/>
        </p:nvSpPr>
        <p:spPr bwMode="auto">
          <a:xfrm>
            <a:off x="365125" y="1600200"/>
            <a:ext cx="442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>
                <a:solidFill>
                  <a:schemeClr val="tx1"/>
                </a:solidFill>
                <a:latin typeface="Tahoma" pitchFamily="34" charset="0"/>
              </a:rPr>
              <a:t>x:</a:t>
            </a:r>
          </a:p>
        </p:txBody>
      </p:sp>
      <p:grpSp>
        <p:nvGrpSpPr>
          <p:cNvPr id="3" name="Group 68"/>
          <p:cNvGrpSpPr>
            <a:grpSpLocks/>
          </p:cNvGrpSpPr>
          <p:nvPr/>
        </p:nvGrpSpPr>
        <p:grpSpPr bwMode="auto">
          <a:xfrm>
            <a:off x="365125" y="3843338"/>
            <a:ext cx="4130675" cy="500062"/>
            <a:chOff x="230" y="2421"/>
            <a:chExt cx="2602" cy="315"/>
          </a:xfrm>
        </p:grpSpPr>
        <p:sp>
          <p:nvSpPr>
            <p:cNvPr id="23619" name="Rectangle 21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 smtClean="0">
                  <a:solidFill>
                    <a:schemeClr val="bg1"/>
                  </a:solidFill>
                  <a:latin typeface="Tahoma" pitchFamily="34" charset="0"/>
                </a:rPr>
                <a:t>-7</a:t>
              </a:r>
              <a:endParaRPr lang="en-US" altLang="en-US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3620" name="Rectangle 22"/>
            <p:cNvSpPr>
              <a:spLocks noChangeArrowheads="1"/>
            </p:cNvSpPr>
            <p:nvPr/>
          </p:nvSpPr>
          <p:spPr bwMode="auto">
            <a:xfrm>
              <a:off x="816" y="2448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23621" name="Rectangle 23"/>
            <p:cNvSpPr>
              <a:spLocks noChangeArrowheads="1"/>
            </p:cNvSpPr>
            <p:nvPr/>
          </p:nvSpPr>
          <p:spPr bwMode="auto">
            <a:xfrm>
              <a:off x="1104" y="2448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23622" name="Rectangle 24"/>
            <p:cNvSpPr>
              <a:spLocks noChangeArrowheads="1"/>
            </p:cNvSpPr>
            <p:nvPr/>
          </p:nvSpPr>
          <p:spPr bwMode="auto">
            <a:xfrm>
              <a:off x="1392" y="244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23623" name="Rectangle 25"/>
            <p:cNvSpPr>
              <a:spLocks noChangeArrowheads="1"/>
            </p:cNvSpPr>
            <p:nvPr/>
          </p:nvSpPr>
          <p:spPr bwMode="auto">
            <a:xfrm>
              <a:off x="1680" y="244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tx1"/>
                  </a:solidFill>
                  <a:latin typeface="Tahoma" pitchFamily="34" charset="0"/>
                </a:rPr>
                <a:t>7</a:t>
              </a:r>
              <a:r>
                <a:rPr lang="en-US" altLang="en-US" dirty="0" smtClean="0">
                  <a:solidFill>
                    <a:schemeClr val="tx1"/>
                  </a:solidFill>
                  <a:latin typeface="Tahoma" pitchFamily="34" charset="0"/>
                </a:rPr>
                <a:t>2</a:t>
              </a:r>
              <a:endParaRPr lang="en-US" altLang="en-US" dirty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23624" name="Rectangle 26"/>
            <p:cNvSpPr>
              <a:spLocks noChangeArrowheads="1"/>
            </p:cNvSpPr>
            <p:nvPr/>
          </p:nvSpPr>
          <p:spPr bwMode="auto">
            <a:xfrm>
              <a:off x="1968" y="244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23625" name="Rectangle 27"/>
            <p:cNvSpPr>
              <a:spLocks noChangeArrowheads="1"/>
            </p:cNvSpPr>
            <p:nvPr/>
          </p:nvSpPr>
          <p:spPr bwMode="auto">
            <a:xfrm>
              <a:off x="2256" y="244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23626" name="Rectangle 28"/>
            <p:cNvSpPr>
              <a:spLocks noChangeArrowheads="1"/>
            </p:cNvSpPr>
            <p:nvPr/>
          </p:nvSpPr>
          <p:spPr bwMode="auto">
            <a:xfrm>
              <a:off x="2544" y="244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23627" name="Text Box 29"/>
            <p:cNvSpPr txBox="1">
              <a:spLocks noChangeArrowheads="1"/>
            </p:cNvSpPr>
            <p:nvPr/>
          </p:nvSpPr>
          <p:spPr bwMode="auto">
            <a:xfrm>
              <a:off x="230" y="2421"/>
              <a:ext cx="2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grpSp>
        <p:nvGrpSpPr>
          <p:cNvPr id="4" name="Group 69"/>
          <p:cNvGrpSpPr>
            <a:grpSpLocks/>
          </p:cNvGrpSpPr>
          <p:nvPr/>
        </p:nvGrpSpPr>
        <p:grpSpPr bwMode="auto">
          <a:xfrm>
            <a:off x="365125" y="4833938"/>
            <a:ext cx="4130675" cy="500062"/>
            <a:chOff x="326" y="2997"/>
            <a:chExt cx="2602" cy="315"/>
          </a:xfrm>
        </p:grpSpPr>
        <p:sp>
          <p:nvSpPr>
            <p:cNvPr id="23610" name="Rectangle 30"/>
            <p:cNvSpPr>
              <a:spLocks noChangeArrowheads="1"/>
            </p:cNvSpPr>
            <p:nvPr/>
          </p:nvSpPr>
          <p:spPr bwMode="auto">
            <a:xfrm>
              <a:off x="624" y="3024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 smtClean="0">
                  <a:solidFill>
                    <a:schemeClr val="bg1"/>
                  </a:solidFill>
                  <a:latin typeface="Tahoma" pitchFamily="34" charset="0"/>
                </a:rPr>
                <a:t>-7</a:t>
              </a:r>
              <a:endParaRPr lang="en-US" altLang="en-US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3611" name="Rectangle 31"/>
            <p:cNvSpPr>
              <a:spLocks noChangeArrowheads="1"/>
            </p:cNvSpPr>
            <p:nvPr/>
          </p:nvSpPr>
          <p:spPr bwMode="auto">
            <a:xfrm>
              <a:off x="912" y="3024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23612" name="Rectangle 32"/>
            <p:cNvSpPr>
              <a:spLocks noChangeArrowheads="1"/>
            </p:cNvSpPr>
            <p:nvPr/>
          </p:nvSpPr>
          <p:spPr bwMode="auto">
            <a:xfrm>
              <a:off x="1200" y="3024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23613" name="Rectangle 33"/>
            <p:cNvSpPr>
              <a:spLocks noChangeArrowheads="1"/>
            </p:cNvSpPr>
            <p:nvPr/>
          </p:nvSpPr>
          <p:spPr bwMode="auto">
            <a:xfrm>
              <a:off x="1488" y="3024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23614" name="Rectangle 34"/>
            <p:cNvSpPr>
              <a:spLocks noChangeArrowheads="1"/>
            </p:cNvSpPr>
            <p:nvPr/>
          </p:nvSpPr>
          <p:spPr bwMode="auto">
            <a:xfrm>
              <a:off x="1776" y="302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tx1"/>
                  </a:solidFill>
                  <a:latin typeface="Tahoma" pitchFamily="34" charset="0"/>
                </a:rPr>
                <a:t>7</a:t>
              </a:r>
              <a:r>
                <a:rPr lang="en-US" altLang="en-US" dirty="0" smtClean="0">
                  <a:solidFill>
                    <a:schemeClr val="tx1"/>
                  </a:solidFill>
                  <a:latin typeface="Tahoma" pitchFamily="34" charset="0"/>
                </a:rPr>
                <a:t>2</a:t>
              </a:r>
              <a:endParaRPr lang="en-US" altLang="en-US" dirty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23615" name="Rectangle 35"/>
            <p:cNvSpPr>
              <a:spLocks noChangeArrowheads="1"/>
            </p:cNvSpPr>
            <p:nvPr/>
          </p:nvSpPr>
          <p:spPr bwMode="auto">
            <a:xfrm>
              <a:off x="2064" y="302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23616" name="Rectangle 36"/>
            <p:cNvSpPr>
              <a:spLocks noChangeArrowheads="1"/>
            </p:cNvSpPr>
            <p:nvPr/>
          </p:nvSpPr>
          <p:spPr bwMode="auto">
            <a:xfrm>
              <a:off x="2352" y="302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23617" name="Rectangle 37"/>
            <p:cNvSpPr>
              <a:spLocks noChangeArrowheads="1"/>
            </p:cNvSpPr>
            <p:nvPr/>
          </p:nvSpPr>
          <p:spPr bwMode="auto">
            <a:xfrm>
              <a:off x="2640" y="302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23618" name="Text Box 38"/>
            <p:cNvSpPr txBox="1">
              <a:spLocks noChangeArrowheads="1"/>
            </p:cNvSpPr>
            <p:nvPr/>
          </p:nvSpPr>
          <p:spPr bwMode="auto">
            <a:xfrm>
              <a:off x="326" y="2997"/>
              <a:ext cx="2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grpSp>
        <p:nvGrpSpPr>
          <p:cNvPr id="5" name="Group 70"/>
          <p:cNvGrpSpPr>
            <a:grpSpLocks/>
          </p:cNvGrpSpPr>
          <p:nvPr/>
        </p:nvGrpSpPr>
        <p:grpSpPr bwMode="auto">
          <a:xfrm>
            <a:off x="365125" y="5900738"/>
            <a:ext cx="4130675" cy="500062"/>
            <a:chOff x="326" y="3477"/>
            <a:chExt cx="2602" cy="315"/>
          </a:xfrm>
        </p:grpSpPr>
        <p:sp>
          <p:nvSpPr>
            <p:cNvPr id="23601" name="Rectangle 39"/>
            <p:cNvSpPr>
              <a:spLocks noChangeArrowheads="1"/>
            </p:cNvSpPr>
            <p:nvPr/>
          </p:nvSpPr>
          <p:spPr bwMode="auto">
            <a:xfrm>
              <a:off x="624" y="3504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 smtClean="0">
                  <a:solidFill>
                    <a:schemeClr val="bg1"/>
                  </a:solidFill>
                  <a:latin typeface="Tahoma" pitchFamily="34" charset="0"/>
                </a:rPr>
                <a:t>-7</a:t>
              </a:r>
              <a:endParaRPr lang="en-US" altLang="en-US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3602" name="Rectangle 40"/>
            <p:cNvSpPr>
              <a:spLocks noChangeArrowheads="1"/>
            </p:cNvSpPr>
            <p:nvPr/>
          </p:nvSpPr>
          <p:spPr bwMode="auto">
            <a:xfrm>
              <a:off x="912" y="3504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23603" name="Rectangle 41"/>
            <p:cNvSpPr>
              <a:spLocks noChangeArrowheads="1"/>
            </p:cNvSpPr>
            <p:nvPr/>
          </p:nvSpPr>
          <p:spPr bwMode="auto">
            <a:xfrm>
              <a:off x="1200" y="3504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23604" name="Rectangle 42"/>
            <p:cNvSpPr>
              <a:spLocks noChangeArrowheads="1"/>
            </p:cNvSpPr>
            <p:nvPr/>
          </p:nvSpPr>
          <p:spPr bwMode="auto">
            <a:xfrm>
              <a:off x="1488" y="3504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23605" name="Rectangle 43"/>
            <p:cNvSpPr>
              <a:spLocks noChangeArrowheads="1"/>
            </p:cNvSpPr>
            <p:nvPr/>
          </p:nvSpPr>
          <p:spPr bwMode="auto">
            <a:xfrm>
              <a:off x="1776" y="3504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tx1"/>
                  </a:solidFill>
                  <a:latin typeface="Tahoma" pitchFamily="34" charset="0"/>
                </a:rPr>
                <a:t>7</a:t>
              </a:r>
              <a:r>
                <a:rPr lang="en-US" altLang="en-US" dirty="0" smtClean="0">
                  <a:solidFill>
                    <a:schemeClr val="tx1"/>
                  </a:solidFill>
                  <a:latin typeface="Tahoma" pitchFamily="34" charset="0"/>
                </a:rPr>
                <a:t>2</a:t>
              </a:r>
              <a:endParaRPr lang="en-US" altLang="en-US" dirty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23606" name="Rectangle 44"/>
            <p:cNvSpPr>
              <a:spLocks noChangeArrowheads="1"/>
            </p:cNvSpPr>
            <p:nvPr/>
          </p:nvSpPr>
          <p:spPr bwMode="auto">
            <a:xfrm>
              <a:off x="2064" y="350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23607" name="Rectangle 45"/>
            <p:cNvSpPr>
              <a:spLocks noChangeArrowheads="1"/>
            </p:cNvSpPr>
            <p:nvPr/>
          </p:nvSpPr>
          <p:spPr bwMode="auto">
            <a:xfrm>
              <a:off x="2352" y="350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23608" name="Rectangle 46"/>
            <p:cNvSpPr>
              <a:spLocks noChangeArrowheads="1"/>
            </p:cNvSpPr>
            <p:nvPr/>
          </p:nvSpPr>
          <p:spPr bwMode="auto">
            <a:xfrm>
              <a:off x="2640" y="350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23609" name="Text Box 47"/>
            <p:cNvSpPr txBox="1">
              <a:spLocks noChangeArrowheads="1"/>
            </p:cNvSpPr>
            <p:nvPr/>
          </p:nvSpPr>
          <p:spPr bwMode="auto">
            <a:xfrm>
              <a:off x="326" y="3477"/>
              <a:ext cx="2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grpSp>
        <p:nvGrpSpPr>
          <p:cNvPr id="6" name="Group 71"/>
          <p:cNvGrpSpPr>
            <a:grpSpLocks/>
          </p:cNvGrpSpPr>
          <p:nvPr/>
        </p:nvGrpSpPr>
        <p:grpSpPr bwMode="auto">
          <a:xfrm>
            <a:off x="4784725" y="3429000"/>
            <a:ext cx="4130675" cy="500063"/>
            <a:chOff x="3014" y="1461"/>
            <a:chExt cx="2602" cy="315"/>
          </a:xfrm>
        </p:grpSpPr>
        <p:sp>
          <p:nvSpPr>
            <p:cNvPr id="23592" name="Rectangle 48"/>
            <p:cNvSpPr>
              <a:spLocks noChangeArrowheads="1"/>
            </p:cNvSpPr>
            <p:nvPr/>
          </p:nvSpPr>
          <p:spPr bwMode="auto">
            <a:xfrm>
              <a:off x="3312" y="1488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 smtClean="0">
                  <a:solidFill>
                    <a:schemeClr val="bg1"/>
                  </a:solidFill>
                  <a:latin typeface="Tahoma" pitchFamily="34" charset="0"/>
                </a:rPr>
                <a:t>-7</a:t>
              </a:r>
              <a:endParaRPr lang="en-US" altLang="en-US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3593" name="Rectangle 49"/>
            <p:cNvSpPr>
              <a:spLocks noChangeArrowheads="1"/>
            </p:cNvSpPr>
            <p:nvPr/>
          </p:nvSpPr>
          <p:spPr bwMode="auto">
            <a:xfrm>
              <a:off x="3600" y="1488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23594" name="Rectangle 50"/>
            <p:cNvSpPr>
              <a:spLocks noChangeArrowheads="1"/>
            </p:cNvSpPr>
            <p:nvPr/>
          </p:nvSpPr>
          <p:spPr bwMode="auto">
            <a:xfrm>
              <a:off x="3888" y="1488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23595" name="Rectangle 51"/>
            <p:cNvSpPr>
              <a:spLocks noChangeArrowheads="1"/>
            </p:cNvSpPr>
            <p:nvPr/>
          </p:nvSpPr>
          <p:spPr bwMode="auto">
            <a:xfrm>
              <a:off x="4176" y="1488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23596" name="Rectangle 52"/>
            <p:cNvSpPr>
              <a:spLocks noChangeArrowheads="1"/>
            </p:cNvSpPr>
            <p:nvPr/>
          </p:nvSpPr>
          <p:spPr bwMode="auto">
            <a:xfrm>
              <a:off x="4464" y="1488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23597" name="Rectangle 53"/>
            <p:cNvSpPr>
              <a:spLocks noChangeArrowheads="1"/>
            </p:cNvSpPr>
            <p:nvPr/>
          </p:nvSpPr>
          <p:spPr bwMode="auto">
            <a:xfrm>
              <a:off x="4752" y="1488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23598" name="Rectangle 54"/>
            <p:cNvSpPr>
              <a:spLocks noChangeArrowheads="1"/>
            </p:cNvSpPr>
            <p:nvPr/>
          </p:nvSpPr>
          <p:spPr bwMode="auto">
            <a:xfrm>
              <a:off x="5040" y="1488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tx1"/>
                  </a:solidFill>
                  <a:latin typeface="Tahoma" pitchFamily="34" charset="0"/>
                </a:rPr>
                <a:t>7</a:t>
              </a:r>
              <a:r>
                <a:rPr lang="en-US" altLang="en-US" dirty="0" smtClean="0">
                  <a:solidFill>
                    <a:schemeClr val="tx1"/>
                  </a:solidFill>
                  <a:latin typeface="Tahoma" pitchFamily="34" charset="0"/>
                </a:rPr>
                <a:t>2</a:t>
              </a:r>
              <a:endParaRPr lang="en-US" altLang="en-US" dirty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23599" name="Rectangle 55"/>
            <p:cNvSpPr>
              <a:spLocks noChangeArrowheads="1"/>
            </p:cNvSpPr>
            <p:nvPr/>
          </p:nvSpPr>
          <p:spPr bwMode="auto">
            <a:xfrm>
              <a:off x="5328" y="148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23600" name="Text Box 56"/>
            <p:cNvSpPr txBox="1">
              <a:spLocks noChangeArrowheads="1"/>
            </p:cNvSpPr>
            <p:nvPr/>
          </p:nvSpPr>
          <p:spPr bwMode="auto">
            <a:xfrm>
              <a:off x="3014" y="1461"/>
              <a:ext cx="2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grpSp>
        <p:nvGrpSpPr>
          <p:cNvPr id="7" name="Group 72"/>
          <p:cNvGrpSpPr>
            <a:grpSpLocks/>
          </p:cNvGrpSpPr>
          <p:nvPr/>
        </p:nvGrpSpPr>
        <p:grpSpPr bwMode="auto">
          <a:xfrm>
            <a:off x="4784725" y="4300537"/>
            <a:ext cx="4130675" cy="500063"/>
            <a:chOff x="3062" y="1989"/>
            <a:chExt cx="2602" cy="315"/>
          </a:xfrm>
        </p:grpSpPr>
        <p:sp>
          <p:nvSpPr>
            <p:cNvPr id="23583" name="Rectangle 57"/>
            <p:cNvSpPr>
              <a:spLocks noChangeArrowheads="1"/>
            </p:cNvSpPr>
            <p:nvPr/>
          </p:nvSpPr>
          <p:spPr bwMode="auto">
            <a:xfrm>
              <a:off x="3360" y="2016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 smtClean="0">
                  <a:solidFill>
                    <a:schemeClr val="bg1"/>
                  </a:solidFill>
                  <a:latin typeface="Tahoma" pitchFamily="34" charset="0"/>
                </a:rPr>
                <a:t>-7</a:t>
              </a:r>
              <a:endParaRPr lang="en-US" altLang="en-US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3584" name="Rectangle 58"/>
            <p:cNvSpPr>
              <a:spLocks noChangeArrowheads="1"/>
            </p:cNvSpPr>
            <p:nvPr/>
          </p:nvSpPr>
          <p:spPr bwMode="auto">
            <a:xfrm>
              <a:off x="3648" y="2016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23585" name="Rectangle 59"/>
            <p:cNvSpPr>
              <a:spLocks noChangeArrowheads="1"/>
            </p:cNvSpPr>
            <p:nvPr/>
          </p:nvSpPr>
          <p:spPr bwMode="auto">
            <a:xfrm>
              <a:off x="3936" y="2016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23586" name="Rectangle 60"/>
            <p:cNvSpPr>
              <a:spLocks noChangeArrowheads="1"/>
            </p:cNvSpPr>
            <p:nvPr/>
          </p:nvSpPr>
          <p:spPr bwMode="auto">
            <a:xfrm>
              <a:off x="4224" y="2016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23587" name="Rectangle 61"/>
            <p:cNvSpPr>
              <a:spLocks noChangeArrowheads="1"/>
            </p:cNvSpPr>
            <p:nvPr/>
          </p:nvSpPr>
          <p:spPr bwMode="auto">
            <a:xfrm>
              <a:off x="4512" y="2016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23588" name="Rectangle 62"/>
            <p:cNvSpPr>
              <a:spLocks noChangeArrowheads="1"/>
            </p:cNvSpPr>
            <p:nvPr/>
          </p:nvSpPr>
          <p:spPr bwMode="auto">
            <a:xfrm>
              <a:off x="4800" y="2016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23589" name="Rectangle 63"/>
            <p:cNvSpPr>
              <a:spLocks noChangeArrowheads="1"/>
            </p:cNvSpPr>
            <p:nvPr/>
          </p:nvSpPr>
          <p:spPr bwMode="auto">
            <a:xfrm>
              <a:off x="5088" y="2016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23590" name="Rectangle 64"/>
            <p:cNvSpPr>
              <a:spLocks noChangeArrowheads="1"/>
            </p:cNvSpPr>
            <p:nvPr/>
          </p:nvSpPr>
          <p:spPr bwMode="auto">
            <a:xfrm>
              <a:off x="5376" y="2016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ahoma" pitchFamily="34" charset="0"/>
                </a:rPr>
                <a:t>7</a:t>
              </a:r>
              <a:r>
                <a:rPr lang="en-US" altLang="en-US" dirty="0" smtClean="0">
                  <a:solidFill>
                    <a:schemeClr val="bg1"/>
                  </a:solidFill>
                  <a:latin typeface="Tahoma" pitchFamily="34" charset="0"/>
                </a:rPr>
                <a:t>2</a:t>
              </a:r>
              <a:endParaRPr lang="en-US" altLang="en-US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3591" name="Text Box 65"/>
            <p:cNvSpPr txBox="1">
              <a:spLocks noChangeArrowheads="1"/>
            </p:cNvSpPr>
            <p:nvPr/>
          </p:nvSpPr>
          <p:spPr bwMode="auto">
            <a:xfrm>
              <a:off x="3062" y="1989"/>
              <a:ext cx="2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grpSp>
        <p:nvGrpSpPr>
          <p:cNvPr id="8" name="Group 73"/>
          <p:cNvGrpSpPr>
            <a:grpSpLocks/>
          </p:cNvGrpSpPr>
          <p:nvPr/>
        </p:nvGrpSpPr>
        <p:grpSpPr bwMode="auto">
          <a:xfrm>
            <a:off x="4802188" y="2546350"/>
            <a:ext cx="4130675" cy="500063"/>
            <a:chOff x="326" y="3477"/>
            <a:chExt cx="2602" cy="315"/>
          </a:xfrm>
        </p:grpSpPr>
        <p:sp>
          <p:nvSpPr>
            <p:cNvPr id="23574" name="Rectangle 74"/>
            <p:cNvSpPr>
              <a:spLocks noChangeArrowheads="1"/>
            </p:cNvSpPr>
            <p:nvPr/>
          </p:nvSpPr>
          <p:spPr bwMode="auto">
            <a:xfrm>
              <a:off x="624" y="3504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 smtClean="0">
                  <a:solidFill>
                    <a:schemeClr val="bg1"/>
                  </a:solidFill>
                  <a:latin typeface="Tahoma" pitchFamily="34" charset="0"/>
                </a:rPr>
                <a:t>-7</a:t>
              </a:r>
              <a:endParaRPr lang="en-US" altLang="en-US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3575" name="Rectangle 75"/>
            <p:cNvSpPr>
              <a:spLocks noChangeArrowheads="1"/>
            </p:cNvSpPr>
            <p:nvPr/>
          </p:nvSpPr>
          <p:spPr bwMode="auto">
            <a:xfrm>
              <a:off x="912" y="3504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23576" name="Rectangle 76"/>
            <p:cNvSpPr>
              <a:spLocks noChangeArrowheads="1"/>
            </p:cNvSpPr>
            <p:nvPr/>
          </p:nvSpPr>
          <p:spPr bwMode="auto">
            <a:xfrm>
              <a:off x="1200" y="3504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23577" name="Rectangle 77"/>
            <p:cNvSpPr>
              <a:spLocks noChangeArrowheads="1"/>
            </p:cNvSpPr>
            <p:nvPr/>
          </p:nvSpPr>
          <p:spPr bwMode="auto">
            <a:xfrm>
              <a:off x="1488" y="3504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23578" name="Rectangle 78"/>
            <p:cNvSpPr>
              <a:spLocks noChangeArrowheads="1"/>
            </p:cNvSpPr>
            <p:nvPr/>
          </p:nvSpPr>
          <p:spPr bwMode="auto">
            <a:xfrm>
              <a:off x="1776" y="3504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23579" name="Rectangle 79"/>
            <p:cNvSpPr>
              <a:spLocks noChangeArrowheads="1"/>
            </p:cNvSpPr>
            <p:nvPr/>
          </p:nvSpPr>
          <p:spPr bwMode="auto">
            <a:xfrm>
              <a:off x="2064" y="3504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23580" name="Rectangle 80"/>
            <p:cNvSpPr>
              <a:spLocks noChangeArrowheads="1"/>
            </p:cNvSpPr>
            <p:nvPr/>
          </p:nvSpPr>
          <p:spPr bwMode="auto">
            <a:xfrm>
              <a:off x="2352" y="350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tx1"/>
                  </a:solidFill>
                  <a:latin typeface="Tahoma" pitchFamily="34" charset="0"/>
                </a:rPr>
                <a:t>7</a:t>
              </a:r>
              <a:r>
                <a:rPr lang="en-US" altLang="en-US" dirty="0" smtClean="0">
                  <a:solidFill>
                    <a:schemeClr val="tx1"/>
                  </a:solidFill>
                  <a:latin typeface="Tahoma" pitchFamily="34" charset="0"/>
                </a:rPr>
                <a:t>2</a:t>
              </a:r>
              <a:endParaRPr lang="en-US" altLang="en-US" dirty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23581" name="Rectangle 81"/>
            <p:cNvSpPr>
              <a:spLocks noChangeArrowheads="1"/>
            </p:cNvSpPr>
            <p:nvPr/>
          </p:nvSpPr>
          <p:spPr bwMode="auto">
            <a:xfrm>
              <a:off x="2640" y="350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23582" name="Text Box 82"/>
            <p:cNvSpPr txBox="1">
              <a:spLocks noChangeArrowheads="1"/>
            </p:cNvSpPr>
            <p:nvPr/>
          </p:nvSpPr>
          <p:spPr bwMode="auto">
            <a:xfrm>
              <a:off x="326" y="3477"/>
              <a:ext cx="2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cxnSp>
        <p:nvCxnSpPr>
          <p:cNvPr id="10" name="Straight Arrow Connector 9"/>
          <p:cNvCxnSpPr/>
          <p:nvPr/>
        </p:nvCxnSpPr>
        <p:spPr>
          <a:xfrm>
            <a:off x="1095828" y="1310640"/>
            <a:ext cx="0" cy="36576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3795486" y="1310640"/>
            <a:ext cx="0" cy="36576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1066800" y="943428"/>
            <a:ext cx="2743200" cy="400110"/>
            <a:chOff x="1066800" y="943428"/>
            <a:chExt cx="2743200" cy="40011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1066800" y="1295400"/>
              <a:ext cx="27432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981200" y="943428"/>
              <a:ext cx="83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92D050"/>
                  </a:solidFill>
                </a:rPr>
                <a:t>Swap</a:t>
              </a:r>
              <a:endParaRPr lang="en-US" sz="2000" b="1" dirty="0">
                <a:solidFill>
                  <a:srgbClr val="92D050"/>
                </a:solidFill>
              </a:endParaRPr>
            </a:p>
          </p:txBody>
        </p:sp>
      </p:grpSp>
      <p:cxnSp>
        <p:nvCxnSpPr>
          <p:cNvPr id="90" name="Straight Arrow Connector 89"/>
          <p:cNvCxnSpPr/>
          <p:nvPr/>
        </p:nvCxnSpPr>
        <p:spPr>
          <a:xfrm>
            <a:off x="1553028" y="2486978"/>
            <a:ext cx="0" cy="36576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1981200" y="2486978"/>
            <a:ext cx="0" cy="36576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1371600" y="2086428"/>
            <a:ext cx="838200" cy="400110"/>
            <a:chOff x="1371600" y="2086428"/>
            <a:chExt cx="838200" cy="400110"/>
          </a:xfrm>
        </p:grpSpPr>
        <p:cxnSp>
          <p:nvCxnSpPr>
            <p:cNvPr id="93" name="Straight Connector 92"/>
            <p:cNvCxnSpPr/>
            <p:nvPr/>
          </p:nvCxnSpPr>
          <p:spPr>
            <a:xfrm>
              <a:off x="1538514" y="2471738"/>
              <a:ext cx="4572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Box 94"/>
            <p:cNvSpPr txBox="1"/>
            <p:nvPr/>
          </p:nvSpPr>
          <p:spPr>
            <a:xfrm>
              <a:off x="1371600" y="2086428"/>
              <a:ext cx="83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92D050"/>
                  </a:solidFill>
                </a:rPr>
                <a:t>Swap</a:t>
              </a:r>
              <a:endParaRPr lang="en-US" sz="2000" b="1" dirty="0">
                <a:solidFill>
                  <a:srgbClr val="92D050"/>
                </a:solidFill>
              </a:endParaRPr>
            </a:p>
          </p:txBody>
        </p:sp>
      </p:grpSp>
      <p:cxnSp>
        <p:nvCxnSpPr>
          <p:cNvPr id="97" name="Straight Arrow Connector 96"/>
          <p:cNvCxnSpPr/>
          <p:nvPr/>
        </p:nvCxnSpPr>
        <p:spPr>
          <a:xfrm>
            <a:off x="2010228" y="3524750"/>
            <a:ext cx="0" cy="36576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3795486" y="3524750"/>
            <a:ext cx="0" cy="36576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oup 98"/>
          <p:cNvGrpSpPr/>
          <p:nvPr/>
        </p:nvGrpSpPr>
        <p:grpSpPr>
          <a:xfrm>
            <a:off x="1975075" y="3424404"/>
            <a:ext cx="3950381" cy="400110"/>
            <a:chOff x="1538514" y="2386632"/>
            <a:chExt cx="970139" cy="400110"/>
          </a:xfrm>
        </p:grpSpPr>
        <p:cxnSp>
          <p:nvCxnSpPr>
            <p:cNvPr id="100" name="Straight Connector 99"/>
            <p:cNvCxnSpPr/>
            <p:nvPr/>
          </p:nvCxnSpPr>
          <p:spPr>
            <a:xfrm>
              <a:off x="1538514" y="2471738"/>
              <a:ext cx="4572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TextBox 100"/>
            <p:cNvSpPr txBox="1"/>
            <p:nvPr/>
          </p:nvSpPr>
          <p:spPr>
            <a:xfrm>
              <a:off x="1670453" y="2386632"/>
              <a:ext cx="83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92D050"/>
                  </a:solidFill>
                </a:rPr>
                <a:t>Swap</a:t>
              </a:r>
              <a:endParaRPr lang="en-US" sz="2000" b="1" dirty="0">
                <a:solidFill>
                  <a:srgbClr val="92D050"/>
                </a:solidFill>
              </a:endParaRPr>
            </a:p>
          </p:txBody>
        </p:sp>
      </p:grpSp>
      <p:cxnSp>
        <p:nvCxnSpPr>
          <p:cNvPr id="18" name="Straight Arrow Connector 17"/>
          <p:cNvCxnSpPr>
            <a:stCxn id="23625" idx="2"/>
            <a:endCxn id="23612" idx="0"/>
          </p:cNvCxnSpPr>
          <p:nvPr/>
        </p:nvCxnSpPr>
        <p:spPr>
          <a:xfrm flipH="1">
            <a:off x="1981200" y="4343400"/>
            <a:ext cx="18288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859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 smtClean="0">
                <a:solidFill>
                  <a:srgbClr val="FFFF00"/>
                </a:solidFill>
              </a:rPr>
              <a:t>Selection Sort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65722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General situation :</a:t>
            </a:r>
          </a:p>
        </p:txBody>
      </p:sp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4267200" y="2286000"/>
            <a:ext cx="2438400" cy="381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>
                <a:solidFill>
                  <a:srgbClr val="C00000"/>
                </a:solidFill>
                <a:latin typeface="Tahoma" pitchFamily="34" charset="0"/>
              </a:rPr>
              <a:t>remainder, unsorted</a:t>
            </a:r>
          </a:p>
        </p:txBody>
      </p:sp>
      <p:sp>
        <p:nvSpPr>
          <p:cNvPr id="20488" name="Rectangle 5"/>
          <p:cNvSpPr>
            <a:spLocks noChangeArrowheads="1"/>
          </p:cNvSpPr>
          <p:nvPr/>
        </p:nvSpPr>
        <p:spPr bwMode="auto">
          <a:xfrm>
            <a:off x="1600200" y="2286000"/>
            <a:ext cx="2667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>
                <a:solidFill>
                  <a:schemeClr val="bg1"/>
                </a:solidFill>
                <a:latin typeface="Tahoma" pitchFamily="34" charset="0"/>
              </a:rPr>
              <a:t>smallest elements, sorted</a:t>
            </a:r>
          </a:p>
        </p:txBody>
      </p:sp>
      <p:sp>
        <p:nvSpPr>
          <p:cNvPr id="20489" name="Text Box 6"/>
          <p:cNvSpPr txBox="1">
            <a:spLocks noChangeArrowheads="1"/>
          </p:cNvSpPr>
          <p:nvPr/>
        </p:nvSpPr>
        <p:spPr bwMode="auto">
          <a:xfrm>
            <a:off x="1600200" y="1878013"/>
            <a:ext cx="346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2000" b="1">
                <a:solidFill>
                  <a:schemeClr val="tx1"/>
                </a:solidFill>
                <a:latin typeface="Tahoma" pitchFamily="34" charset="0"/>
              </a:rPr>
              <a:t>0</a:t>
            </a:r>
          </a:p>
        </p:txBody>
      </p:sp>
      <p:sp>
        <p:nvSpPr>
          <p:cNvPr id="20490" name="Text Box 7"/>
          <p:cNvSpPr txBox="1">
            <a:spLocks noChangeArrowheads="1"/>
          </p:cNvSpPr>
          <p:nvPr/>
        </p:nvSpPr>
        <p:spPr bwMode="auto">
          <a:xfrm>
            <a:off x="5867400" y="1828800"/>
            <a:ext cx="1311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2000" b="1">
                <a:solidFill>
                  <a:schemeClr val="tx1"/>
                </a:solidFill>
                <a:latin typeface="Tahoma" pitchFamily="34" charset="0"/>
              </a:rPr>
              <a:t>size-1</a:t>
            </a:r>
          </a:p>
        </p:txBody>
      </p:sp>
      <p:sp>
        <p:nvSpPr>
          <p:cNvPr id="20491" name="Text Box 8"/>
          <p:cNvSpPr txBox="1">
            <a:spLocks noChangeArrowheads="1"/>
          </p:cNvSpPr>
          <p:nvPr/>
        </p:nvSpPr>
        <p:spPr bwMode="auto">
          <a:xfrm>
            <a:off x="4267200" y="1878013"/>
            <a:ext cx="336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2000" b="1">
                <a:solidFill>
                  <a:schemeClr val="tx1"/>
                </a:solidFill>
                <a:latin typeface="Tahoma" pitchFamily="34" charset="0"/>
              </a:rPr>
              <a:t>k</a:t>
            </a:r>
          </a:p>
        </p:txBody>
      </p:sp>
      <p:sp>
        <p:nvSpPr>
          <p:cNvPr id="262153" name="Text Box 9"/>
          <p:cNvSpPr txBox="1">
            <a:spLocks noChangeArrowheads="1"/>
          </p:cNvSpPr>
          <p:nvPr/>
        </p:nvSpPr>
        <p:spPr bwMode="auto">
          <a:xfrm>
            <a:off x="762000" y="2940784"/>
            <a:ext cx="7055136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Char char="•"/>
            </a:pPr>
            <a:r>
              <a:rPr lang="en-US" altLang="en-US" dirty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Steps </a:t>
            </a:r>
            <a:r>
              <a:rPr lang="en-US" altLang="en-US" sz="2800" b="1" dirty="0">
                <a:solidFill>
                  <a:schemeClr val="tx1"/>
                </a:solidFill>
              </a:rPr>
              <a:t>: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</a:p>
          <a:p>
            <a:pPr lvl="1" algn="l" eaLnBrk="1" hangingPunct="1">
              <a:spcBef>
                <a:spcPct val="0"/>
              </a:spcBef>
              <a:buFontTx/>
              <a:buChar char="•"/>
            </a:pPr>
            <a:r>
              <a:rPr lang="en-US" altLang="en-US" dirty="0">
                <a:solidFill>
                  <a:srgbClr val="FFC000"/>
                </a:solidFill>
              </a:rPr>
              <a:t> </a:t>
            </a:r>
            <a:r>
              <a:rPr lang="en-US" altLang="en-US" b="1" dirty="0">
                <a:solidFill>
                  <a:srgbClr val="FFC000"/>
                </a:solidFill>
              </a:rPr>
              <a:t>Find smallest element, </a:t>
            </a:r>
            <a:r>
              <a:rPr lang="en-US" altLang="en-US" b="1" dirty="0" err="1">
                <a:solidFill>
                  <a:srgbClr val="FFC000"/>
                </a:solidFill>
              </a:rPr>
              <a:t>mval</a:t>
            </a:r>
            <a:r>
              <a:rPr lang="en-US" altLang="en-US" b="1" dirty="0">
                <a:solidFill>
                  <a:srgbClr val="FFC000"/>
                </a:solidFill>
              </a:rPr>
              <a:t>, in </a:t>
            </a:r>
            <a:r>
              <a:rPr lang="en-US" altLang="en-US" b="1" dirty="0" smtClean="0">
                <a:solidFill>
                  <a:srgbClr val="FFC000"/>
                </a:solidFill>
              </a:rPr>
              <a:t>x[k+1..</a:t>
            </a:r>
            <a:r>
              <a:rPr lang="en-US" altLang="en-US" b="1" dirty="0">
                <a:solidFill>
                  <a:srgbClr val="FFC000"/>
                </a:solidFill>
              </a:rPr>
              <a:t>size-1</a:t>
            </a:r>
            <a:r>
              <a:rPr lang="en-US" altLang="en-US" b="1" dirty="0" smtClean="0">
                <a:solidFill>
                  <a:srgbClr val="FFC000"/>
                </a:solidFill>
              </a:rPr>
              <a:t>] </a:t>
            </a:r>
            <a:endParaRPr lang="en-US" altLang="en-US" b="1" dirty="0">
              <a:solidFill>
                <a:srgbClr val="FFC000"/>
              </a:solidFill>
            </a:endParaRPr>
          </a:p>
          <a:p>
            <a:pPr lvl="1" algn="l" eaLnBrk="1" hangingPunct="1">
              <a:spcBef>
                <a:spcPct val="0"/>
              </a:spcBef>
              <a:buFontTx/>
              <a:buChar char="•"/>
            </a:pPr>
            <a:r>
              <a:rPr lang="en-US" altLang="en-US" b="1" dirty="0">
                <a:solidFill>
                  <a:srgbClr val="FFC000"/>
                </a:solidFill>
              </a:rPr>
              <a:t> Swap smallest element with </a:t>
            </a:r>
            <a:r>
              <a:rPr lang="en-US" altLang="en-US" b="1" dirty="0" smtClean="0">
                <a:solidFill>
                  <a:srgbClr val="FFC000"/>
                </a:solidFill>
              </a:rPr>
              <a:t>x[k-1], </a:t>
            </a:r>
          </a:p>
          <a:p>
            <a:pPr lvl="1" algn="l" eaLnBrk="1" hangingPunct="1">
              <a:spcBef>
                <a:spcPct val="0"/>
              </a:spcBef>
              <a:buFontTx/>
              <a:buChar char="•"/>
            </a:pPr>
            <a:r>
              <a:rPr lang="en-US" altLang="en-US" b="1" dirty="0">
                <a:solidFill>
                  <a:srgbClr val="FFC000"/>
                </a:solidFill>
              </a:rPr>
              <a:t> </a:t>
            </a:r>
            <a:r>
              <a:rPr lang="en-US" altLang="en-US" b="1" dirty="0" smtClean="0">
                <a:solidFill>
                  <a:srgbClr val="FFC000"/>
                </a:solidFill>
              </a:rPr>
              <a:t>Increase </a:t>
            </a:r>
            <a:r>
              <a:rPr lang="en-US" altLang="en-US" b="1" dirty="0">
                <a:solidFill>
                  <a:srgbClr val="FFC000"/>
                </a:solidFill>
              </a:rPr>
              <a:t>k.</a:t>
            </a:r>
            <a:r>
              <a:rPr lang="en-US" altLang="en-US" b="1" dirty="0">
                <a:solidFill>
                  <a:srgbClr val="FFC000"/>
                </a:solidFill>
                <a:latin typeface="Tahoma" pitchFamily="34" charset="0"/>
              </a:rPr>
              <a:t>  </a:t>
            </a:r>
          </a:p>
        </p:txBody>
      </p:sp>
      <p:sp>
        <p:nvSpPr>
          <p:cNvPr id="20493" name="Text Box 10"/>
          <p:cNvSpPr txBox="1">
            <a:spLocks noChangeArrowheads="1"/>
          </p:cNvSpPr>
          <p:nvPr/>
        </p:nvSpPr>
        <p:spPr bwMode="auto">
          <a:xfrm>
            <a:off x="914400" y="2209800"/>
            <a:ext cx="479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b="1">
                <a:solidFill>
                  <a:schemeClr val="tx1"/>
                </a:solidFill>
                <a:latin typeface="Tahoma" pitchFamily="34" charset="0"/>
              </a:rPr>
              <a:t>x: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828800" y="4648200"/>
            <a:ext cx="5578475" cy="1447800"/>
            <a:chOff x="1828800" y="4648200"/>
            <a:chExt cx="5578475" cy="1447800"/>
          </a:xfrm>
        </p:grpSpPr>
        <p:sp>
          <p:nvSpPr>
            <p:cNvPr id="20494" name="Rectangle 22"/>
            <p:cNvSpPr>
              <a:spLocks noChangeArrowheads="1"/>
            </p:cNvSpPr>
            <p:nvPr/>
          </p:nvSpPr>
          <p:spPr bwMode="auto">
            <a:xfrm>
              <a:off x="1828800" y="5105400"/>
              <a:ext cx="26670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en-US" altLang="en-US" sz="180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20495" name="Rectangle 23"/>
            <p:cNvSpPr>
              <a:spLocks noChangeArrowheads="1"/>
            </p:cNvSpPr>
            <p:nvPr/>
          </p:nvSpPr>
          <p:spPr bwMode="auto">
            <a:xfrm>
              <a:off x="4495800" y="5105400"/>
              <a:ext cx="2438400" cy="38100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800">
                  <a:solidFill>
                    <a:schemeClr val="tx1"/>
                  </a:solidFill>
                  <a:latin typeface="Tahoma" pitchFamily="34" charset="0"/>
                </a:rPr>
                <a:t> </a:t>
              </a:r>
            </a:p>
          </p:txBody>
        </p:sp>
        <p:sp>
          <p:nvSpPr>
            <p:cNvPr id="20496" name="Text Box 24"/>
            <p:cNvSpPr txBox="1">
              <a:spLocks noChangeArrowheads="1"/>
            </p:cNvSpPr>
            <p:nvPr/>
          </p:nvSpPr>
          <p:spPr bwMode="auto">
            <a:xfrm>
              <a:off x="1828800" y="4697413"/>
              <a:ext cx="3460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2000" b="1">
                  <a:solidFill>
                    <a:schemeClr val="tx1"/>
                  </a:solidFill>
                  <a:latin typeface="Tahoma" pitchFamily="34" charset="0"/>
                </a:rPr>
                <a:t>0</a:t>
              </a:r>
            </a:p>
          </p:txBody>
        </p:sp>
        <p:sp>
          <p:nvSpPr>
            <p:cNvPr id="20497" name="Text Box 25"/>
            <p:cNvSpPr txBox="1">
              <a:spLocks noChangeArrowheads="1"/>
            </p:cNvSpPr>
            <p:nvPr/>
          </p:nvSpPr>
          <p:spPr bwMode="auto">
            <a:xfrm>
              <a:off x="4495800" y="4648200"/>
              <a:ext cx="3365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2000" b="1">
                  <a:solidFill>
                    <a:schemeClr val="tx1"/>
                  </a:solidFill>
                  <a:latin typeface="Tahoma" pitchFamily="34" charset="0"/>
                </a:rPr>
                <a:t>k</a:t>
              </a:r>
            </a:p>
          </p:txBody>
        </p:sp>
        <p:sp>
          <p:nvSpPr>
            <p:cNvPr id="20498" name="Text Box 26"/>
            <p:cNvSpPr txBox="1">
              <a:spLocks noChangeArrowheads="1"/>
            </p:cNvSpPr>
            <p:nvPr/>
          </p:nvSpPr>
          <p:spPr bwMode="auto">
            <a:xfrm>
              <a:off x="6096000" y="4648200"/>
              <a:ext cx="13112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2000" b="1">
                  <a:solidFill>
                    <a:schemeClr val="tx1"/>
                  </a:solidFill>
                  <a:latin typeface="Tahoma" pitchFamily="34" charset="0"/>
                </a:rPr>
                <a:t>size-1</a:t>
              </a:r>
            </a:p>
          </p:txBody>
        </p:sp>
        <p:sp>
          <p:nvSpPr>
            <p:cNvPr id="20499" name="Text Box 27"/>
            <p:cNvSpPr txBox="1">
              <a:spLocks noChangeArrowheads="1"/>
            </p:cNvSpPr>
            <p:nvPr/>
          </p:nvSpPr>
          <p:spPr bwMode="auto">
            <a:xfrm>
              <a:off x="5181600" y="4648200"/>
              <a:ext cx="13112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2000" b="1">
                  <a:solidFill>
                    <a:schemeClr val="tx1"/>
                  </a:solidFill>
                  <a:latin typeface="Tahoma" pitchFamily="34" charset="0"/>
                </a:rPr>
                <a:t>mval</a:t>
              </a:r>
            </a:p>
          </p:txBody>
        </p:sp>
        <p:sp>
          <p:nvSpPr>
            <p:cNvPr id="20500" name="Line 28"/>
            <p:cNvSpPr>
              <a:spLocks noChangeShapeType="1"/>
            </p:cNvSpPr>
            <p:nvPr/>
          </p:nvSpPr>
          <p:spPr bwMode="auto">
            <a:xfrm>
              <a:off x="4799013" y="5108575"/>
              <a:ext cx="0" cy="3841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1" name="Line 29"/>
            <p:cNvSpPr>
              <a:spLocks noChangeShapeType="1"/>
            </p:cNvSpPr>
            <p:nvPr/>
          </p:nvSpPr>
          <p:spPr bwMode="auto">
            <a:xfrm>
              <a:off x="5410200" y="5105400"/>
              <a:ext cx="0" cy="381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2" name="Line 30"/>
            <p:cNvSpPr>
              <a:spLocks noChangeShapeType="1"/>
            </p:cNvSpPr>
            <p:nvPr/>
          </p:nvSpPr>
          <p:spPr bwMode="auto">
            <a:xfrm>
              <a:off x="5715000" y="5105400"/>
              <a:ext cx="0" cy="381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3" name="Line 31"/>
            <p:cNvSpPr>
              <a:spLocks noChangeShapeType="1"/>
            </p:cNvSpPr>
            <p:nvPr/>
          </p:nvSpPr>
          <p:spPr bwMode="auto">
            <a:xfrm>
              <a:off x="4643438" y="5337175"/>
              <a:ext cx="0" cy="530225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C000"/>
                </a:solidFill>
              </a:endParaRPr>
            </a:p>
          </p:txBody>
        </p:sp>
        <p:sp>
          <p:nvSpPr>
            <p:cNvPr id="20504" name="Line 32"/>
            <p:cNvSpPr>
              <a:spLocks noChangeShapeType="1"/>
            </p:cNvSpPr>
            <p:nvPr/>
          </p:nvSpPr>
          <p:spPr bwMode="auto">
            <a:xfrm>
              <a:off x="5562600" y="5334000"/>
              <a:ext cx="0" cy="53340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C000"/>
                </a:solidFill>
              </a:endParaRPr>
            </a:p>
          </p:txBody>
        </p:sp>
        <p:sp>
          <p:nvSpPr>
            <p:cNvPr id="20505" name="Text Box 33"/>
            <p:cNvSpPr txBox="1">
              <a:spLocks noChangeArrowheads="1"/>
            </p:cNvSpPr>
            <p:nvPr/>
          </p:nvSpPr>
          <p:spPr bwMode="auto">
            <a:xfrm>
              <a:off x="4724400" y="5638800"/>
              <a:ext cx="1143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C000"/>
                  </a:solidFill>
                </a:rPr>
                <a:t>swap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742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b="1" dirty="0" err="1" smtClean="0">
                <a:solidFill>
                  <a:srgbClr val="FFFF00"/>
                </a:solidFill>
              </a:rPr>
              <a:t>Subproblem</a:t>
            </a:r>
            <a:r>
              <a:rPr lang="en-US" altLang="en-US" dirty="0" smtClean="0">
                <a:solidFill>
                  <a:srgbClr val="FFFF00"/>
                </a:solidFill>
              </a:rPr>
              <a:t>: </a:t>
            </a:r>
            <a:r>
              <a:rPr lang="en-US" altLang="en-US" sz="3100" dirty="0" smtClean="0">
                <a:solidFill>
                  <a:srgbClr val="FFFF00"/>
                </a:solidFill>
              </a:rPr>
              <a:t>Find smallest element</a:t>
            </a:r>
            <a:endParaRPr lang="en-US" altLang="en-US" dirty="0" smtClean="0">
              <a:solidFill>
                <a:srgbClr val="FFFF00"/>
              </a:solidFill>
            </a:endParaRPr>
          </a:p>
        </p:txBody>
      </p:sp>
      <p:sp>
        <p:nvSpPr>
          <p:cNvPr id="26317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534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solidFill>
                  <a:srgbClr val="FFC000"/>
                </a:solidFill>
              </a:rPr>
              <a:t>/* Yield location of smallest element in x[k .. size-1] and store in </a:t>
            </a:r>
            <a:r>
              <a:rPr lang="en-US" altLang="en-US" sz="2200" dirty="0" err="1" smtClean="0">
                <a:solidFill>
                  <a:srgbClr val="FFC000"/>
                </a:solidFill>
              </a:rPr>
              <a:t>pos</a:t>
            </a:r>
            <a:r>
              <a:rPr lang="en-US" altLang="en-US" sz="2200" dirty="0" smtClean="0">
                <a:solidFill>
                  <a:srgbClr val="FFC000"/>
                </a:solidFill>
              </a:rPr>
              <a:t>*/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err="1" smtClean="0"/>
              <a:t>int</a:t>
            </a:r>
            <a:r>
              <a:rPr lang="en-US" altLang="en-US" sz="2400" dirty="0" smtClean="0"/>
              <a:t> j, </a:t>
            </a:r>
            <a:r>
              <a:rPr lang="en-US" altLang="en-US" sz="2400" dirty="0" err="1" smtClean="0"/>
              <a:t>pos</a:t>
            </a:r>
            <a:r>
              <a:rPr lang="en-US" altLang="en-US" sz="2400" dirty="0" smtClean="0"/>
              <a:t>; 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400" dirty="0" err="1" smtClean="0"/>
              <a:t>pos</a:t>
            </a:r>
            <a:r>
              <a:rPr lang="en-US" altLang="en-US" sz="2400" dirty="0" smtClean="0"/>
              <a:t> = k;    	</a:t>
            </a:r>
            <a:r>
              <a:rPr lang="en-US" altLang="en-US" sz="2400" dirty="0" smtClean="0">
                <a:solidFill>
                  <a:srgbClr val="FFC000"/>
                </a:solidFill>
              </a:rPr>
              <a:t>/* assume first element </a:t>
            </a:r>
            <a:r>
              <a:rPr lang="en-US" altLang="en-US" sz="2400" dirty="0">
                <a:solidFill>
                  <a:srgbClr val="FFC000"/>
                </a:solidFill>
              </a:rPr>
              <a:t>is the smallest element </a:t>
            </a:r>
            <a:r>
              <a:rPr lang="en-US" altLang="en-US" sz="2400" dirty="0" smtClean="0">
                <a:solidFill>
                  <a:srgbClr val="FFC000"/>
                </a:solidFill>
              </a:rPr>
              <a:t>*/</a:t>
            </a:r>
            <a:endParaRPr lang="en-US" altLang="en-US" sz="2400" dirty="0">
              <a:solidFill>
                <a:srgbClr val="FFC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smtClean="0"/>
              <a:t>for (j=k+1; j&lt;size; </a:t>
            </a:r>
            <a:r>
              <a:rPr lang="en-US" altLang="en-US" sz="2400" dirty="0" err="1" smtClean="0"/>
              <a:t>j++</a:t>
            </a:r>
            <a:r>
              <a:rPr lang="en-US" altLang="en-US" sz="2400" dirty="0" smtClean="0"/>
              <a:t>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smtClean="0"/>
              <a:t>		if (x[j] &lt; x[</a:t>
            </a:r>
            <a:r>
              <a:rPr lang="en-US" altLang="en-US" sz="2400" dirty="0" err="1" smtClean="0"/>
              <a:t>pos</a:t>
            </a:r>
            <a:r>
              <a:rPr lang="en-US" altLang="en-US" sz="2400" dirty="0" smtClean="0"/>
              <a:t>]) {   </a:t>
            </a:r>
            <a:r>
              <a:rPr lang="en-US" altLang="en-US" sz="2200" dirty="0" smtClean="0">
                <a:solidFill>
                  <a:srgbClr val="FFC000"/>
                </a:solidFill>
              </a:rPr>
              <a:t>/* x[</a:t>
            </a:r>
            <a:r>
              <a:rPr lang="en-US" altLang="en-US" sz="2200" dirty="0" err="1" smtClean="0">
                <a:solidFill>
                  <a:srgbClr val="FFC000"/>
                </a:solidFill>
              </a:rPr>
              <a:t>pos</a:t>
            </a:r>
            <a:r>
              <a:rPr lang="en-US" altLang="en-US" sz="2200" dirty="0" smtClean="0">
                <a:solidFill>
                  <a:srgbClr val="FFC000"/>
                </a:solidFill>
              </a:rPr>
              <a:t>] is the smallest element as of now */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smtClean="0"/>
              <a:t>			</a:t>
            </a:r>
            <a:r>
              <a:rPr lang="en-US" altLang="en-US" sz="2400" dirty="0" err="1" smtClean="0"/>
              <a:t>pos</a:t>
            </a:r>
            <a:r>
              <a:rPr lang="en-US" altLang="en-US" sz="2400" dirty="0" smtClean="0"/>
              <a:t> = j;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smtClean="0"/>
              <a:t>		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}</a:t>
            </a:r>
            <a:endParaRPr lang="en-US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err="1" smtClean="0"/>
              <a:t>printf</a:t>
            </a:r>
            <a:r>
              <a:rPr lang="en-US" altLang="en-US" sz="2400" dirty="0" smtClean="0"/>
              <a:t>(“%d”,</a:t>
            </a:r>
            <a:r>
              <a:rPr lang="en-US" altLang="en-US" sz="2400" dirty="0" err="1" smtClean="0"/>
              <a:t>pos</a:t>
            </a:r>
            <a:r>
              <a:rPr lang="en-US" altLang="en-US" sz="2400" dirty="0" smtClean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16703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b="1" dirty="0" err="1" smtClean="0">
                <a:solidFill>
                  <a:srgbClr val="FFFF00"/>
                </a:solidFill>
              </a:rPr>
              <a:t>Subproblem</a:t>
            </a:r>
            <a:r>
              <a:rPr lang="en-US" altLang="en-US" dirty="0" smtClean="0">
                <a:solidFill>
                  <a:srgbClr val="FFFF00"/>
                </a:solidFill>
              </a:rPr>
              <a:t>: </a:t>
            </a:r>
            <a:r>
              <a:rPr lang="en-US" altLang="en-US" sz="3100" dirty="0" smtClean="0">
                <a:solidFill>
                  <a:srgbClr val="FFFF00"/>
                </a:solidFill>
              </a:rPr>
              <a:t>Swap with smallest element</a:t>
            </a:r>
            <a:endParaRPr lang="en-US" altLang="en-US" dirty="0" smtClean="0">
              <a:solidFill>
                <a:srgbClr val="FFFF00"/>
              </a:solidFill>
            </a:endParaRPr>
          </a:p>
        </p:txBody>
      </p:sp>
      <p:sp>
        <p:nvSpPr>
          <p:cNvPr id="26317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534400" cy="44958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solidFill>
                  <a:srgbClr val="FFC000"/>
                </a:solidFill>
              </a:rPr>
              <a:t>/* Yield location of smallest element in x[k .. size-1] and store in </a:t>
            </a:r>
            <a:r>
              <a:rPr lang="en-US" altLang="en-US" sz="2200" dirty="0" err="1" smtClean="0">
                <a:solidFill>
                  <a:srgbClr val="FFC000"/>
                </a:solidFill>
              </a:rPr>
              <a:t>pos</a:t>
            </a:r>
            <a:r>
              <a:rPr lang="en-US" altLang="en-US" sz="2200" dirty="0" smtClean="0">
                <a:solidFill>
                  <a:srgbClr val="FFC000"/>
                </a:solidFill>
              </a:rPr>
              <a:t>*/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err="1" smtClean="0"/>
              <a:t>int</a:t>
            </a:r>
            <a:r>
              <a:rPr lang="en-US" altLang="en-US" sz="2400" dirty="0" smtClean="0"/>
              <a:t> j, </a:t>
            </a:r>
            <a:r>
              <a:rPr lang="en-US" altLang="en-US" sz="2400" dirty="0" err="1" smtClean="0"/>
              <a:t>pos</a:t>
            </a:r>
            <a:r>
              <a:rPr lang="en-US" altLang="en-US" sz="2400" dirty="0" smtClean="0"/>
              <a:t>; 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400" dirty="0" err="1" smtClean="0"/>
              <a:t>pos</a:t>
            </a:r>
            <a:r>
              <a:rPr lang="en-US" altLang="en-US" sz="2400" dirty="0" smtClean="0"/>
              <a:t> = k;    	</a:t>
            </a:r>
            <a:r>
              <a:rPr lang="en-US" altLang="en-US" sz="2400" dirty="0" smtClean="0">
                <a:solidFill>
                  <a:srgbClr val="FFC000"/>
                </a:solidFill>
              </a:rPr>
              <a:t>/* assume first element </a:t>
            </a:r>
            <a:r>
              <a:rPr lang="en-US" altLang="en-US" sz="2400" dirty="0">
                <a:solidFill>
                  <a:srgbClr val="FFC000"/>
                </a:solidFill>
              </a:rPr>
              <a:t>is the smallest element </a:t>
            </a:r>
            <a:r>
              <a:rPr lang="en-US" altLang="en-US" sz="2400" dirty="0" smtClean="0">
                <a:solidFill>
                  <a:srgbClr val="FFC000"/>
                </a:solidFill>
              </a:rPr>
              <a:t>*/</a:t>
            </a:r>
            <a:endParaRPr lang="en-US" altLang="en-US" sz="2400" dirty="0">
              <a:solidFill>
                <a:srgbClr val="FFC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smtClean="0"/>
              <a:t>for (j=k+1; j&lt;size; </a:t>
            </a:r>
            <a:r>
              <a:rPr lang="en-US" altLang="en-US" sz="2400" dirty="0" err="1" smtClean="0"/>
              <a:t>j++</a:t>
            </a:r>
            <a:r>
              <a:rPr lang="en-US" altLang="en-US" sz="2400" dirty="0" smtClean="0"/>
              <a:t>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smtClean="0"/>
              <a:t>		if (x[j] &lt; x[</a:t>
            </a:r>
            <a:r>
              <a:rPr lang="en-US" altLang="en-US" sz="2400" dirty="0" err="1" smtClean="0"/>
              <a:t>pos</a:t>
            </a:r>
            <a:r>
              <a:rPr lang="en-US" altLang="en-US" sz="2400" dirty="0" smtClean="0"/>
              <a:t>]) {   </a:t>
            </a:r>
            <a:r>
              <a:rPr lang="en-US" altLang="en-US" sz="2200" dirty="0" smtClean="0">
                <a:solidFill>
                  <a:srgbClr val="FFC000"/>
                </a:solidFill>
              </a:rPr>
              <a:t>/* x[</a:t>
            </a:r>
            <a:r>
              <a:rPr lang="en-US" altLang="en-US" sz="2200" dirty="0" err="1" smtClean="0">
                <a:solidFill>
                  <a:srgbClr val="FFC000"/>
                </a:solidFill>
              </a:rPr>
              <a:t>pos</a:t>
            </a:r>
            <a:r>
              <a:rPr lang="en-US" altLang="en-US" sz="2200" dirty="0" smtClean="0">
                <a:solidFill>
                  <a:srgbClr val="FFC000"/>
                </a:solidFill>
              </a:rPr>
              <a:t>] is the smallest element as of now */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smtClean="0"/>
              <a:t>			</a:t>
            </a:r>
            <a:r>
              <a:rPr lang="en-US" altLang="en-US" sz="2400" dirty="0" err="1" smtClean="0"/>
              <a:t>pos</a:t>
            </a:r>
            <a:r>
              <a:rPr lang="en-US" altLang="en-US" sz="2400" dirty="0" smtClean="0"/>
              <a:t> = j;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smtClean="0"/>
              <a:t>		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}</a:t>
            </a:r>
            <a:endParaRPr lang="en-US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strike="sngStrike" dirty="0" err="1" smtClean="0"/>
              <a:t>printf</a:t>
            </a:r>
            <a:r>
              <a:rPr lang="en-US" altLang="en-US" sz="2400" strike="sngStrike" dirty="0" smtClean="0"/>
              <a:t>(“%d”,</a:t>
            </a:r>
            <a:r>
              <a:rPr lang="en-US" altLang="en-US" sz="2400" strike="sngStrike" dirty="0" err="1" smtClean="0"/>
              <a:t>pos</a:t>
            </a:r>
            <a:r>
              <a:rPr lang="en-US" altLang="en-US" sz="2400" strike="sngStrike" dirty="0" smtClean="0"/>
              <a:t>);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400" dirty="0">
                <a:solidFill>
                  <a:srgbClr val="92D050"/>
                </a:solidFill>
              </a:rPr>
              <a:t>if (</a:t>
            </a:r>
            <a:r>
              <a:rPr lang="en-US" altLang="en-US" sz="2400" dirty="0" smtClean="0">
                <a:solidFill>
                  <a:srgbClr val="92D050"/>
                </a:solidFill>
              </a:rPr>
              <a:t>x[</a:t>
            </a:r>
            <a:r>
              <a:rPr lang="en-US" altLang="en-US" sz="2400" dirty="0" err="1" smtClean="0">
                <a:solidFill>
                  <a:srgbClr val="92D050"/>
                </a:solidFill>
              </a:rPr>
              <a:t>pos</a:t>
            </a:r>
            <a:r>
              <a:rPr lang="en-US" altLang="en-US" sz="2400" dirty="0" smtClean="0">
                <a:solidFill>
                  <a:srgbClr val="92D050"/>
                </a:solidFill>
              </a:rPr>
              <a:t>] </a:t>
            </a:r>
            <a:r>
              <a:rPr lang="en-US" altLang="en-US" sz="2400" dirty="0">
                <a:solidFill>
                  <a:srgbClr val="92D050"/>
                </a:solidFill>
              </a:rPr>
              <a:t>&lt; </a:t>
            </a:r>
            <a:r>
              <a:rPr lang="en-US" altLang="en-US" sz="2400" dirty="0" smtClean="0">
                <a:solidFill>
                  <a:srgbClr val="92D050"/>
                </a:solidFill>
              </a:rPr>
              <a:t>x[k]) </a:t>
            </a:r>
            <a:r>
              <a:rPr lang="en-US" altLang="en-US" sz="2400" dirty="0">
                <a:solidFill>
                  <a:srgbClr val="92D050"/>
                </a:solidFill>
              </a:rPr>
              <a:t>{ </a:t>
            </a:r>
            <a:endParaRPr lang="en-US" altLang="en-US" sz="2400" dirty="0" smtClean="0">
              <a:solidFill>
                <a:srgbClr val="92D05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en-US" sz="2400" dirty="0">
                <a:solidFill>
                  <a:srgbClr val="92D050"/>
                </a:solidFill>
              </a:rPr>
              <a:t>	</a:t>
            </a:r>
            <a:r>
              <a:rPr lang="en-US" altLang="en-US" sz="2400" dirty="0" smtClean="0">
                <a:solidFill>
                  <a:srgbClr val="92D050"/>
                </a:solidFill>
              </a:rPr>
              <a:t>temp </a:t>
            </a:r>
            <a:r>
              <a:rPr lang="en-US" altLang="en-US" sz="2400" dirty="0">
                <a:solidFill>
                  <a:srgbClr val="92D050"/>
                </a:solidFill>
              </a:rPr>
              <a:t>= </a:t>
            </a:r>
            <a:r>
              <a:rPr lang="en-US" altLang="en-US" sz="2400" dirty="0" smtClean="0">
                <a:solidFill>
                  <a:srgbClr val="92D050"/>
                </a:solidFill>
              </a:rPr>
              <a:t>x[k];		/* swap content of x[k] and x[</a:t>
            </a:r>
            <a:r>
              <a:rPr lang="en-US" altLang="en-US" sz="2400" dirty="0" err="1" smtClean="0">
                <a:solidFill>
                  <a:srgbClr val="92D050"/>
                </a:solidFill>
              </a:rPr>
              <a:t>pos</a:t>
            </a:r>
            <a:r>
              <a:rPr lang="en-US" altLang="en-US" sz="2400" dirty="0" smtClean="0">
                <a:solidFill>
                  <a:srgbClr val="92D050"/>
                </a:solidFill>
              </a:rPr>
              <a:t>] */</a:t>
            </a:r>
            <a:endParaRPr lang="en-US" altLang="en-US" sz="2400" dirty="0">
              <a:solidFill>
                <a:srgbClr val="92D05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en-US" sz="2400" dirty="0" smtClean="0">
                <a:solidFill>
                  <a:srgbClr val="92D050"/>
                </a:solidFill>
              </a:rPr>
              <a:t>	x[k</a:t>
            </a:r>
            <a:r>
              <a:rPr lang="en-US" altLang="en-US" sz="2400" dirty="0">
                <a:solidFill>
                  <a:srgbClr val="92D050"/>
                </a:solidFill>
              </a:rPr>
              <a:t>] = </a:t>
            </a:r>
            <a:r>
              <a:rPr lang="en-US" altLang="en-US" sz="2400" dirty="0" smtClean="0">
                <a:solidFill>
                  <a:srgbClr val="92D050"/>
                </a:solidFill>
              </a:rPr>
              <a:t>x[</a:t>
            </a:r>
            <a:r>
              <a:rPr lang="en-US" altLang="en-US" sz="2400" dirty="0" err="1" smtClean="0">
                <a:solidFill>
                  <a:srgbClr val="92D050"/>
                </a:solidFill>
              </a:rPr>
              <a:t>pos</a:t>
            </a:r>
            <a:r>
              <a:rPr lang="en-US" altLang="en-US" sz="2400" dirty="0" smtClean="0">
                <a:solidFill>
                  <a:srgbClr val="92D050"/>
                </a:solidFill>
              </a:rPr>
              <a:t>];</a:t>
            </a:r>
            <a:endParaRPr lang="en-US" altLang="en-US" sz="2400" dirty="0">
              <a:solidFill>
                <a:srgbClr val="92D05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en-US" sz="2400" dirty="0" smtClean="0">
                <a:solidFill>
                  <a:srgbClr val="92D050"/>
                </a:solidFill>
              </a:rPr>
              <a:t>	x[</a:t>
            </a:r>
            <a:r>
              <a:rPr lang="en-US" altLang="en-US" sz="2400" dirty="0" err="1" smtClean="0">
                <a:solidFill>
                  <a:srgbClr val="92D050"/>
                </a:solidFill>
              </a:rPr>
              <a:t>pos</a:t>
            </a:r>
            <a:r>
              <a:rPr lang="en-US" altLang="en-US" sz="2400" dirty="0" smtClean="0">
                <a:solidFill>
                  <a:srgbClr val="92D050"/>
                </a:solidFill>
              </a:rPr>
              <a:t>] </a:t>
            </a:r>
            <a:r>
              <a:rPr lang="en-US" altLang="en-US" sz="2400" dirty="0">
                <a:solidFill>
                  <a:srgbClr val="92D050"/>
                </a:solidFill>
              </a:rPr>
              <a:t>= temp</a:t>
            </a:r>
            <a:r>
              <a:rPr lang="en-US" altLang="en-US" sz="2400" dirty="0" smtClean="0">
                <a:solidFill>
                  <a:srgbClr val="92D050"/>
                </a:solidFill>
              </a:rPr>
              <a:t>;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400" dirty="0">
                <a:solidFill>
                  <a:srgbClr val="92D050"/>
                </a:solidFill>
              </a:rPr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46190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32658"/>
            <a:ext cx="8534400" cy="67818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include &lt;</a:t>
            </a:r>
            <a:r>
              <a:rPr lang="en-US" alt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 smtClean="0">
                <a:solidFill>
                  <a:schemeClr val="accent3">
                    <a:lumMod val="50000"/>
                  </a:schemeClr>
                </a:solidFill>
                <a:cs typeface="Courier New" panose="02070309020205020404" pitchFamily="49" charset="0"/>
              </a:rPr>
              <a:t>/* </a:t>
            </a:r>
            <a:r>
              <a:rPr lang="en-US" altLang="en-US" sz="1600" dirty="0">
                <a:solidFill>
                  <a:schemeClr val="accent3">
                    <a:lumMod val="50000"/>
                  </a:schemeClr>
                </a:solidFill>
                <a:cs typeface="Courier New" panose="02070309020205020404" pitchFamily="49" charset="0"/>
              </a:rPr>
              <a:t>Sort x[0..size-1] in non-decreasing order </a:t>
            </a:r>
            <a:r>
              <a:rPr lang="en-US" altLang="en-US" sz="1600" dirty="0" smtClean="0">
                <a:solidFill>
                  <a:schemeClr val="accent3">
                    <a:lumMod val="50000"/>
                  </a:schemeClr>
                </a:solidFill>
                <a:cs typeface="Courier New" panose="02070309020205020404" pitchFamily="49" charset="0"/>
              </a:rPr>
              <a:t>*/</a:t>
            </a:r>
            <a:endParaRPr lang="en-US" altLang="en-US" sz="1600" dirty="0">
              <a:solidFill>
                <a:schemeClr val="accent3">
                  <a:lumMod val="50000"/>
                </a:schemeClr>
              </a:solidFill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main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k,j,pos,x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[100],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size,temp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("Enter the number of elements: ");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("%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d",&amp;size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("Enter the elements: ");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for(k=0;k&lt;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size;k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("%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d",&amp;x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[k]);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for (k=0; k&lt;size-1; k++)  {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k;     </a:t>
            </a:r>
            <a:r>
              <a:rPr lang="en-US" altLang="en-US" sz="1600" dirty="0" smtClean="0">
                <a:cs typeface="Aharoni" panose="02010803020104030203" pitchFamily="2" charset="-79"/>
              </a:rPr>
              <a:t>/* </a:t>
            </a:r>
            <a:r>
              <a:rPr lang="en-US" altLang="en-US" sz="1600" dirty="0">
                <a:cs typeface="Aharoni" panose="02010803020104030203" pitchFamily="2" charset="-79"/>
              </a:rPr>
              <a:t>assume first element is the smallest element */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for (j=k+1; j&lt;size; 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if (x[j] &lt; x[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 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		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/* x[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is the smallest element as of now */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j;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     }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if </a:t>
            </a:r>
            <a:r>
              <a:rPr lang="en-US" alt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(x[</a:t>
            </a:r>
            <a:r>
              <a:rPr lang="en-US" altLang="en-US" sz="16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alt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&lt; x[k]) { 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            temp = x[k];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en-US" sz="1600" dirty="0" smtClean="0">
                <a:solidFill>
                  <a:schemeClr val="accent3">
                    <a:lumMod val="50000"/>
                  </a:schemeClr>
                </a:solidFill>
                <a:cs typeface="Courier New" panose="02070309020205020404" pitchFamily="49" charset="0"/>
              </a:rPr>
              <a:t>/* </a:t>
            </a:r>
            <a:r>
              <a:rPr lang="en-US" altLang="en-US" sz="1600" dirty="0">
                <a:solidFill>
                  <a:schemeClr val="accent3">
                    <a:lumMod val="50000"/>
                  </a:schemeClr>
                </a:solidFill>
                <a:cs typeface="Courier New" panose="02070309020205020404" pitchFamily="49" charset="0"/>
              </a:rPr>
              <a:t>swap content of x[k] and x[</a:t>
            </a:r>
            <a:r>
              <a:rPr lang="en-US" altLang="en-US" sz="1600" dirty="0" err="1">
                <a:solidFill>
                  <a:schemeClr val="accent3">
                    <a:lumMod val="50000"/>
                  </a:schemeClr>
                </a:solidFill>
                <a:cs typeface="Courier New" panose="02070309020205020404" pitchFamily="49" charset="0"/>
              </a:rPr>
              <a:t>pos</a:t>
            </a:r>
            <a:r>
              <a:rPr lang="en-US" altLang="en-US" sz="1600" dirty="0">
                <a:solidFill>
                  <a:schemeClr val="accent3">
                    <a:lumMod val="50000"/>
                  </a:schemeClr>
                </a:solidFill>
                <a:cs typeface="Courier New" panose="02070309020205020404" pitchFamily="49" charset="0"/>
              </a:rPr>
              <a:t>] */</a:t>
            </a:r>
            <a:endParaRPr lang="en-US" altLang="en-US" sz="1600" dirty="0" smtClean="0">
              <a:solidFill>
                <a:schemeClr val="accent3">
                  <a:lumMod val="50000"/>
                </a:schemeClr>
              </a:solidFill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	   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x[k] = x[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x[</a:t>
            </a:r>
            <a:r>
              <a:rPr lang="en-US" alt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temp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}</a:t>
            </a: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for(k=0;k&lt;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size;k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	</a:t>
            </a:r>
            <a:r>
              <a:rPr lang="en-US" altLang="en-US" sz="1600" dirty="0" smtClean="0">
                <a:solidFill>
                  <a:schemeClr val="accent3">
                    <a:lumMod val="50000"/>
                  </a:schemeClr>
                </a:solidFill>
                <a:cs typeface="Courier New" panose="02070309020205020404" pitchFamily="49" charset="0"/>
              </a:rPr>
              <a:t>/* print the sorted (non-decreasing) list */</a:t>
            </a:r>
            <a:endParaRPr lang="en-US" altLang="en-US" sz="1600" dirty="0">
              <a:solidFill>
                <a:schemeClr val="accent3">
                  <a:lumMod val="50000"/>
                </a:schemeClr>
              </a:solidFill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("%d ",x[k]);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0;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03128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 view of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Function : </a:t>
            </a:r>
            <a:r>
              <a:rPr lang="en-US" dirty="0" smtClean="0"/>
              <a:t>takes </a:t>
            </a:r>
            <a:r>
              <a:rPr lang="en-US" dirty="0" smtClean="0"/>
              <a:t>the responsibility of getting something done.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FFC000"/>
                </a:solidFill>
              </a:rPr>
              <a:t>Specification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: what the function is supposed to do. </a:t>
            </a:r>
            <a:r>
              <a:rPr lang="en-US" dirty="0" smtClean="0"/>
              <a:t>Ex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“If </a:t>
            </a:r>
            <a:r>
              <a:rPr lang="en-US" dirty="0" smtClean="0"/>
              <a:t>the arguments satisfy certain </a:t>
            </a:r>
            <a:r>
              <a:rPr lang="en-US" dirty="0" smtClean="0"/>
              <a:t>properties (</a:t>
            </a:r>
            <a:r>
              <a:rPr lang="en-US" dirty="0" smtClean="0">
                <a:solidFill>
                  <a:srgbClr val="FFC000"/>
                </a:solidFill>
              </a:rPr>
              <a:t>preconditions</a:t>
            </a:r>
            <a:r>
              <a:rPr lang="en-US" dirty="0" smtClean="0"/>
              <a:t>), </a:t>
            </a:r>
            <a:r>
              <a:rPr lang="en-US" dirty="0" smtClean="0"/>
              <a:t>then a certain value will be returned, or a certain action will happen.”</a:t>
            </a:r>
          </a:p>
          <a:p>
            <a:pPr>
              <a:lnSpc>
                <a:spcPct val="120000"/>
              </a:lnSpc>
            </a:pPr>
            <a:r>
              <a:rPr lang="en-US" dirty="0" err="1" smtClean="0">
                <a:solidFill>
                  <a:srgbClr val="FFC000"/>
                </a:solidFill>
                <a:latin typeface="Andale Mono"/>
                <a:cs typeface="Andale Mono"/>
              </a:rPr>
              <a:t>gcd</a:t>
            </a:r>
            <a:r>
              <a:rPr lang="en-US" dirty="0" smtClean="0"/>
              <a:t> </a:t>
            </a:r>
            <a:r>
              <a:rPr lang="en-US" dirty="0" smtClean="0"/>
              <a:t>: If positive integers are given as arguments, then their GCD will be returned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7104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 smtClean="0">
                <a:solidFill>
                  <a:srgbClr val="FFFF00"/>
                </a:solidFill>
              </a:rPr>
              <a:t>Example</a:t>
            </a:r>
          </a:p>
        </p:txBody>
      </p:sp>
      <p:grpSp>
        <p:nvGrpSpPr>
          <p:cNvPr id="2" name="Group 67"/>
          <p:cNvGrpSpPr>
            <a:grpSpLocks noChangeAspect="1"/>
          </p:cNvGrpSpPr>
          <p:nvPr/>
        </p:nvGrpSpPr>
        <p:grpSpPr bwMode="auto">
          <a:xfrm>
            <a:off x="365125" y="2776538"/>
            <a:ext cx="4130675" cy="500062"/>
            <a:chOff x="230" y="1941"/>
            <a:chExt cx="2602" cy="315"/>
          </a:xfrm>
        </p:grpSpPr>
        <p:sp>
          <p:nvSpPr>
            <p:cNvPr id="23628" name="Rectangle 3"/>
            <p:cNvSpPr>
              <a:spLocks noChangeArrowheads="1"/>
            </p:cNvSpPr>
            <p:nvPr/>
          </p:nvSpPr>
          <p:spPr bwMode="auto">
            <a:xfrm>
              <a:off x="528" y="1968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 smtClean="0">
                  <a:solidFill>
                    <a:schemeClr val="bg1"/>
                  </a:solidFill>
                  <a:latin typeface="Tahoma" pitchFamily="34" charset="0"/>
                </a:rPr>
                <a:t>-7</a:t>
              </a:r>
              <a:endParaRPr lang="en-US" altLang="en-US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3629" name="Rectangle 4"/>
            <p:cNvSpPr>
              <a:spLocks noChangeArrowheads="1"/>
            </p:cNvSpPr>
            <p:nvPr/>
          </p:nvSpPr>
          <p:spPr bwMode="auto">
            <a:xfrm>
              <a:off x="816" y="1968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23630" name="Rectangle 5"/>
            <p:cNvSpPr>
              <a:spLocks noChangeArrowheads="1"/>
            </p:cNvSpPr>
            <p:nvPr/>
          </p:nvSpPr>
          <p:spPr bwMode="auto">
            <a:xfrm>
              <a:off x="1104" y="19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23631" name="Rectangle 6"/>
            <p:cNvSpPr>
              <a:spLocks noChangeArrowheads="1"/>
            </p:cNvSpPr>
            <p:nvPr/>
          </p:nvSpPr>
          <p:spPr bwMode="auto">
            <a:xfrm>
              <a:off x="1392" y="19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23632" name="Rectangle 7"/>
            <p:cNvSpPr>
              <a:spLocks noChangeArrowheads="1"/>
            </p:cNvSpPr>
            <p:nvPr/>
          </p:nvSpPr>
          <p:spPr bwMode="auto">
            <a:xfrm>
              <a:off x="1680" y="19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tx1"/>
                  </a:solidFill>
                  <a:latin typeface="Tahoma" pitchFamily="34" charset="0"/>
                </a:rPr>
                <a:t>7</a:t>
              </a:r>
              <a:r>
                <a:rPr lang="en-US" altLang="en-US" dirty="0" smtClean="0">
                  <a:solidFill>
                    <a:schemeClr val="tx1"/>
                  </a:solidFill>
                  <a:latin typeface="Tahoma" pitchFamily="34" charset="0"/>
                </a:rPr>
                <a:t>2</a:t>
              </a:r>
              <a:endParaRPr lang="en-US" altLang="en-US" dirty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23633" name="Rectangle 8"/>
            <p:cNvSpPr>
              <a:spLocks noChangeArrowheads="1"/>
            </p:cNvSpPr>
            <p:nvPr/>
          </p:nvSpPr>
          <p:spPr bwMode="auto">
            <a:xfrm>
              <a:off x="1968" y="19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23634" name="Rectangle 9"/>
            <p:cNvSpPr>
              <a:spLocks noChangeArrowheads="1"/>
            </p:cNvSpPr>
            <p:nvPr/>
          </p:nvSpPr>
          <p:spPr bwMode="auto">
            <a:xfrm>
              <a:off x="2256" y="19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23635" name="Rectangle 10"/>
            <p:cNvSpPr>
              <a:spLocks noChangeArrowheads="1"/>
            </p:cNvSpPr>
            <p:nvPr/>
          </p:nvSpPr>
          <p:spPr bwMode="auto">
            <a:xfrm>
              <a:off x="2544" y="19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23636" name="Text Box 11"/>
            <p:cNvSpPr txBox="1">
              <a:spLocks noChangeArrowheads="1"/>
            </p:cNvSpPr>
            <p:nvPr/>
          </p:nvSpPr>
          <p:spPr bwMode="auto">
            <a:xfrm>
              <a:off x="230" y="1941"/>
              <a:ext cx="2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sp>
        <p:nvSpPr>
          <p:cNvPr id="23559" name="Rectangle 12"/>
          <p:cNvSpPr>
            <a:spLocks noChangeAspect="1" noChangeArrowheads="1"/>
          </p:cNvSpPr>
          <p:nvPr/>
        </p:nvSpPr>
        <p:spPr bwMode="auto">
          <a:xfrm>
            <a:off x="838200" y="1643062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solidFill>
                  <a:schemeClr val="tx1"/>
                </a:solidFill>
                <a:latin typeface="Tahoma" pitchFamily="34" charset="0"/>
              </a:rPr>
              <a:t>3</a:t>
            </a:r>
          </a:p>
        </p:txBody>
      </p:sp>
      <p:sp>
        <p:nvSpPr>
          <p:cNvPr id="23560" name="Rectangle 13"/>
          <p:cNvSpPr>
            <a:spLocks noChangeAspect="1" noChangeArrowheads="1"/>
          </p:cNvSpPr>
          <p:nvPr/>
        </p:nvSpPr>
        <p:spPr bwMode="auto">
          <a:xfrm>
            <a:off x="1295400" y="1643062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solidFill>
                  <a:schemeClr val="tx1"/>
                </a:solidFill>
                <a:latin typeface="Tahoma" pitchFamily="34" charset="0"/>
              </a:rPr>
              <a:t>12</a:t>
            </a:r>
          </a:p>
        </p:txBody>
      </p:sp>
      <p:sp>
        <p:nvSpPr>
          <p:cNvPr id="23561" name="Rectangle 14"/>
          <p:cNvSpPr>
            <a:spLocks noChangeAspect="1" noChangeArrowheads="1"/>
          </p:cNvSpPr>
          <p:nvPr/>
        </p:nvSpPr>
        <p:spPr bwMode="auto">
          <a:xfrm>
            <a:off x="1752600" y="1643062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solidFill>
                  <a:schemeClr val="tx1"/>
                </a:solidFill>
                <a:latin typeface="Tahoma" pitchFamily="34" charset="0"/>
              </a:rPr>
              <a:t>-5</a:t>
            </a:r>
          </a:p>
        </p:txBody>
      </p:sp>
      <p:sp>
        <p:nvSpPr>
          <p:cNvPr id="23562" name="Rectangle 15"/>
          <p:cNvSpPr>
            <a:spLocks noChangeAspect="1" noChangeArrowheads="1"/>
          </p:cNvSpPr>
          <p:nvPr/>
        </p:nvSpPr>
        <p:spPr bwMode="auto">
          <a:xfrm>
            <a:off x="2209800" y="1643062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solidFill>
                  <a:schemeClr val="tx1"/>
                </a:solidFill>
                <a:latin typeface="Tahoma" pitchFamily="34" charset="0"/>
              </a:rPr>
              <a:t>6</a:t>
            </a:r>
          </a:p>
        </p:txBody>
      </p:sp>
      <p:sp>
        <p:nvSpPr>
          <p:cNvPr id="23563" name="Rectangle 16"/>
          <p:cNvSpPr>
            <a:spLocks noChangeAspect="1" noChangeArrowheads="1"/>
          </p:cNvSpPr>
          <p:nvPr/>
        </p:nvSpPr>
        <p:spPr bwMode="auto">
          <a:xfrm>
            <a:off x="2667000" y="1643062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dirty="0">
                <a:solidFill>
                  <a:schemeClr val="tx1"/>
                </a:solidFill>
                <a:latin typeface="Tahoma" pitchFamily="34" charset="0"/>
              </a:rPr>
              <a:t>7</a:t>
            </a:r>
            <a:r>
              <a:rPr lang="en-US" altLang="en-US" dirty="0" smtClean="0">
                <a:solidFill>
                  <a:schemeClr val="tx1"/>
                </a:solidFill>
                <a:latin typeface="Tahoma" pitchFamily="34" charset="0"/>
              </a:rPr>
              <a:t>2</a:t>
            </a:r>
            <a:endParaRPr lang="en-US" altLang="en-US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3564" name="Rectangle 17"/>
          <p:cNvSpPr>
            <a:spLocks noChangeAspect="1" noChangeArrowheads="1"/>
          </p:cNvSpPr>
          <p:nvPr/>
        </p:nvSpPr>
        <p:spPr bwMode="auto">
          <a:xfrm>
            <a:off x="3124200" y="1643062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solidFill>
                  <a:schemeClr val="tx1"/>
                </a:solidFill>
                <a:latin typeface="Tahoma" pitchFamily="34" charset="0"/>
              </a:rPr>
              <a:t>21</a:t>
            </a:r>
          </a:p>
        </p:txBody>
      </p:sp>
      <p:sp>
        <p:nvSpPr>
          <p:cNvPr id="23565" name="Rectangle 18"/>
          <p:cNvSpPr>
            <a:spLocks noChangeAspect="1" noChangeArrowheads="1"/>
          </p:cNvSpPr>
          <p:nvPr/>
        </p:nvSpPr>
        <p:spPr bwMode="auto">
          <a:xfrm>
            <a:off x="3581400" y="1643062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dirty="0" smtClean="0">
                <a:solidFill>
                  <a:schemeClr val="tx1"/>
                </a:solidFill>
                <a:latin typeface="Tahoma" pitchFamily="34" charset="0"/>
              </a:rPr>
              <a:t>-7</a:t>
            </a:r>
            <a:endParaRPr lang="en-US" altLang="en-US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3566" name="Rectangle 19"/>
          <p:cNvSpPr>
            <a:spLocks noChangeAspect="1" noChangeArrowheads="1"/>
          </p:cNvSpPr>
          <p:nvPr/>
        </p:nvSpPr>
        <p:spPr bwMode="auto">
          <a:xfrm>
            <a:off x="4038600" y="1643062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solidFill>
                  <a:schemeClr val="tx1"/>
                </a:solidFill>
                <a:latin typeface="Tahoma" pitchFamily="34" charset="0"/>
              </a:rPr>
              <a:t>45</a:t>
            </a:r>
          </a:p>
        </p:txBody>
      </p:sp>
      <p:sp>
        <p:nvSpPr>
          <p:cNvPr id="23567" name="Text Box 20"/>
          <p:cNvSpPr txBox="1">
            <a:spLocks noChangeAspect="1" noChangeArrowheads="1"/>
          </p:cNvSpPr>
          <p:nvPr/>
        </p:nvSpPr>
        <p:spPr bwMode="auto">
          <a:xfrm>
            <a:off x="365125" y="1600200"/>
            <a:ext cx="442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>
                <a:solidFill>
                  <a:schemeClr val="tx1"/>
                </a:solidFill>
                <a:latin typeface="Tahoma" pitchFamily="34" charset="0"/>
              </a:rPr>
              <a:t>x:</a:t>
            </a:r>
          </a:p>
        </p:txBody>
      </p:sp>
      <p:grpSp>
        <p:nvGrpSpPr>
          <p:cNvPr id="3" name="Group 68"/>
          <p:cNvGrpSpPr>
            <a:grpSpLocks noChangeAspect="1"/>
          </p:cNvGrpSpPr>
          <p:nvPr/>
        </p:nvGrpSpPr>
        <p:grpSpPr bwMode="auto">
          <a:xfrm>
            <a:off x="365125" y="3843338"/>
            <a:ext cx="4130675" cy="500062"/>
            <a:chOff x="230" y="2421"/>
            <a:chExt cx="2602" cy="315"/>
          </a:xfrm>
        </p:grpSpPr>
        <p:sp>
          <p:nvSpPr>
            <p:cNvPr id="23619" name="Rectangle 21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 smtClean="0">
                  <a:solidFill>
                    <a:schemeClr val="bg1"/>
                  </a:solidFill>
                  <a:latin typeface="Tahoma" pitchFamily="34" charset="0"/>
                </a:rPr>
                <a:t>-7</a:t>
              </a:r>
              <a:endParaRPr lang="en-US" altLang="en-US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3620" name="Rectangle 22"/>
            <p:cNvSpPr>
              <a:spLocks noChangeArrowheads="1"/>
            </p:cNvSpPr>
            <p:nvPr/>
          </p:nvSpPr>
          <p:spPr bwMode="auto">
            <a:xfrm>
              <a:off x="816" y="2448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23621" name="Rectangle 23"/>
            <p:cNvSpPr>
              <a:spLocks noChangeArrowheads="1"/>
            </p:cNvSpPr>
            <p:nvPr/>
          </p:nvSpPr>
          <p:spPr bwMode="auto">
            <a:xfrm>
              <a:off x="1104" y="2448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23622" name="Rectangle 24"/>
            <p:cNvSpPr>
              <a:spLocks noChangeArrowheads="1"/>
            </p:cNvSpPr>
            <p:nvPr/>
          </p:nvSpPr>
          <p:spPr bwMode="auto">
            <a:xfrm>
              <a:off x="1392" y="244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23623" name="Rectangle 25"/>
            <p:cNvSpPr>
              <a:spLocks noChangeArrowheads="1"/>
            </p:cNvSpPr>
            <p:nvPr/>
          </p:nvSpPr>
          <p:spPr bwMode="auto">
            <a:xfrm>
              <a:off x="1680" y="244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tx1"/>
                  </a:solidFill>
                  <a:latin typeface="Tahoma" pitchFamily="34" charset="0"/>
                </a:rPr>
                <a:t>7</a:t>
              </a:r>
              <a:r>
                <a:rPr lang="en-US" altLang="en-US" dirty="0" smtClean="0">
                  <a:solidFill>
                    <a:schemeClr val="tx1"/>
                  </a:solidFill>
                  <a:latin typeface="Tahoma" pitchFamily="34" charset="0"/>
                </a:rPr>
                <a:t>2</a:t>
              </a:r>
              <a:endParaRPr lang="en-US" altLang="en-US" dirty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23624" name="Rectangle 26"/>
            <p:cNvSpPr>
              <a:spLocks noChangeArrowheads="1"/>
            </p:cNvSpPr>
            <p:nvPr/>
          </p:nvSpPr>
          <p:spPr bwMode="auto">
            <a:xfrm>
              <a:off x="1968" y="244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23625" name="Rectangle 27"/>
            <p:cNvSpPr>
              <a:spLocks noChangeArrowheads="1"/>
            </p:cNvSpPr>
            <p:nvPr/>
          </p:nvSpPr>
          <p:spPr bwMode="auto">
            <a:xfrm>
              <a:off x="2256" y="244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23626" name="Rectangle 28"/>
            <p:cNvSpPr>
              <a:spLocks noChangeArrowheads="1"/>
            </p:cNvSpPr>
            <p:nvPr/>
          </p:nvSpPr>
          <p:spPr bwMode="auto">
            <a:xfrm>
              <a:off x="2544" y="244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23627" name="Text Box 29"/>
            <p:cNvSpPr txBox="1">
              <a:spLocks noChangeArrowheads="1"/>
            </p:cNvSpPr>
            <p:nvPr/>
          </p:nvSpPr>
          <p:spPr bwMode="auto">
            <a:xfrm>
              <a:off x="230" y="2421"/>
              <a:ext cx="2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grpSp>
        <p:nvGrpSpPr>
          <p:cNvPr id="4" name="Group 69"/>
          <p:cNvGrpSpPr>
            <a:grpSpLocks noChangeAspect="1"/>
          </p:cNvGrpSpPr>
          <p:nvPr/>
        </p:nvGrpSpPr>
        <p:grpSpPr bwMode="auto">
          <a:xfrm>
            <a:off x="365125" y="4833938"/>
            <a:ext cx="4130675" cy="500062"/>
            <a:chOff x="326" y="2997"/>
            <a:chExt cx="2602" cy="315"/>
          </a:xfrm>
        </p:grpSpPr>
        <p:sp>
          <p:nvSpPr>
            <p:cNvPr id="23610" name="Rectangle 30"/>
            <p:cNvSpPr>
              <a:spLocks noChangeArrowheads="1"/>
            </p:cNvSpPr>
            <p:nvPr/>
          </p:nvSpPr>
          <p:spPr bwMode="auto">
            <a:xfrm>
              <a:off x="624" y="3024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 smtClean="0">
                  <a:solidFill>
                    <a:schemeClr val="bg1"/>
                  </a:solidFill>
                  <a:latin typeface="Tahoma" pitchFamily="34" charset="0"/>
                </a:rPr>
                <a:t>-7</a:t>
              </a:r>
              <a:endParaRPr lang="en-US" altLang="en-US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3611" name="Rectangle 31"/>
            <p:cNvSpPr>
              <a:spLocks noChangeArrowheads="1"/>
            </p:cNvSpPr>
            <p:nvPr/>
          </p:nvSpPr>
          <p:spPr bwMode="auto">
            <a:xfrm>
              <a:off x="912" y="3024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23612" name="Rectangle 32"/>
            <p:cNvSpPr>
              <a:spLocks noChangeArrowheads="1"/>
            </p:cNvSpPr>
            <p:nvPr/>
          </p:nvSpPr>
          <p:spPr bwMode="auto">
            <a:xfrm>
              <a:off x="1200" y="3024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23613" name="Rectangle 33"/>
            <p:cNvSpPr>
              <a:spLocks noChangeArrowheads="1"/>
            </p:cNvSpPr>
            <p:nvPr/>
          </p:nvSpPr>
          <p:spPr bwMode="auto">
            <a:xfrm>
              <a:off x="1488" y="3024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23614" name="Rectangle 34"/>
            <p:cNvSpPr>
              <a:spLocks noChangeArrowheads="1"/>
            </p:cNvSpPr>
            <p:nvPr/>
          </p:nvSpPr>
          <p:spPr bwMode="auto">
            <a:xfrm>
              <a:off x="1776" y="302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tx1"/>
                  </a:solidFill>
                  <a:latin typeface="Tahoma" pitchFamily="34" charset="0"/>
                </a:rPr>
                <a:t>7</a:t>
              </a:r>
              <a:r>
                <a:rPr lang="en-US" altLang="en-US" dirty="0" smtClean="0">
                  <a:solidFill>
                    <a:schemeClr val="tx1"/>
                  </a:solidFill>
                  <a:latin typeface="Tahoma" pitchFamily="34" charset="0"/>
                </a:rPr>
                <a:t>2</a:t>
              </a:r>
              <a:endParaRPr lang="en-US" altLang="en-US" dirty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23615" name="Rectangle 35"/>
            <p:cNvSpPr>
              <a:spLocks noChangeArrowheads="1"/>
            </p:cNvSpPr>
            <p:nvPr/>
          </p:nvSpPr>
          <p:spPr bwMode="auto">
            <a:xfrm>
              <a:off x="2064" y="302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23616" name="Rectangle 36"/>
            <p:cNvSpPr>
              <a:spLocks noChangeArrowheads="1"/>
            </p:cNvSpPr>
            <p:nvPr/>
          </p:nvSpPr>
          <p:spPr bwMode="auto">
            <a:xfrm>
              <a:off x="2352" y="302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23617" name="Rectangle 37"/>
            <p:cNvSpPr>
              <a:spLocks noChangeArrowheads="1"/>
            </p:cNvSpPr>
            <p:nvPr/>
          </p:nvSpPr>
          <p:spPr bwMode="auto">
            <a:xfrm>
              <a:off x="2640" y="302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23618" name="Text Box 38"/>
            <p:cNvSpPr txBox="1">
              <a:spLocks noChangeArrowheads="1"/>
            </p:cNvSpPr>
            <p:nvPr/>
          </p:nvSpPr>
          <p:spPr bwMode="auto">
            <a:xfrm>
              <a:off x="326" y="2997"/>
              <a:ext cx="2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grpSp>
        <p:nvGrpSpPr>
          <p:cNvPr id="5" name="Group 70"/>
          <p:cNvGrpSpPr>
            <a:grpSpLocks noChangeAspect="1"/>
          </p:cNvGrpSpPr>
          <p:nvPr/>
        </p:nvGrpSpPr>
        <p:grpSpPr bwMode="auto">
          <a:xfrm>
            <a:off x="365125" y="5900738"/>
            <a:ext cx="4130675" cy="500062"/>
            <a:chOff x="326" y="3477"/>
            <a:chExt cx="2602" cy="315"/>
          </a:xfrm>
        </p:grpSpPr>
        <p:sp>
          <p:nvSpPr>
            <p:cNvPr id="23601" name="Rectangle 39"/>
            <p:cNvSpPr>
              <a:spLocks noChangeArrowheads="1"/>
            </p:cNvSpPr>
            <p:nvPr/>
          </p:nvSpPr>
          <p:spPr bwMode="auto">
            <a:xfrm>
              <a:off x="624" y="3504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 smtClean="0">
                  <a:solidFill>
                    <a:schemeClr val="bg1"/>
                  </a:solidFill>
                  <a:latin typeface="Tahoma" pitchFamily="34" charset="0"/>
                </a:rPr>
                <a:t>-7</a:t>
              </a:r>
              <a:endParaRPr lang="en-US" altLang="en-US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3602" name="Rectangle 40"/>
            <p:cNvSpPr>
              <a:spLocks noChangeArrowheads="1"/>
            </p:cNvSpPr>
            <p:nvPr/>
          </p:nvSpPr>
          <p:spPr bwMode="auto">
            <a:xfrm>
              <a:off x="912" y="3504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23603" name="Rectangle 41"/>
            <p:cNvSpPr>
              <a:spLocks noChangeArrowheads="1"/>
            </p:cNvSpPr>
            <p:nvPr/>
          </p:nvSpPr>
          <p:spPr bwMode="auto">
            <a:xfrm>
              <a:off x="1200" y="3504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23604" name="Rectangle 42"/>
            <p:cNvSpPr>
              <a:spLocks noChangeArrowheads="1"/>
            </p:cNvSpPr>
            <p:nvPr/>
          </p:nvSpPr>
          <p:spPr bwMode="auto">
            <a:xfrm>
              <a:off x="1488" y="3504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23605" name="Rectangle 43"/>
            <p:cNvSpPr>
              <a:spLocks noChangeArrowheads="1"/>
            </p:cNvSpPr>
            <p:nvPr/>
          </p:nvSpPr>
          <p:spPr bwMode="auto">
            <a:xfrm>
              <a:off x="1776" y="3504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tx1"/>
                  </a:solidFill>
                  <a:latin typeface="Tahoma" pitchFamily="34" charset="0"/>
                </a:rPr>
                <a:t>7</a:t>
              </a:r>
              <a:r>
                <a:rPr lang="en-US" altLang="en-US" dirty="0" smtClean="0">
                  <a:solidFill>
                    <a:schemeClr val="tx1"/>
                  </a:solidFill>
                  <a:latin typeface="Tahoma" pitchFamily="34" charset="0"/>
                </a:rPr>
                <a:t>2</a:t>
              </a:r>
              <a:endParaRPr lang="en-US" altLang="en-US" dirty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23606" name="Rectangle 44"/>
            <p:cNvSpPr>
              <a:spLocks noChangeArrowheads="1"/>
            </p:cNvSpPr>
            <p:nvPr/>
          </p:nvSpPr>
          <p:spPr bwMode="auto">
            <a:xfrm>
              <a:off x="2064" y="350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23607" name="Rectangle 45"/>
            <p:cNvSpPr>
              <a:spLocks noChangeArrowheads="1"/>
            </p:cNvSpPr>
            <p:nvPr/>
          </p:nvSpPr>
          <p:spPr bwMode="auto">
            <a:xfrm>
              <a:off x="2352" y="350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23608" name="Rectangle 46"/>
            <p:cNvSpPr>
              <a:spLocks noChangeArrowheads="1"/>
            </p:cNvSpPr>
            <p:nvPr/>
          </p:nvSpPr>
          <p:spPr bwMode="auto">
            <a:xfrm>
              <a:off x="2640" y="350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23609" name="Text Box 47"/>
            <p:cNvSpPr txBox="1">
              <a:spLocks noChangeArrowheads="1"/>
            </p:cNvSpPr>
            <p:nvPr/>
          </p:nvSpPr>
          <p:spPr bwMode="auto">
            <a:xfrm>
              <a:off x="326" y="3477"/>
              <a:ext cx="2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cxnSp>
        <p:nvCxnSpPr>
          <p:cNvPr id="10" name="Straight Arrow Connector 9"/>
          <p:cNvCxnSpPr>
            <a:cxnSpLocks noChangeAspect="1"/>
          </p:cNvCxnSpPr>
          <p:nvPr/>
        </p:nvCxnSpPr>
        <p:spPr>
          <a:xfrm>
            <a:off x="1095828" y="1310640"/>
            <a:ext cx="0" cy="36576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cxnSpLocks noChangeAspect="1"/>
          </p:cNvCxnSpPr>
          <p:nvPr/>
        </p:nvCxnSpPr>
        <p:spPr>
          <a:xfrm>
            <a:off x="3795486" y="1310640"/>
            <a:ext cx="0" cy="36576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>
            <a:grpSpLocks noChangeAspect="1"/>
          </p:cNvGrpSpPr>
          <p:nvPr/>
        </p:nvGrpSpPr>
        <p:grpSpPr>
          <a:xfrm>
            <a:off x="1066800" y="943428"/>
            <a:ext cx="2743200" cy="400110"/>
            <a:chOff x="1066800" y="943428"/>
            <a:chExt cx="2743200" cy="40011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1066800" y="1295400"/>
              <a:ext cx="27432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981200" y="943428"/>
              <a:ext cx="83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92D050"/>
                  </a:solidFill>
                </a:rPr>
                <a:t>Swap</a:t>
              </a:r>
              <a:endParaRPr lang="en-US" sz="2000" b="1" dirty="0">
                <a:solidFill>
                  <a:srgbClr val="92D050"/>
                </a:solidFill>
              </a:endParaRPr>
            </a:p>
          </p:txBody>
        </p:sp>
      </p:grpSp>
      <p:cxnSp>
        <p:nvCxnSpPr>
          <p:cNvPr id="90" name="Straight Arrow Connector 89"/>
          <p:cNvCxnSpPr>
            <a:cxnSpLocks noChangeAspect="1"/>
          </p:cNvCxnSpPr>
          <p:nvPr/>
        </p:nvCxnSpPr>
        <p:spPr>
          <a:xfrm>
            <a:off x="1553028" y="2486978"/>
            <a:ext cx="0" cy="36576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cxnSpLocks noChangeAspect="1"/>
          </p:cNvCxnSpPr>
          <p:nvPr/>
        </p:nvCxnSpPr>
        <p:spPr>
          <a:xfrm>
            <a:off x="1981200" y="2486978"/>
            <a:ext cx="0" cy="36576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>
            <a:grpSpLocks noChangeAspect="1"/>
          </p:cNvGrpSpPr>
          <p:nvPr/>
        </p:nvGrpSpPr>
        <p:grpSpPr>
          <a:xfrm>
            <a:off x="1371600" y="2086428"/>
            <a:ext cx="838200" cy="400110"/>
            <a:chOff x="1371600" y="2086429"/>
            <a:chExt cx="838200" cy="400110"/>
          </a:xfrm>
        </p:grpSpPr>
        <p:cxnSp>
          <p:nvCxnSpPr>
            <p:cNvPr id="93" name="Straight Connector 92"/>
            <p:cNvCxnSpPr/>
            <p:nvPr/>
          </p:nvCxnSpPr>
          <p:spPr>
            <a:xfrm>
              <a:off x="1538514" y="2471738"/>
              <a:ext cx="4572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Box 94"/>
            <p:cNvSpPr txBox="1"/>
            <p:nvPr/>
          </p:nvSpPr>
          <p:spPr>
            <a:xfrm>
              <a:off x="1371600" y="2086429"/>
              <a:ext cx="83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92D050"/>
                  </a:solidFill>
                </a:rPr>
                <a:t>Swap</a:t>
              </a:r>
              <a:endParaRPr lang="en-US" sz="2000" b="1" dirty="0">
                <a:solidFill>
                  <a:srgbClr val="92D050"/>
                </a:solidFill>
              </a:endParaRPr>
            </a:p>
          </p:txBody>
        </p:sp>
      </p:grpSp>
      <p:cxnSp>
        <p:nvCxnSpPr>
          <p:cNvPr id="97" name="Straight Arrow Connector 96"/>
          <p:cNvCxnSpPr>
            <a:cxnSpLocks noChangeAspect="1"/>
          </p:cNvCxnSpPr>
          <p:nvPr/>
        </p:nvCxnSpPr>
        <p:spPr>
          <a:xfrm>
            <a:off x="2010228" y="3524750"/>
            <a:ext cx="0" cy="36576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cxnSpLocks noChangeAspect="1"/>
          </p:cNvCxnSpPr>
          <p:nvPr/>
        </p:nvCxnSpPr>
        <p:spPr>
          <a:xfrm>
            <a:off x="3795486" y="3524750"/>
            <a:ext cx="0" cy="36576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oup 98"/>
          <p:cNvGrpSpPr/>
          <p:nvPr/>
        </p:nvGrpSpPr>
        <p:grpSpPr>
          <a:xfrm>
            <a:off x="1975075" y="3424404"/>
            <a:ext cx="3950381" cy="400110"/>
            <a:chOff x="1538514" y="2386632"/>
            <a:chExt cx="970139" cy="400110"/>
          </a:xfrm>
        </p:grpSpPr>
        <p:cxnSp>
          <p:nvCxnSpPr>
            <p:cNvPr id="100" name="Straight Connector 99"/>
            <p:cNvCxnSpPr/>
            <p:nvPr/>
          </p:nvCxnSpPr>
          <p:spPr>
            <a:xfrm>
              <a:off x="1538514" y="2471738"/>
              <a:ext cx="4572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TextBox 100"/>
            <p:cNvSpPr txBox="1"/>
            <p:nvPr/>
          </p:nvSpPr>
          <p:spPr>
            <a:xfrm>
              <a:off x="1670453" y="2386632"/>
              <a:ext cx="83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92D050"/>
                  </a:solidFill>
                </a:rPr>
                <a:t>Swap</a:t>
              </a:r>
              <a:endParaRPr lang="en-US" sz="2000" b="1" dirty="0">
                <a:solidFill>
                  <a:srgbClr val="92D050"/>
                </a:solidFill>
              </a:endParaRPr>
            </a:p>
          </p:txBody>
        </p:sp>
      </p:grpSp>
      <p:cxnSp>
        <p:nvCxnSpPr>
          <p:cNvPr id="18" name="Straight Arrow Connector 17"/>
          <p:cNvCxnSpPr>
            <a:cxnSpLocks noChangeAspect="1"/>
            <a:stCxn id="23625" idx="2"/>
            <a:endCxn id="23612" idx="0"/>
          </p:cNvCxnSpPr>
          <p:nvPr/>
        </p:nvCxnSpPr>
        <p:spPr>
          <a:xfrm flipH="1">
            <a:off x="1981200" y="4343400"/>
            <a:ext cx="18288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3"/>
          <p:cNvSpPr>
            <a:spLocks noGrp="1" noChangeArrowheads="1"/>
          </p:cNvSpPr>
          <p:nvPr>
            <p:ph idx="1"/>
          </p:nvPr>
        </p:nvSpPr>
        <p:spPr>
          <a:xfrm>
            <a:off x="5029200" y="976085"/>
            <a:ext cx="3886200" cy="326752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altLang="en-US" sz="2000" dirty="0" smtClean="0"/>
              <a:t>for </a:t>
            </a:r>
            <a:r>
              <a:rPr lang="en-US" altLang="en-US" sz="2000" dirty="0"/>
              <a:t>(k=0; k&lt;size-1; k++)  {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000" dirty="0"/>
              <a:t>                </a:t>
            </a:r>
            <a:r>
              <a:rPr lang="en-US" altLang="en-US" sz="2000" dirty="0" err="1"/>
              <a:t>pos</a:t>
            </a:r>
            <a:r>
              <a:rPr lang="en-US" altLang="en-US" sz="2000" dirty="0"/>
              <a:t> = k;        </a:t>
            </a:r>
            <a:r>
              <a:rPr lang="en-US" altLang="en-US" sz="2000" dirty="0" smtClean="0"/>
              <a:t>			for </a:t>
            </a:r>
            <a:r>
              <a:rPr lang="en-US" altLang="en-US" sz="2000" dirty="0"/>
              <a:t>(j=k+1; j&lt;size; </a:t>
            </a:r>
            <a:r>
              <a:rPr lang="en-US" altLang="en-US" sz="2000" dirty="0" err="1"/>
              <a:t>j++</a:t>
            </a:r>
            <a:r>
              <a:rPr lang="en-US" altLang="en-US" sz="2000" dirty="0"/>
              <a:t>) {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000" dirty="0"/>
              <a:t>                        if (x[j] &lt; x[</a:t>
            </a:r>
            <a:r>
              <a:rPr lang="en-US" altLang="en-US" sz="2000" dirty="0" err="1"/>
              <a:t>pos</a:t>
            </a:r>
            <a:r>
              <a:rPr lang="en-US" altLang="en-US" sz="2000" dirty="0"/>
              <a:t>]) </a:t>
            </a:r>
            <a:r>
              <a:rPr lang="en-US" altLang="en-US" sz="2000" dirty="0" smtClean="0"/>
              <a:t>  		        	</a:t>
            </a:r>
            <a:r>
              <a:rPr lang="en-US" altLang="en-US" sz="2000" dirty="0" err="1" smtClean="0"/>
              <a:t>pos</a:t>
            </a:r>
            <a:r>
              <a:rPr lang="en-US" altLang="en-US" sz="2000" dirty="0" smtClean="0"/>
              <a:t> = j;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000" dirty="0" smtClean="0"/>
              <a:t>	         }</a:t>
            </a:r>
            <a:endParaRPr lang="en-US" altLang="en-US" sz="2000" dirty="0"/>
          </a:p>
          <a:p>
            <a:pPr>
              <a:lnSpc>
                <a:spcPct val="90000"/>
              </a:lnSpc>
              <a:buNone/>
            </a:pPr>
            <a:r>
              <a:rPr lang="en-US" altLang="en-US" sz="2000" dirty="0" smtClean="0"/>
              <a:t>                temp = x[k];		</a:t>
            </a:r>
            <a:r>
              <a:rPr lang="en-US" altLang="en-US" sz="2000" dirty="0"/>
              <a:t>	</a:t>
            </a:r>
            <a:r>
              <a:rPr lang="en-US" altLang="en-US" sz="2000" dirty="0" smtClean="0"/>
              <a:t>x[k] = x[</a:t>
            </a:r>
            <a:r>
              <a:rPr lang="en-US" altLang="en-US" sz="2000" dirty="0" err="1" smtClean="0"/>
              <a:t>pos</a:t>
            </a:r>
            <a:r>
              <a:rPr lang="en-US" altLang="en-US" sz="2000" dirty="0" smtClean="0"/>
              <a:t>];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000" dirty="0" smtClean="0"/>
              <a:t>                </a:t>
            </a:r>
            <a:r>
              <a:rPr lang="en-US" altLang="en-US" sz="2000" dirty="0"/>
              <a:t>x[</a:t>
            </a:r>
            <a:r>
              <a:rPr lang="en-US" altLang="en-US" sz="2000" dirty="0" err="1"/>
              <a:t>pos</a:t>
            </a:r>
            <a:r>
              <a:rPr lang="en-US" altLang="en-US" sz="2000" dirty="0"/>
              <a:t>] = temp</a:t>
            </a:r>
            <a:r>
              <a:rPr lang="en-US" altLang="en-US" sz="2000" dirty="0" smtClean="0"/>
              <a:t>;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000" dirty="0" smtClean="0"/>
              <a:t>}</a:t>
            </a:r>
            <a:endParaRPr lang="en-US" altLang="en-US" sz="2000" dirty="0"/>
          </a:p>
        </p:txBody>
      </p:sp>
      <p:grpSp>
        <p:nvGrpSpPr>
          <p:cNvPr id="103" name="Group 71"/>
          <p:cNvGrpSpPr>
            <a:grpSpLocks/>
          </p:cNvGrpSpPr>
          <p:nvPr/>
        </p:nvGrpSpPr>
        <p:grpSpPr bwMode="auto">
          <a:xfrm>
            <a:off x="4784725" y="5334000"/>
            <a:ext cx="4130675" cy="500063"/>
            <a:chOff x="3014" y="1461"/>
            <a:chExt cx="2602" cy="315"/>
          </a:xfrm>
        </p:grpSpPr>
        <p:sp>
          <p:nvSpPr>
            <p:cNvPr id="104" name="Rectangle 48"/>
            <p:cNvSpPr>
              <a:spLocks noChangeArrowheads="1"/>
            </p:cNvSpPr>
            <p:nvPr/>
          </p:nvSpPr>
          <p:spPr bwMode="auto">
            <a:xfrm>
              <a:off x="3312" y="1488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 smtClean="0">
                  <a:solidFill>
                    <a:schemeClr val="bg1"/>
                  </a:solidFill>
                  <a:latin typeface="Tahoma" pitchFamily="34" charset="0"/>
                </a:rPr>
                <a:t>-7</a:t>
              </a:r>
              <a:endParaRPr lang="en-US" altLang="en-US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105" name="Rectangle 49"/>
            <p:cNvSpPr>
              <a:spLocks noChangeArrowheads="1"/>
            </p:cNvSpPr>
            <p:nvPr/>
          </p:nvSpPr>
          <p:spPr bwMode="auto">
            <a:xfrm>
              <a:off x="3600" y="1488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106" name="Rectangle 50"/>
            <p:cNvSpPr>
              <a:spLocks noChangeArrowheads="1"/>
            </p:cNvSpPr>
            <p:nvPr/>
          </p:nvSpPr>
          <p:spPr bwMode="auto">
            <a:xfrm>
              <a:off x="3888" y="1488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107" name="Rectangle 51"/>
            <p:cNvSpPr>
              <a:spLocks noChangeArrowheads="1"/>
            </p:cNvSpPr>
            <p:nvPr/>
          </p:nvSpPr>
          <p:spPr bwMode="auto">
            <a:xfrm>
              <a:off x="4176" y="1488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108" name="Rectangle 52"/>
            <p:cNvSpPr>
              <a:spLocks noChangeArrowheads="1"/>
            </p:cNvSpPr>
            <p:nvPr/>
          </p:nvSpPr>
          <p:spPr bwMode="auto">
            <a:xfrm>
              <a:off x="4464" y="1488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109" name="Rectangle 53"/>
            <p:cNvSpPr>
              <a:spLocks noChangeArrowheads="1"/>
            </p:cNvSpPr>
            <p:nvPr/>
          </p:nvSpPr>
          <p:spPr bwMode="auto">
            <a:xfrm>
              <a:off x="4752" y="1488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110" name="Rectangle 54"/>
            <p:cNvSpPr>
              <a:spLocks noChangeArrowheads="1"/>
            </p:cNvSpPr>
            <p:nvPr/>
          </p:nvSpPr>
          <p:spPr bwMode="auto">
            <a:xfrm>
              <a:off x="5040" y="1488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tx1"/>
                  </a:solidFill>
                  <a:latin typeface="Tahoma" pitchFamily="34" charset="0"/>
                </a:rPr>
                <a:t>7</a:t>
              </a:r>
              <a:r>
                <a:rPr lang="en-US" altLang="en-US" dirty="0" smtClean="0">
                  <a:solidFill>
                    <a:schemeClr val="tx1"/>
                  </a:solidFill>
                  <a:latin typeface="Tahoma" pitchFamily="34" charset="0"/>
                </a:rPr>
                <a:t>2</a:t>
              </a:r>
              <a:endParaRPr lang="en-US" altLang="en-US" dirty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111" name="Rectangle 55"/>
            <p:cNvSpPr>
              <a:spLocks noChangeArrowheads="1"/>
            </p:cNvSpPr>
            <p:nvPr/>
          </p:nvSpPr>
          <p:spPr bwMode="auto">
            <a:xfrm>
              <a:off x="5328" y="148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112" name="Text Box 56"/>
            <p:cNvSpPr txBox="1">
              <a:spLocks noChangeArrowheads="1"/>
            </p:cNvSpPr>
            <p:nvPr/>
          </p:nvSpPr>
          <p:spPr bwMode="auto">
            <a:xfrm>
              <a:off x="3014" y="1461"/>
              <a:ext cx="2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grpSp>
        <p:nvGrpSpPr>
          <p:cNvPr id="113" name="Group 72"/>
          <p:cNvGrpSpPr>
            <a:grpSpLocks/>
          </p:cNvGrpSpPr>
          <p:nvPr/>
        </p:nvGrpSpPr>
        <p:grpSpPr bwMode="auto">
          <a:xfrm>
            <a:off x="4784725" y="6205537"/>
            <a:ext cx="4130675" cy="500063"/>
            <a:chOff x="3062" y="1989"/>
            <a:chExt cx="2602" cy="315"/>
          </a:xfrm>
        </p:grpSpPr>
        <p:sp>
          <p:nvSpPr>
            <p:cNvPr id="114" name="Rectangle 57"/>
            <p:cNvSpPr>
              <a:spLocks noChangeArrowheads="1"/>
            </p:cNvSpPr>
            <p:nvPr/>
          </p:nvSpPr>
          <p:spPr bwMode="auto">
            <a:xfrm>
              <a:off x="3360" y="2016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 smtClean="0">
                  <a:solidFill>
                    <a:schemeClr val="bg1"/>
                  </a:solidFill>
                  <a:latin typeface="Tahoma" pitchFamily="34" charset="0"/>
                </a:rPr>
                <a:t>-7</a:t>
              </a:r>
              <a:endParaRPr lang="en-US" altLang="en-US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115" name="Rectangle 58"/>
            <p:cNvSpPr>
              <a:spLocks noChangeArrowheads="1"/>
            </p:cNvSpPr>
            <p:nvPr/>
          </p:nvSpPr>
          <p:spPr bwMode="auto">
            <a:xfrm>
              <a:off x="3648" y="2016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116" name="Rectangle 59"/>
            <p:cNvSpPr>
              <a:spLocks noChangeArrowheads="1"/>
            </p:cNvSpPr>
            <p:nvPr/>
          </p:nvSpPr>
          <p:spPr bwMode="auto">
            <a:xfrm>
              <a:off x="3936" y="2016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117" name="Rectangle 60"/>
            <p:cNvSpPr>
              <a:spLocks noChangeArrowheads="1"/>
            </p:cNvSpPr>
            <p:nvPr/>
          </p:nvSpPr>
          <p:spPr bwMode="auto">
            <a:xfrm>
              <a:off x="4224" y="2016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118" name="Rectangle 61"/>
            <p:cNvSpPr>
              <a:spLocks noChangeArrowheads="1"/>
            </p:cNvSpPr>
            <p:nvPr/>
          </p:nvSpPr>
          <p:spPr bwMode="auto">
            <a:xfrm>
              <a:off x="4512" y="2016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119" name="Rectangle 62"/>
            <p:cNvSpPr>
              <a:spLocks noChangeArrowheads="1"/>
            </p:cNvSpPr>
            <p:nvPr/>
          </p:nvSpPr>
          <p:spPr bwMode="auto">
            <a:xfrm>
              <a:off x="4800" y="2016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120" name="Rectangle 63"/>
            <p:cNvSpPr>
              <a:spLocks noChangeArrowheads="1"/>
            </p:cNvSpPr>
            <p:nvPr/>
          </p:nvSpPr>
          <p:spPr bwMode="auto">
            <a:xfrm>
              <a:off x="5088" y="2016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121" name="Rectangle 64"/>
            <p:cNvSpPr>
              <a:spLocks noChangeArrowheads="1"/>
            </p:cNvSpPr>
            <p:nvPr/>
          </p:nvSpPr>
          <p:spPr bwMode="auto">
            <a:xfrm>
              <a:off x="5376" y="2016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ahoma" pitchFamily="34" charset="0"/>
                </a:rPr>
                <a:t>7</a:t>
              </a:r>
              <a:r>
                <a:rPr lang="en-US" altLang="en-US" dirty="0" smtClean="0">
                  <a:solidFill>
                    <a:schemeClr val="bg1"/>
                  </a:solidFill>
                  <a:latin typeface="Tahoma" pitchFamily="34" charset="0"/>
                </a:rPr>
                <a:t>2</a:t>
              </a:r>
              <a:endParaRPr lang="en-US" altLang="en-US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122" name="Text Box 65"/>
            <p:cNvSpPr txBox="1">
              <a:spLocks noChangeArrowheads="1"/>
            </p:cNvSpPr>
            <p:nvPr/>
          </p:nvSpPr>
          <p:spPr bwMode="auto">
            <a:xfrm>
              <a:off x="3062" y="1989"/>
              <a:ext cx="2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grpSp>
        <p:nvGrpSpPr>
          <p:cNvPr id="123" name="Group 73"/>
          <p:cNvGrpSpPr>
            <a:grpSpLocks/>
          </p:cNvGrpSpPr>
          <p:nvPr/>
        </p:nvGrpSpPr>
        <p:grpSpPr bwMode="auto">
          <a:xfrm>
            <a:off x="4802188" y="4451350"/>
            <a:ext cx="4130675" cy="500063"/>
            <a:chOff x="326" y="3477"/>
            <a:chExt cx="2602" cy="315"/>
          </a:xfrm>
        </p:grpSpPr>
        <p:sp>
          <p:nvSpPr>
            <p:cNvPr id="124" name="Rectangle 74"/>
            <p:cNvSpPr>
              <a:spLocks noChangeArrowheads="1"/>
            </p:cNvSpPr>
            <p:nvPr/>
          </p:nvSpPr>
          <p:spPr bwMode="auto">
            <a:xfrm>
              <a:off x="624" y="3504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 smtClean="0">
                  <a:solidFill>
                    <a:schemeClr val="bg1"/>
                  </a:solidFill>
                  <a:latin typeface="Tahoma" pitchFamily="34" charset="0"/>
                </a:rPr>
                <a:t>-7</a:t>
              </a:r>
              <a:endParaRPr lang="en-US" altLang="en-US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125" name="Rectangle 75"/>
            <p:cNvSpPr>
              <a:spLocks noChangeArrowheads="1"/>
            </p:cNvSpPr>
            <p:nvPr/>
          </p:nvSpPr>
          <p:spPr bwMode="auto">
            <a:xfrm>
              <a:off x="912" y="3504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126" name="Rectangle 76"/>
            <p:cNvSpPr>
              <a:spLocks noChangeArrowheads="1"/>
            </p:cNvSpPr>
            <p:nvPr/>
          </p:nvSpPr>
          <p:spPr bwMode="auto">
            <a:xfrm>
              <a:off x="1200" y="3504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127" name="Rectangle 77"/>
            <p:cNvSpPr>
              <a:spLocks noChangeArrowheads="1"/>
            </p:cNvSpPr>
            <p:nvPr/>
          </p:nvSpPr>
          <p:spPr bwMode="auto">
            <a:xfrm>
              <a:off x="1488" y="3504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128" name="Rectangle 78"/>
            <p:cNvSpPr>
              <a:spLocks noChangeArrowheads="1"/>
            </p:cNvSpPr>
            <p:nvPr/>
          </p:nvSpPr>
          <p:spPr bwMode="auto">
            <a:xfrm>
              <a:off x="1776" y="3504"/>
              <a:ext cx="288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129" name="Rectangle 79"/>
            <p:cNvSpPr>
              <a:spLocks noChangeArrowheads="1"/>
            </p:cNvSpPr>
            <p:nvPr/>
          </p:nvSpPr>
          <p:spPr bwMode="auto">
            <a:xfrm>
              <a:off x="2064" y="3504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130" name="Rectangle 80"/>
            <p:cNvSpPr>
              <a:spLocks noChangeArrowheads="1"/>
            </p:cNvSpPr>
            <p:nvPr/>
          </p:nvSpPr>
          <p:spPr bwMode="auto">
            <a:xfrm>
              <a:off x="2352" y="350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tx1"/>
                  </a:solidFill>
                  <a:latin typeface="Tahoma" pitchFamily="34" charset="0"/>
                </a:rPr>
                <a:t>7</a:t>
              </a:r>
              <a:r>
                <a:rPr lang="en-US" altLang="en-US" dirty="0" smtClean="0">
                  <a:solidFill>
                    <a:schemeClr val="tx1"/>
                  </a:solidFill>
                  <a:latin typeface="Tahoma" pitchFamily="34" charset="0"/>
                </a:rPr>
                <a:t>2</a:t>
              </a:r>
              <a:endParaRPr lang="en-US" altLang="en-US" dirty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131" name="Rectangle 81"/>
            <p:cNvSpPr>
              <a:spLocks noChangeArrowheads="1"/>
            </p:cNvSpPr>
            <p:nvPr/>
          </p:nvSpPr>
          <p:spPr bwMode="auto">
            <a:xfrm>
              <a:off x="2640" y="350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132" name="Text Box 82"/>
            <p:cNvSpPr txBox="1">
              <a:spLocks noChangeArrowheads="1"/>
            </p:cNvSpPr>
            <p:nvPr/>
          </p:nvSpPr>
          <p:spPr bwMode="auto">
            <a:xfrm>
              <a:off x="326" y="3477"/>
              <a:ext cx="2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762000" y="12308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k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3765349" y="1172028"/>
            <a:ext cx="610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92D050"/>
                </a:solidFill>
              </a:rPr>
              <a:t>pos</a:t>
            </a:r>
            <a:endParaRPr lang="en-US" b="1" dirty="0">
              <a:solidFill>
                <a:srgbClr val="92D050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1219200" y="23738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k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1981200" y="2362200"/>
            <a:ext cx="610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92D050"/>
                </a:solidFill>
              </a:rPr>
              <a:t>pos</a:t>
            </a:r>
            <a:endParaRPr lang="en-US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27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dirty="0" smtClean="0">
                <a:solidFill>
                  <a:srgbClr val="FFFF00"/>
                </a:solidFill>
              </a:rPr>
              <a:t>Analysis</a:t>
            </a:r>
          </a:p>
        </p:txBody>
      </p:sp>
      <p:sp>
        <p:nvSpPr>
          <p:cNvPr id="266246" name="Text Box 6"/>
          <p:cNvSpPr txBox="1">
            <a:spLocks noChangeArrowheads="1"/>
          </p:cNvSpPr>
          <p:nvPr/>
        </p:nvSpPr>
        <p:spPr bwMode="auto">
          <a:xfrm>
            <a:off x="71535" y="2895600"/>
            <a:ext cx="488146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marL="347663" indent="-347663" algn="l" eaLnBrk="1" hangingPunct="1"/>
            <a:r>
              <a:rPr lang="en-US" altLang="en-US" sz="2000" b="1" dirty="0" smtClean="0">
                <a:solidFill>
                  <a:srgbClr val="FFC000"/>
                </a:solidFill>
              </a:rPr>
              <a:t>Sorting</a:t>
            </a:r>
          </a:p>
          <a:p>
            <a:pPr algn="l" eaLnBrk="1" hangingPunct="1"/>
            <a:r>
              <a:rPr lang="en-US" altLang="en-US" sz="2000" b="1" dirty="0" smtClean="0">
                <a:solidFill>
                  <a:srgbClr val="FFC000"/>
                </a:solidFill>
              </a:rPr>
              <a:t>When k=0, in worst case</a:t>
            </a:r>
          </a:p>
          <a:p>
            <a:pPr algn="l" eaLnBrk="1" hangingPunct="1"/>
            <a:r>
              <a:rPr lang="en-US" altLang="en-US" sz="2000" b="1" dirty="0">
                <a:solidFill>
                  <a:srgbClr val="FFC000"/>
                </a:solidFill>
              </a:rPr>
              <a:t>	</a:t>
            </a:r>
            <a:r>
              <a:rPr lang="en-US" altLang="en-US" sz="2000" b="1" dirty="0" smtClean="0">
                <a:solidFill>
                  <a:srgbClr val="FFC000"/>
                </a:solidFill>
              </a:rPr>
              <a:t>(n-1) comparisons to find minimum.</a:t>
            </a:r>
          </a:p>
          <a:p>
            <a:pPr eaLnBrk="1" hangingPunct="1"/>
            <a:r>
              <a:rPr lang="en-US" altLang="en-US" sz="2000" b="1" dirty="0">
                <a:solidFill>
                  <a:srgbClr val="FFC000"/>
                </a:solidFill>
              </a:rPr>
              <a:t>When </a:t>
            </a:r>
            <a:r>
              <a:rPr lang="en-US" altLang="en-US" sz="2000" b="1" dirty="0" smtClean="0">
                <a:solidFill>
                  <a:srgbClr val="FFC000"/>
                </a:solidFill>
              </a:rPr>
              <a:t>k=1, </a:t>
            </a:r>
            <a:r>
              <a:rPr lang="en-US" altLang="en-US" sz="2000" b="1" dirty="0">
                <a:solidFill>
                  <a:srgbClr val="FFC000"/>
                </a:solidFill>
              </a:rPr>
              <a:t>in worst case</a:t>
            </a:r>
          </a:p>
          <a:p>
            <a:pPr eaLnBrk="1" hangingPunct="1"/>
            <a:r>
              <a:rPr lang="en-US" altLang="en-US" sz="2000" b="1" dirty="0">
                <a:solidFill>
                  <a:srgbClr val="FFC000"/>
                </a:solidFill>
              </a:rPr>
              <a:t>	(</a:t>
            </a:r>
            <a:r>
              <a:rPr lang="en-US" altLang="en-US" sz="2000" b="1" dirty="0" smtClean="0">
                <a:solidFill>
                  <a:srgbClr val="FFC000"/>
                </a:solidFill>
              </a:rPr>
              <a:t>n-2) </a:t>
            </a:r>
            <a:r>
              <a:rPr lang="en-US" altLang="en-US" sz="2000" b="1" dirty="0">
                <a:solidFill>
                  <a:srgbClr val="FFC000"/>
                </a:solidFill>
              </a:rPr>
              <a:t>comparisons to find minimum.</a:t>
            </a:r>
          </a:p>
          <a:p>
            <a:pPr algn="l" eaLnBrk="1" hangingPunct="1"/>
            <a:r>
              <a:rPr lang="en-US" altLang="en-US" sz="2000" b="1" dirty="0" smtClean="0">
                <a:solidFill>
                  <a:srgbClr val="FFC000"/>
                </a:solidFill>
              </a:rPr>
              <a:t>…..</a:t>
            </a:r>
          </a:p>
          <a:p>
            <a:pPr algn="l" eaLnBrk="1" hangingPunct="1"/>
            <a:r>
              <a:rPr lang="en-US" altLang="en-US" sz="2000" b="1" dirty="0" smtClean="0">
                <a:solidFill>
                  <a:srgbClr val="FFC000"/>
                </a:solidFill>
              </a:rPr>
              <a:t>(</a:t>
            </a:r>
            <a:r>
              <a:rPr lang="en-US" altLang="en-US" sz="2000" b="1" dirty="0">
                <a:solidFill>
                  <a:srgbClr val="FFC000"/>
                </a:solidFill>
              </a:rPr>
              <a:t>n-1)+(n-2)+……+1= </a:t>
            </a:r>
            <a:r>
              <a:rPr lang="en-US" altLang="en-US" sz="2000" b="1" u="sng" dirty="0">
                <a:solidFill>
                  <a:srgbClr val="FFC000"/>
                </a:solidFill>
              </a:rPr>
              <a:t>n(n-1)/2</a:t>
            </a:r>
          </a:p>
        </p:txBody>
      </p:sp>
      <p:sp>
        <p:nvSpPr>
          <p:cNvPr id="24584" name="Rectangle 7"/>
          <p:cNvSpPr>
            <a:spLocks noChangeArrowheads="1"/>
          </p:cNvSpPr>
          <p:nvPr/>
        </p:nvSpPr>
        <p:spPr bwMode="auto">
          <a:xfrm>
            <a:off x="1460500" y="2738438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5" name="Rectangle 8"/>
          <p:cNvSpPr>
            <a:spLocks noChangeArrowheads="1"/>
          </p:cNvSpPr>
          <p:nvPr/>
        </p:nvSpPr>
        <p:spPr bwMode="auto">
          <a:xfrm>
            <a:off x="3649663" y="4351338"/>
            <a:ext cx="2843212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250" name="Line 10"/>
          <p:cNvSpPr>
            <a:spLocks noChangeShapeType="1"/>
          </p:cNvSpPr>
          <p:nvPr/>
        </p:nvSpPr>
        <p:spPr bwMode="auto">
          <a:xfrm flipV="1">
            <a:off x="5378450" y="3429000"/>
            <a:ext cx="230188" cy="2682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181600" y="976084"/>
            <a:ext cx="3886200" cy="481511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None/>
            </a:pPr>
            <a:r>
              <a:rPr lang="en-US" altLang="en-US" sz="2000" dirty="0">
                <a:solidFill>
                  <a:srgbClr val="92D050"/>
                </a:solidFill>
              </a:rPr>
              <a:t>for(k=0;k&lt;</a:t>
            </a:r>
            <a:r>
              <a:rPr lang="en-US" altLang="en-US" sz="2000" dirty="0" err="1">
                <a:solidFill>
                  <a:srgbClr val="92D050"/>
                </a:solidFill>
              </a:rPr>
              <a:t>size;k</a:t>
            </a:r>
            <a:r>
              <a:rPr lang="en-US" altLang="en-US" sz="2000" dirty="0">
                <a:solidFill>
                  <a:srgbClr val="92D050"/>
                </a:solidFill>
              </a:rPr>
              <a:t>++)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000" dirty="0">
                <a:solidFill>
                  <a:srgbClr val="92D050"/>
                </a:solidFill>
              </a:rPr>
              <a:t>                </a:t>
            </a:r>
            <a:r>
              <a:rPr lang="en-US" altLang="en-US" sz="2000" dirty="0" err="1">
                <a:solidFill>
                  <a:srgbClr val="92D050"/>
                </a:solidFill>
              </a:rPr>
              <a:t>scanf</a:t>
            </a:r>
            <a:r>
              <a:rPr lang="en-US" altLang="en-US" sz="2000" dirty="0">
                <a:solidFill>
                  <a:srgbClr val="92D050"/>
                </a:solidFill>
              </a:rPr>
              <a:t>("%</a:t>
            </a:r>
            <a:r>
              <a:rPr lang="en-US" altLang="en-US" sz="2000" dirty="0" err="1">
                <a:solidFill>
                  <a:srgbClr val="92D050"/>
                </a:solidFill>
              </a:rPr>
              <a:t>d",&amp;x</a:t>
            </a:r>
            <a:r>
              <a:rPr lang="en-US" altLang="en-US" sz="2000" dirty="0">
                <a:solidFill>
                  <a:srgbClr val="92D050"/>
                </a:solidFill>
              </a:rPr>
              <a:t>[k]);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2000" dirty="0" smtClean="0">
                <a:solidFill>
                  <a:srgbClr val="FFC000"/>
                </a:solidFill>
              </a:rPr>
              <a:t>for (k=0; k&lt;size-1; k++)  {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2000" dirty="0" smtClean="0">
                <a:solidFill>
                  <a:srgbClr val="FFC000"/>
                </a:solidFill>
              </a:rPr>
              <a:t>                </a:t>
            </a:r>
            <a:r>
              <a:rPr lang="en-US" altLang="en-US" sz="2000" dirty="0" err="1" smtClean="0">
                <a:solidFill>
                  <a:srgbClr val="FFC000"/>
                </a:solidFill>
              </a:rPr>
              <a:t>pos</a:t>
            </a:r>
            <a:r>
              <a:rPr lang="en-US" altLang="en-US" sz="2000" dirty="0" smtClean="0">
                <a:solidFill>
                  <a:srgbClr val="FFC000"/>
                </a:solidFill>
              </a:rPr>
              <a:t> = k;        			for (j=k+1; j&lt;size; </a:t>
            </a:r>
            <a:r>
              <a:rPr lang="en-US" altLang="en-US" sz="2000" dirty="0" err="1" smtClean="0">
                <a:solidFill>
                  <a:srgbClr val="FFC000"/>
                </a:solidFill>
              </a:rPr>
              <a:t>j++</a:t>
            </a:r>
            <a:r>
              <a:rPr lang="en-US" altLang="en-US" sz="2000" dirty="0" smtClean="0">
                <a:solidFill>
                  <a:srgbClr val="FFC000"/>
                </a:solidFill>
              </a:rPr>
              <a:t>) {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2000" dirty="0" smtClean="0">
                <a:solidFill>
                  <a:srgbClr val="FFC000"/>
                </a:solidFill>
              </a:rPr>
              <a:t>                        if (x[j] &lt; x[</a:t>
            </a:r>
            <a:r>
              <a:rPr lang="en-US" altLang="en-US" sz="2000" dirty="0" err="1" smtClean="0">
                <a:solidFill>
                  <a:srgbClr val="FFC000"/>
                </a:solidFill>
              </a:rPr>
              <a:t>pos</a:t>
            </a:r>
            <a:r>
              <a:rPr lang="en-US" altLang="en-US" sz="2000" dirty="0" smtClean="0">
                <a:solidFill>
                  <a:srgbClr val="FFC000"/>
                </a:solidFill>
              </a:rPr>
              <a:t>])   		        	</a:t>
            </a:r>
            <a:r>
              <a:rPr lang="en-US" altLang="en-US" sz="2000" dirty="0" err="1" smtClean="0">
                <a:solidFill>
                  <a:srgbClr val="FFC000"/>
                </a:solidFill>
              </a:rPr>
              <a:t>pos</a:t>
            </a:r>
            <a:r>
              <a:rPr lang="en-US" altLang="en-US" sz="2000" dirty="0" smtClean="0">
                <a:solidFill>
                  <a:srgbClr val="FFC000"/>
                </a:solidFill>
              </a:rPr>
              <a:t> = j;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2000" dirty="0" smtClean="0">
                <a:solidFill>
                  <a:srgbClr val="FFC000"/>
                </a:solidFill>
              </a:rPr>
              <a:t>	         }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2000" dirty="0" smtClean="0">
                <a:solidFill>
                  <a:srgbClr val="FFC000"/>
                </a:solidFill>
              </a:rPr>
              <a:t>                temp = x[k];			x[k] = x[</a:t>
            </a:r>
            <a:r>
              <a:rPr lang="en-US" altLang="en-US" sz="2000" dirty="0" err="1" smtClean="0">
                <a:solidFill>
                  <a:srgbClr val="FFC000"/>
                </a:solidFill>
              </a:rPr>
              <a:t>pos</a:t>
            </a:r>
            <a:r>
              <a:rPr lang="en-US" altLang="en-US" sz="2000" dirty="0" smtClean="0">
                <a:solidFill>
                  <a:srgbClr val="FFC000"/>
                </a:solidFill>
              </a:rPr>
              <a:t>];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2000" dirty="0" smtClean="0">
                <a:solidFill>
                  <a:srgbClr val="FFC000"/>
                </a:solidFill>
              </a:rPr>
              <a:t>                x[</a:t>
            </a:r>
            <a:r>
              <a:rPr lang="en-US" altLang="en-US" sz="2000" dirty="0" err="1" smtClean="0">
                <a:solidFill>
                  <a:srgbClr val="FFC000"/>
                </a:solidFill>
              </a:rPr>
              <a:t>pos</a:t>
            </a:r>
            <a:r>
              <a:rPr lang="en-US" altLang="en-US" sz="2000" dirty="0" smtClean="0">
                <a:solidFill>
                  <a:srgbClr val="FFC000"/>
                </a:solidFill>
              </a:rPr>
              <a:t>] = temp;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2000" dirty="0" smtClean="0">
                <a:solidFill>
                  <a:srgbClr val="FFC000"/>
                </a:solidFill>
              </a:rPr>
              <a:t>}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000" dirty="0"/>
              <a:t> </a:t>
            </a:r>
            <a:r>
              <a:rPr lang="en-US" altLang="en-US" sz="2000" dirty="0">
                <a:solidFill>
                  <a:srgbClr val="92D050"/>
                </a:solidFill>
              </a:rPr>
              <a:t>for(k=0;k&lt;</a:t>
            </a:r>
            <a:r>
              <a:rPr lang="en-US" altLang="en-US" sz="2000" dirty="0" err="1">
                <a:solidFill>
                  <a:srgbClr val="92D050"/>
                </a:solidFill>
              </a:rPr>
              <a:t>size;k</a:t>
            </a:r>
            <a:r>
              <a:rPr lang="en-US" altLang="en-US" sz="2000" dirty="0">
                <a:solidFill>
                  <a:srgbClr val="92D050"/>
                </a:solidFill>
              </a:rPr>
              <a:t>++)		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000" dirty="0">
                <a:solidFill>
                  <a:srgbClr val="92D050"/>
                </a:solidFill>
              </a:rPr>
              <a:t>                </a:t>
            </a:r>
            <a:r>
              <a:rPr lang="en-US" altLang="en-US" sz="2000" dirty="0" err="1">
                <a:solidFill>
                  <a:srgbClr val="92D050"/>
                </a:solidFill>
              </a:rPr>
              <a:t>printf</a:t>
            </a:r>
            <a:r>
              <a:rPr lang="en-US" altLang="en-US" sz="2000" dirty="0">
                <a:solidFill>
                  <a:srgbClr val="92D050"/>
                </a:solidFill>
              </a:rPr>
              <a:t>("%d ",x[k]);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151" y="838200"/>
            <a:ext cx="48431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How many steps are required?</a:t>
            </a:r>
          </a:p>
          <a:p>
            <a:endParaRPr lang="en-US" sz="2000" dirty="0" smtClean="0"/>
          </a:p>
          <a:p>
            <a:r>
              <a:rPr lang="en-US" sz="2000" dirty="0" smtClean="0"/>
              <a:t>Let us assume there are n elements (size=n). </a:t>
            </a:r>
          </a:p>
          <a:p>
            <a:r>
              <a:rPr lang="en-US" sz="2000" dirty="0" smtClean="0"/>
              <a:t>Each statement executes in constant time.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509" y="2209800"/>
            <a:ext cx="51560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92D050"/>
                </a:solidFill>
              </a:rPr>
              <a:t>To read</a:t>
            </a:r>
          </a:p>
          <a:p>
            <a:r>
              <a:rPr lang="en-US" sz="2000" dirty="0">
                <a:solidFill>
                  <a:srgbClr val="92D050"/>
                </a:solidFill>
              </a:rPr>
              <a:t>	for loop will take of the </a:t>
            </a:r>
            <a:r>
              <a:rPr lang="en-US" sz="2000" b="1" u="sng" dirty="0">
                <a:solidFill>
                  <a:srgbClr val="92D050"/>
                </a:solidFill>
              </a:rPr>
              <a:t>order of n </a:t>
            </a:r>
            <a:r>
              <a:rPr lang="en-US" sz="2000" dirty="0">
                <a:solidFill>
                  <a:srgbClr val="92D050"/>
                </a:solidFill>
              </a:rPr>
              <a:t>time</a:t>
            </a:r>
          </a:p>
          <a:p>
            <a:endParaRPr lang="en-US" sz="2000" dirty="0">
              <a:solidFill>
                <a:srgbClr val="92D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1705" y="5232737"/>
            <a:ext cx="51560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92D050"/>
                </a:solidFill>
              </a:rPr>
              <a:t>To </a:t>
            </a:r>
            <a:r>
              <a:rPr lang="en-US" sz="2000" dirty="0" smtClean="0">
                <a:solidFill>
                  <a:srgbClr val="92D050"/>
                </a:solidFill>
              </a:rPr>
              <a:t>print</a:t>
            </a:r>
            <a:endParaRPr lang="en-US" sz="2000" dirty="0">
              <a:solidFill>
                <a:srgbClr val="92D050"/>
              </a:solidFill>
            </a:endParaRPr>
          </a:p>
          <a:p>
            <a:r>
              <a:rPr lang="en-US" sz="2000" dirty="0">
                <a:solidFill>
                  <a:srgbClr val="92D050"/>
                </a:solidFill>
              </a:rPr>
              <a:t>	for loop will take of the </a:t>
            </a:r>
            <a:r>
              <a:rPr lang="en-US" sz="2000" b="1" u="sng" dirty="0">
                <a:solidFill>
                  <a:srgbClr val="92D050"/>
                </a:solidFill>
              </a:rPr>
              <a:t>order of n </a:t>
            </a:r>
            <a:r>
              <a:rPr lang="en-US" sz="2000" dirty="0">
                <a:solidFill>
                  <a:srgbClr val="92D050"/>
                </a:solidFill>
              </a:rPr>
              <a:t>time</a:t>
            </a:r>
          </a:p>
          <a:p>
            <a:endParaRPr lang="en-US" sz="2000" dirty="0">
              <a:solidFill>
                <a:srgbClr val="92D05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95400" y="6096000"/>
            <a:ext cx="67818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Total time= 2 </a:t>
            </a:r>
            <a:r>
              <a:rPr lang="en-US" sz="2400" b="1" dirty="0" smtClean="0">
                <a:sym typeface="Symbol"/>
              </a:rPr>
              <a:t> order of n + order of n</a:t>
            </a:r>
            <a:r>
              <a:rPr lang="en-US" sz="2400" b="1" baseline="30000" dirty="0" smtClean="0">
                <a:sym typeface="Symbol"/>
              </a:rPr>
              <a:t>2</a:t>
            </a:r>
            <a:r>
              <a:rPr lang="en-US" sz="2400" b="1" dirty="0" smtClean="0">
                <a:sym typeface="Symbol"/>
              </a:rPr>
              <a:t> = order of n</a:t>
            </a:r>
            <a:r>
              <a:rPr lang="en-US" sz="2400" b="1" baseline="30000" dirty="0" smtClean="0">
                <a:sym typeface="Symbol"/>
              </a:rPr>
              <a:t>2</a:t>
            </a:r>
            <a:endParaRPr lang="en-US" sz="2400" b="1" baseline="30000" dirty="0"/>
          </a:p>
        </p:txBody>
      </p:sp>
    </p:spTree>
    <p:extLst>
      <p:ext uri="{BB962C8B-B14F-4D97-AF65-F5344CB8AC3E}">
        <p14:creationId xmlns:p14="http://schemas.microsoft.com/office/powerpoint/2010/main" val="149915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dirty="0" smtClean="0">
                <a:solidFill>
                  <a:srgbClr val="FFFF00"/>
                </a:solidFill>
              </a:rPr>
              <a:t>Analysis</a:t>
            </a:r>
          </a:p>
        </p:txBody>
      </p:sp>
      <p:sp>
        <p:nvSpPr>
          <p:cNvPr id="24584" name="Rectangle 7"/>
          <p:cNvSpPr>
            <a:spLocks noChangeArrowheads="1"/>
          </p:cNvSpPr>
          <p:nvPr/>
        </p:nvSpPr>
        <p:spPr bwMode="auto">
          <a:xfrm>
            <a:off x="1460500" y="2738438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5" name="Rectangle 8"/>
          <p:cNvSpPr>
            <a:spLocks noChangeArrowheads="1"/>
          </p:cNvSpPr>
          <p:nvPr/>
        </p:nvSpPr>
        <p:spPr bwMode="auto">
          <a:xfrm>
            <a:off x="3649663" y="4351338"/>
            <a:ext cx="2843212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250" name="Line 10"/>
          <p:cNvSpPr>
            <a:spLocks noChangeShapeType="1"/>
          </p:cNvSpPr>
          <p:nvPr/>
        </p:nvSpPr>
        <p:spPr bwMode="auto">
          <a:xfrm flipV="1">
            <a:off x="5378450" y="3429000"/>
            <a:ext cx="230188" cy="2682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181600" y="976084"/>
            <a:ext cx="3886200" cy="481511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None/>
            </a:pPr>
            <a:r>
              <a:rPr lang="en-US" altLang="en-US" sz="2000" dirty="0">
                <a:solidFill>
                  <a:srgbClr val="92D050"/>
                </a:solidFill>
              </a:rPr>
              <a:t>for(k=0;k&lt;</a:t>
            </a:r>
            <a:r>
              <a:rPr lang="en-US" altLang="en-US" sz="2000" dirty="0" err="1">
                <a:solidFill>
                  <a:srgbClr val="92D050"/>
                </a:solidFill>
              </a:rPr>
              <a:t>size;k</a:t>
            </a:r>
            <a:r>
              <a:rPr lang="en-US" altLang="en-US" sz="2000" dirty="0">
                <a:solidFill>
                  <a:srgbClr val="92D050"/>
                </a:solidFill>
              </a:rPr>
              <a:t>++)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000" dirty="0">
                <a:solidFill>
                  <a:srgbClr val="92D050"/>
                </a:solidFill>
              </a:rPr>
              <a:t>                </a:t>
            </a:r>
            <a:r>
              <a:rPr lang="en-US" altLang="en-US" sz="2000" dirty="0" err="1">
                <a:solidFill>
                  <a:srgbClr val="92D050"/>
                </a:solidFill>
              </a:rPr>
              <a:t>scanf</a:t>
            </a:r>
            <a:r>
              <a:rPr lang="en-US" altLang="en-US" sz="2000" dirty="0">
                <a:solidFill>
                  <a:srgbClr val="92D050"/>
                </a:solidFill>
              </a:rPr>
              <a:t>("%</a:t>
            </a:r>
            <a:r>
              <a:rPr lang="en-US" altLang="en-US" sz="2000" dirty="0" err="1">
                <a:solidFill>
                  <a:srgbClr val="92D050"/>
                </a:solidFill>
              </a:rPr>
              <a:t>d",&amp;x</a:t>
            </a:r>
            <a:r>
              <a:rPr lang="en-US" altLang="en-US" sz="2000" dirty="0">
                <a:solidFill>
                  <a:srgbClr val="92D050"/>
                </a:solidFill>
              </a:rPr>
              <a:t>[k]);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2000" dirty="0" smtClean="0">
                <a:solidFill>
                  <a:srgbClr val="FFC000"/>
                </a:solidFill>
              </a:rPr>
              <a:t>for (k=0; k&lt;size-1; k++)  {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2000" dirty="0" smtClean="0">
                <a:solidFill>
                  <a:srgbClr val="FFC000"/>
                </a:solidFill>
              </a:rPr>
              <a:t>                </a:t>
            </a:r>
            <a:r>
              <a:rPr lang="en-US" altLang="en-US" sz="2000" dirty="0" err="1" smtClean="0">
                <a:solidFill>
                  <a:srgbClr val="FFC000"/>
                </a:solidFill>
              </a:rPr>
              <a:t>pos</a:t>
            </a:r>
            <a:r>
              <a:rPr lang="en-US" altLang="en-US" sz="2000" dirty="0" smtClean="0">
                <a:solidFill>
                  <a:srgbClr val="FFC000"/>
                </a:solidFill>
              </a:rPr>
              <a:t> = k;        			for (j=k+1; j&lt;size; </a:t>
            </a:r>
            <a:r>
              <a:rPr lang="en-US" altLang="en-US" sz="2000" dirty="0" err="1" smtClean="0">
                <a:solidFill>
                  <a:srgbClr val="FFC000"/>
                </a:solidFill>
              </a:rPr>
              <a:t>j++</a:t>
            </a:r>
            <a:r>
              <a:rPr lang="en-US" altLang="en-US" sz="2000" dirty="0" smtClean="0">
                <a:solidFill>
                  <a:srgbClr val="FFC000"/>
                </a:solidFill>
              </a:rPr>
              <a:t>) {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2000" dirty="0" smtClean="0">
                <a:solidFill>
                  <a:srgbClr val="FFC000"/>
                </a:solidFill>
              </a:rPr>
              <a:t>                        if (x[j] &lt; x[</a:t>
            </a:r>
            <a:r>
              <a:rPr lang="en-US" altLang="en-US" sz="2000" dirty="0" err="1" smtClean="0">
                <a:solidFill>
                  <a:srgbClr val="FFC000"/>
                </a:solidFill>
              </a:rPr>
              <a:t>pos</a:t>
            </a:r>
            <a:r>
              <a:rPr lang="en-US" altLang="en-US" sz="2000" dirty="0" smtClean="0">
                <a:solidFill>
                  <a:srgbClr val="FFC000"/>
                </a:solidFill>
              </a:rPr>
              <a:t>])   		        	</a:t>
            </a:r>
            <a:r>
              <a:rPr lang="en-US" altLang="en-US" sz="2000" dirty="0" err="1" smtClean="0">
                <a:solidFill>
                  <a:srgbClr val="FFC000"/>
                </a:solidFill>
              </a:rPr>
              <a:t>pos</a:t>
            </a:r>
            <a:r>
              <a:rPr lang="en-US" altLang="en-US" sz="2000" dirty="0" smtClean="0">
                <a:solidFill>
                  <a:srgbClr val="FFC000"/>
                </a:solidFill>
              </a:rPr>
              <a:t> = j;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2000" dirty="0" smtClean="0">
                <a:solidFill>
                  <a:srgbClr val="FFC000"/>
                </a:solidFill>
              </a:rPr>
              <a:t>	         }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2000" dirty="0" smtClean="0">
                <a:solidFill>
                  <a:srgbClr val="FFC000"/>
                </a:solidFill>
              </a:rPr>
              <a:t>                temp = x[k];			x[k] = x[</a:t>
            </a:r>
            <a:r>
              <a:rPr lang="en-US" altLang="en-US" sz="2000" dirty="0" err="1" smtClean="0">
                <a:solidFill>
                  <a:srgbClr val="FFC000"/>
                </a:solidFill>
              </a:rPr>
              <a:t>pos</a:t>
            </a:r>
            <a:r>
              <a:rPr lang="en-US" altLang="en-US" sz="2000" dirty="0" smtClean="0">
                <a:solidFill>
                  <a:srgbClr val="FFC000"/>
                </a:solidFill>
              </a:rPr>
              <a:t>];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2000" dirty="0" smtClean="0">
                <a:solidFill>
                  <a:srgbClr val="FFC000"/>
                </a:solidFill>
              </a:rPr>
              <a:t>                x[</a:t>
            </a:r>
            <a:r>
              <a:rPr lang="en-US" altLang="en-US" sz="2000" dirty="0" err="1" smtClean="0">
                <a:solidFill>
                  <a:srgbClr val="FFC000"/>
                </a:solidFill>
              </a:rPr>
              <a:t>pos</a:t>
            </a:r>
            <a:r>
              <a:rPr lang="en-US" altLang="en-US" sz="2000" dirty="0" smtClean="0">
                <a:solidFill>
                  <a:srgbClr val="FFC000"/>
                </a:solidFill>
              </a:rPr>
              <a:t>] = temp;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2000" dirty="0" smtClean="0">
                <a:solidFill>
                  <a:srgbClr val="FFC000"/>
                </a:solidFill>
              </a:rPr>
              <a:t>}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000" dirty="0"/>
              <a:t> </a:t>
            </a:r>
            <a:r>
              <a:rPr lang="en-US" altLang="en-US" sz="2000" dirty="0">
                <a:solidFill>
                  <a:srgbClr val="92D050"/>
                </a:solidFill>
              </a:rPr>
              <a:t>for(k=0;k&lt;</a:t>
            </a:r>
            <a:r>
              <a:rPr lang="en-US" altLang="en-US" sz="2000" dirty="0" err="1">
                <a:solidFill>
                  <a:srgbClr val="92D050"/>
                </a:solidFill>
              </a:rPr>
              <a:t>size;k</a:t>
            </a:r>
            <a:r>
              <a:rPr lang="en-US" altLang="en-US" sz="2000" dirty="0">
                <a:solidFill>
                  <a:srgbClr val="92D050"/>
                </a:solidFill>
              </a:rPr>
              <a:t>++)		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000" dirty="0">
                <a:solidFill>
                  <a:srgbClr val="92D050"/>
                </a:solidFill>
              </a:rPr>
              <a:t>                </a:t>
            </a:r>
            <a:r>
              <a:rPr lang="en-US" altLang="en-US" sz="2000" dirty="0" err="1">
                <a:solidFill>
                  <a:srgbClr val="92D050"/>
                </a:solidFill>
              </a:rPr>
              <a:t>printf</a:t>
            </a:r>
            <a:r>
              <a:rPr lang="en-US" altLang="en-US" sz="2000" dirty="0">
                <a:solidFill>
                  <a:srgbClr val="92D050"/>
                </a:solidFill>
              </a:rPr>
              <a:t>("%d ",x[k]);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151" y="838200"/>
            <a:ext cx="48431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How many steps are required?</a:t>
            </a:r>
          </a:p>
          <a:p>
            <a:endParaRPr lang="en-US" sz="2000" dirty="0" smtClean="0"/>
          </a:p>
          <a:p>
            <a:r>
              <a:rPr lang="en-US" sz="2000" dirty="0" smtClean="0"/>
              <a:t>Let us assume there are n elements (size=n). </a:t>
            </a:r>
          </a:p>
          <a:p>
            <a:r>
              <a:rPr lang="en-US" sz="2000" dirty="0" smtClean="0"/>
              <a:t>Each statement executes in constant time.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0" y="3182141"/>
            <a:ext cx="232807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92D050"/>
                </a:solidFill>
              </a:rPr>
              <a:t>Best Case?</a:t>
            </a:r>
          </a:p>
          <a:p>
            <a:r>
              <a:rPr lang="en-US" sz="2800" b="1" dirty="0" smtClean="0">
                <a:solidFill>
                  <a:srgbClr val="92D050"/>
                </a:solidFill>
              </a:rPr>
              <a:t>Worst Case?</a:t>
            </a:r>
          </a:p>
          <a:p>
            <a:r>
              <a:rPr lang="en-US" sz="2800" b="1" dirty="0" smtClean="0">
                <a:solidFill>
                  <a:srgbClr val="92D050"/>
                </a:solidFill>
              </a:rPr>
              <a:t>Average Case?</a:t>
            </a:r>
            <a:endParaRPr lang="en-US" sz="28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b="1" dirty="0" smtClean="0">
                <a:solidFill>
                  <a:srgbClr val="FFFF00"/>
                </a:solidFill>
              </a:rPr>
              <a:t>Insertion  Sort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657225"/>
          </a:xfrm>
        </p:spPr>
        <p:txBody>
          <a:bodyPr/>
          <a:lstStyle/>
          <a:p>
            <a:pPr eaLnBrk="1" hangingPunct="1"/>
            <a:r>
              <a:rPr lang="en-US" altLang="en-US" smtClean="0"/>
              <a:t>General situation :</a:t>
            </a: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1419225" y="3967163"/>
            <a:ext cx="6303963" cy="1355725"/>
            <a:chOff x="894" y="2475"/>
            <a:chExt cx="3971" cy="854"/>
          </a:xfrm>
        </p:grpSpPr>
        <p:sp>
          <p:nvSpPr>
            <p:cNvPr id="25624" name="Rectangle 26"/>
            <p:cNvSpPr>
              <a:spLocks noChangeArrowheads="1"/>
            </p:cNvSpPr>
            <p:nvPr/>
          </p:nvSpPr>
          <p:spPr bwMode="auto">
            <a:xfrm>
              <a:off x="1959" y="2741"/>
              <a:ext cx="750" cy="24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en-US" altLang="en-US" sz="180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grpSp>
          <p:nvGrpSpPr>
            <p:cNvPr id="25625" name="Group 35"/>
            <p:cNvGrpSpPr>
              <a:grpSpLocks/>
            </p:cNvGrpSpPr>
            <p:nvPr/>
          </p:nvGrpSpPr>
          <p:grpSpPr bwMode="auto">
            <a:xfrm>
              <a:off x="894" y="2475"/>
              <a:ext cx="3971" cy="854"/>
              <a:chOff x="894" y="2475"/>
              <a:chExt cx="3971" cy="854"/>
            </a:xfrm>
          </p:grpSpPr>
          <p:sp>
            <p:nvSpPr>
              <p:cNvPr id="25626" name="Text Box 13"/>
              <p:cNvSpPr txBox="1">
                <a:spLocks noChangeArrowheads="1"/>
              </p:cNvSpPr>
              <p:nvPr/>
            </p:nvSpPr>
            <p:spPr bwMode="auto">
              <a:xfrm>
                <a:off x="894" y="3031"/>
                <a:ext cx="21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</a:pPr>
                <a:r>
                  <a:rPr lang="en-US" altLang="en-US" sz="2000" b="1">
                    <a:solidFill>
                      <a:schemeClr val="tx1"/>
                    </a:solidFill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25627" name="Text Box 15"/>
              <p:cNvSpPr txBox="1">
                <a:spLocks noChangeArrowheads="1"/>
              </p:cNvSpPr>
              <p:nvPr/>
            </p:nvSpPr>
            <p:spPr bwMode="auto">
              <a:xfrm>
                <a:off x="4039" y="3079"/>
                <a:ext cx="82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</a:pPr>
                <a:r>
                  <a:rPr lang="en-US" altLang="en-US" sz="2000" b="1">
                    <a:solidFill>
                      <a:schemeClr val="tx1"/>
                    </a:solidFill>
                    <a:latin typeface="Tahoma" pitchFamily="34" charset="0"/>
                  </a:rPr>
                  <a:t>size-1</a:t>
                </a:r>
              </a:p>
            </p:txBody>
          </p:sp>
          <p:sp>
            <p:nvSpPr>
              <p:cNvPr id="25628" name="Rectangle 23"/>
              <p:cNvSpPr>
                <a:spLocks noChangeArrowheads="1"/>
              </p:cNvSpPr>
              <p:nvPr/>
            </p:nvSpPr>
            <p:spPr bwMode="auto">
              <a:xfrm>
                <a:off x="1039" y="2741"/>
                <a:ext cx="750" cy="24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endParaRPr lang="en-US" altLang="en-US" sz="1800">
                  <a:solidFill>
                    <a:schemeClr val="tx1"/>
                  </a:solidFill>
                  <a:latin typeface="Tahoma" pitchFamily="34" charset="0"/>
                </a:endParaRPr>
              </a:p>
            </p:txBody>
          </p:sp>
          <p:sp>
            <p:nvSpPr>
              <p:cNvPr id="25629" name="Rectangle 24"/>
              <p:cNvSpPr>
                <a:spLocks noChangeArrowheads="1"/>
              </p:cNvSpPr>
              <p:nvPr/>
            </p:nvSpPr>
            <p:spPr bwMode="auto">
              <a:xfrm>
                <a:off x="2878" y="2741"/>
                <a:ext cx="1454" cy="242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r>
                  <a:rPr lang="en-US" altLang="en-US" sz="1800">
                    <a:solidFill>
                      <a:schemeClr val="tx1"/>
                    </a:solidFill>
                    <a:latin typeface="Tahoma" pitchFamily="34" charset="0"/>
                  </a:rPr>
                  <a:t> </a:t>
                </a:r>
              </a:p>
            </p:txBody>
          </p:sp>
          <p:sp>
            <p:nvSpPr>
              <p:cNvPr id="25630" name="Rectangle 25"/>
              <p:cNvSpPr>
                <a:spLocks noChangeArrowheads="1"/>
              </p:cNvSpPr>
              <p:nvPr/>
            </p:nvSpPr>
            <p:spPr bwMode="auto">
              <a:xfrm>
                <a:off x="1789" y="2741"/>
                <a:ext cx="170" cy="242"/>
              </a:xfrm>
              <a:prstGeom prst="rect">
                <a:avLst/>
              </a:prstGeom>
              <a:solidFill>
                <a:schemeClr val="hlink"/>
              </a:solidFill>
              <a:ln w="9525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631" name="Rectangle 27"/>
              <p:cNvSpPr>
                <a:spLocks noChangeArrowheads="1"/>
              </p:cNvSpPr>
              <p:nvPr/>
            </p:nvSpPr>
            <p:spPr bwMode="auto">
              <a:xfrm>
                <a:off x="2709" y="2741"/>
                <a:ext cx="169" cy="242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632" name="Text Box 29"/>
              <p:cNvSpPr txBox="1">
                <a:spLocks noChangeArrowheads="1"/>
              </p:cNvSpPr>
              <p:nvPr/>
            </p:nvSpPr>
            <p:spPr bwMode="auto">
              <a:xfrm>
                <a:off x="2666" y="2475"/>
                <a:ext cx="16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rgbClr val="CC0000"/>
                    </a:solidFill>
                    <a:latin typeface="Times New Roman" pitchFamily="18" charset="0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</a:pPr>
                <a:r>
                  <a:rPr lang="en-US" altLang="en-US" sz="2000" b="1">
                    <a:solidFill>
                      <a:schemeClr val="tx1"/>
                    </a:solidFill>
                    <a:latin typeface="Tahoma" pitchFamily="34" charset="0"/>
                  </a:rPr>
                  <a:t>i</a:t>
                </a:r>
              </a:p>
            </p:txBody>
          </p:sp>
        </p:grpSp>
      </p:grpSp>
      <p:sp>
        <p:nvSpPr>
          <p:cNvPr id="25608" name="Rectangle 4"/>
          <p:cNvSpPr>
            <a:spLocks noChangeArrowheads="1"/>
          </p:cNvSpPr>
          <p:nvPr/>
        </p:nvSpPr>
        <p:spPr bwMode="auto">
          <a:xfrm>
            <a:off x="4267200" y="2286000"/>
            <a:ext cx="2438400" cy="381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Tahoma" pitchFamily="34" charset="0"/>
              </a:rPr>
              <a:t>remainder, unsorted</a:t>
            </a:r>
          </a:p>
        </p:txBody>
      </p:sp>
      <p:sp>
        <p:nvSpPr>
          <p:cNvPr id="25609" name="Rectangle 5"/>
          <p:cNvSpPr>
            <a:spLocks noChangeArrowheads="1"/>
          </p:cNvSpPr>
          <p:nvPr/>
        </p:nvSpPr>
        <p:spPr bwMode="auto">
          <a:xfrm>
            <a:off x="1600200" y="2286000"/>
            <a:ext cx="2667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Tahoma" pitchFamily="34" charset="0"/>
              </a:rPr>
              <a:t>smallest elements, sorted</a:t>
            </a:r>
          </a:p>
        </p:txBody>
      </p:sp>
      <p:sp>
        <p:nvSpPr>
          <p:cNvPr id="25610" name="Text Box 6"/>
          <p:cNvSpPr txBox="1">
            <a:spLocks noChangeArrowheads="1"/>
          </p:cNvSpPr>
          <p:nvPr/>
        </p:nvSpPr>
        <p:spPr bwMode="auto">
          <a:xfrm>
            <a:off x="1600200" y="1878013"/>
            <a:ext cx="346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2000" b="1">
                <a:solidFill>
                  <a:schemeClr val="tx1"/>
                </a:solidFill>
                <a:latin typeface="Tahoma" pitchFamily="34" charset="0"/>
              </a:rPr>
              <a:t>0</a:t>
            </a:r>
          </a:p>
        </p:txBody>
      </p:sp>
      <p:sp>
        <p:nvSpPr>
          <p:cNvPr id="25611" name="Text Box 7"/>
          <p:cNvSpPr txBox="1">
            <a:spLocks noChangeArrowheads="1"/>
          </p:cNvSpPr>
          <p:nvPr/>
        </p:nvSpPr>
        <p:spPr bwMode="auto">
          <a:xfrm>
            <a:off x="5867400" y="1828800"/>
            <a:ext cx="1311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2000" b="1">
                <a:solidFill>
                  <a:schemeClr val="tx1"/>
                </a:solidFill>
                <a:latin typeface="Tahoma" pitchFamily="34" charset="0"/>
              </a:rPr>
              <a:t>size-1</a:t>
            </a:r>
          </a:p>
        </p:txBody>
      </p:sp>
      <p:sp>
        <p:nvSpPr>
          <p:cNvPr id="25612" name="Text Box 8"/>
          <p:cNvSpPr txBox="1">
            <a:spLocks noChangeArrowheads="1"/>
          </p:cNvSpPr>
          <p:nvPr/>
        </p:nvSpPr>
        <p:spPr bwMode="auto">
          <a:xfrm>
            <a:off x="4267200" y="1878013"/>
            <a:ext cx="260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2000" b="1">
                <a:solidFill>
                  <a:schemeClr val="tx1"/>
                </a:solidFill>
                <a:latin typeface="Tahoma" pitchFamily="34" charset="0"/>
              </a:rPr>
              <a:t>i</a:t>
            </a:r>
          </a:p>
        </p:txBody>
      </p:sp>
      <p:sp>
        <p:nvSpPr>
          <p:cNvPr id="25613" name="Text Box 10"/>
          <p:cNvSpPr txBox="1">
            <a:spLocks noChangeArrowheads="1"/>
          </p:cNvSpPr>
          <p:nvPr/>
        </p:nvSpPr>
        <p:spPr bwMode="auto">
          <a:xfrm>
            <a:off x="914400" y="2209800"/>
            <a:ext cx="479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b="1">
                <a:solidFill>
                  <a:schemeClr val="tx1"/>
                </a:solidFill>
                <a:latin typeface="Tahoma" pitchFamily="34" charset="0"/>
              </a:rPr>
              <a:t>x:</a:t>
            </a:r>
          </a:p>
        </p:txBody>
      </p: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1692275" y="3238500"/>
            <a:ext cx="5049838" cy="381000"/>
            <a:chOff x="1066" y="2040"/>
            <a:chExt cx="3181" cy="240"/>
          </a:xfrm>
        </p:grpSpPr>
        <p:sp>
          <p:nvSpPr>
            <p:cNvPr id="25622" name="Rectangle 12"/>
            <p:cNvSpPr>
              <a:spLocks noChangeArrowheads="1"/>
            </p:cNvSpPr>
            <p:nvPr/>
          </p:nvSpPr>
          <p:spPr bwMode="auto">
            <a:xfrm>
              <a:off x="2711" y="2040"/>
              <a:ext cx="1536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800">
                  <a:solidFill>
                    <a:schemeClr val="tx1"/>
                  </a:solidFill>
                  <a:latin typeface="Tahoma" pitchFamily="34" charset="0"/>
                </a:rPr>
                <a:t> </a:t>
              </a:r>
            </a:p>
          </p:txBody>
        </p:sp>
        <p:sp>
          <p:nvSpPr>
            <p:cNvPr id="25623" name="Rectangle 11"/>
            <p:cNvSpPr>
              <a:spLocks noChangeArrowheads="1"/>
            </p:cNvSpPr>
            <p:nvPr/>
          </p:nvSpPr>
          <p:spPr bwMode="auto">
            <a:xfrm>
              <a:off x="1066" y="2040"/>
              <a:ext cx="168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en-US" altLang="en-US" sz="1800">
                <a:solidFill>
                  <a:schemeClr val="tx1"/>
                </a:solidFill>
                <a:latin typeface="Tahoma" pitchFamily="34" charset="0"/>
              </a:endParaRPr>
            </a:p>
          </p:txBody>
        </p:sp>
      </p:grpSp>
      <p:sp>
        <p:nvSpPr>
          <p:cNvPr id="286734" name="Text Box 14"/>
          <p:cNvSpPr txBox="1">
            <a:spLocks noChangeArrowheads="1"/>
          </p:cNvSpPr>
          <p:nvPr/>
        </p:nvSpPr>
        <p:spPr bwMode="auto">
          <a:xfrm>
            <a:off x="4235450" y="2738438"/>
            <a:ext cx="260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2000" b="1">
                <a:solidFill>
                  <a:schemeClr val="tx1"/>
                </a:solidFill>
                <a:latin typeface="Tahoma" pitchFamily="34" charset="0"/>
              </a:rPr>
              <a:t>i</a:t>
            </a:r>
          </a:p>
        </p:txBody>
      </p:sp>
      <p:sp>
        <p:nvSpPr>
          <p:cNvPr id="286748" name="Rectangle 28"/>
          <p:cNvSpPr>
            <a:spLocks noChangeArrowheads="1"/>
          </p:cNvSpPr>
          <p:nvPr/>
        </p:nvSpPr>
        <p:spPr bwMode="auto">
          <a:xfrm>
            <a:off x="4303713" y="3255963"/>
            <a:ext cx="268287" cy="346075"/>
          </a:xfrm>
          <a:prstGeom prst="rect">
            <a:avLst/>
          </a:prstGeom>
          <a:solidFill>
            <a:schemeClr val="hlink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3343275" y="2968625"/>
            <a:ext cx="1228725" cy="768350"/>
            <a:chOff x="2106" y="1870"/>
            <a:chExt cx="774" cy="484"/>
          </a:xfrm>
        </p:grpSpPr>
        <p:sp>
          <p:nvSpPr>
            <p:cNvPr id="25620" name="Line 30"/>
            <p:cNvSpPr>
              <a:spLocks noChangeShapeType="1"/>
            </p:cNvSpPr>
            <p:nvPr/>
          </p:nvSpPr>
          <p:spPr bwMode="auto">
            <a:xfrm flipH="1">
              <a:off x="2106" y="1870"/>
              <a:ext cx="459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1" name="Line 31"/>
            <p:cNvSpPr>
              <a:spLocks noChangeShapeType="1"/>
            </p:cNvSpPr>
            <p:nvPr/>
          </p:nvSpPr>
          <p:spPr bwMode="auto">
            <a:xfrm>
              <a:off x="2299" y="2354"/>
              <a:ext cx="581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6757" name="Text Box 37"/>
          <p:cNvSpPr txBox="1">
            <a:spLocks noChangeArrowheads="1"/>
          </p:cNvSpPr>
          <p:nvPr/>
        </p:nvSpPr>
        <p:spPr bwMode="auto">
          <a:xfrm>
            <a:off x="2114550" y="4773613"/>
            <a:ext cx="742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b="1"/>
              <a:t>j</a:t>
            </a:r>
          </a:p>
        </p:txBody>
      </p:sp>
      <p:sp>
        <p:nvSpPr>
          <p:cNvPr id="25619" name="Text Box 38"/>
          <p:cNvSpPr txBox="1">
            <a:spLocks noChangeArrowheads="1"/>
          </p:cNvSpPr>
          <p:nvPr/>
        </p:nvSpPr>
        <p:spPr bwMode="auto">
          <a:xfrm>
            <a:off x="6638925" y="2762250"/>
            <a:ext cx="259398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b="1" dirty="0">
                <a:solidFill>
                  <a:srgbClr val="FFC000"/>
                </a:solidFill>
              </a:rPr>
              <a:t>Compare and </a:t>
            </a:r>
          </a:p>
          <a:p>
            <a:pPr algn="l" eaLnBrk="1" hangingPunct="1"/>
            <a:r>
              <a:rPr lang="en-US" altLang="en-US" b="1" dirty="0">
                <a:solidFill>
                  <a:srgbClr val="FFC000"/>
                </a:solidFill>
              </a:rPr>
              <a:t>Shift till x[</a:t>
            </a:r>
            <a:r>
              <a:rPr lang="en-US" altLang="en-US" b="1" dirty="0" err="1">
                <a:solidFill>
                  <a:srgbClr val="FFC000"/>
                </a:solidFill>
              </a:rPr>
              <a:t>i</a:t>
            </a:r>
            <a:r>
              <a:rPr lang="en-US" altLang="en-US" b="1" dirty="0">
                <a:solidFill>
                  <a:srgbClr val="FFC000"/>
                </a:solidFill>
              </a:rPr>
              <a:t>] is </a:t>
            </a:r>
          </a:p>
          <a:p>
            <a:pPr algn="l" eaLnBrk="1" hangingPunct="1"/>
            <a:r>
              <a:rPr lang="en-US" altLang="en-US" b="1" dirty="0">
                <a:solidFill>
                  <a:srgbClr val="FFC000"/>
                </a:solidFill>
              </a:rPr>
              <a:t>larger.</a:t>
            </a:r>
          </a:p>
        </p:txBody>
      </p:sp>
    </p:spTree>
    <p:extLst>
      <p:ext uri="{BB962C8B-B14F-4D97-AF65-F5344CB8AC3E}">
        <p14:creationId xmlns:p14="http://schemas.microsoft.com/office/powerpoint/2010/main" val="313067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 smtClean="0">
                <a:solidFill>
                  <a:srgbClr val="FFFF00"/>
                </a:solidFill>
              </a:rPr>
              <a:t>Insertion Sorting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923925" y="2276475"/>
            <a:ext cx="6267450" cy="3860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dirty="0" err="1" smtClean="0"/>
              <a:t>int</a:t>
            </a:r>
            <a:r>
              <a:rPr lang="en-US" altLang="en-US" sz="2000" dirty="0" smtClean="0"/>
              <a:t> list[100], size</a:t>
            </a:r>
            <a:r>
              <a:rPr lang="en-US" altLang="en-US" sz="2000" dirty="0"/>
              <a:t>;</a:t>
            </a:r>
            <a:endParaRPr lang="en-US" altLang="en-US" sz="2000" dirty="0" smtClean="0"/>
          </a:p>
          <a:p>
            <a:pPr eaLnBrk="1" hangingPunct="1">
              <a:buFontTx/>
              <a:buNone/>
            </a:pPr>
            <a:r>
              <a:rPr lang="en-US" altLang="en-US" sz="2000" dirty="0" smtClean="0"/>
              <a:t>__________________;</a:t>
            </a:r>
          </a:p>
          <a:p>
            <a:pPr eaLnBrk="1" hangingPunct="1">
              <a:buFontTx/>
              <a:buNone/>
            </a:pPr>
            <a:endParaRPr lang="en-US" altLang="en-US" sz="2000" dirty="0" smtClean="0"/>
          </a:p>
          <a:p>
            <a:pPr eaLnBrk="1" hangingPunct="1">
              <a:buFontTx/>
              <a:buNone/>
            </a:pPr>
            <a:r>
              <a:rPr lang="en-US" altLang="en-US" sz="2000" dirty="0" smtClean="0"/>
              <a:t>for (</a:t>
            </a:r>
            <a:r>
              <a:rPr lang="en-US" altLang="en-US" sz="2000" dirty="0" err="1" smtClean="0"/>
              <a:t>i</a:t>
            </a:r>
            <a:r>
              <a:rPr lang="en-US" altLang="en-US" sz="2000" dirty="0" smtClean="0"/>
              <a:t>=1; </a:t>
            </a:r>
            <a:r>
              <a:rPr lang="en-US" altLang="en-US" sz="2000" dirty="0" err="1" smtClean="0"/>
              <a:t>i</a:t>
            </a:r>
            <a:r>
              <a:rPr lang="en-US" altLang="en-US" sz="2000" dirty="0" smtClean="0"/>
              <a:t>&lt;size; </a:t>
            </a:r>
            <a:r>
              <a:rPr lang="en-US" altLang="en-US" sz="2000" dirty="0" err="1" smtClean="0"/>
              <a:t>i</a:t>
            </a:r>
            <a:r>
              <a:rPr lang="en-US" altLang="en-US" sz="2000" dirty="0" smtClean="0"/>
              <a:t>++) {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/>
              <a:t>	item = list[</a:t>
            </a:r>
            <a:r>
              <a:rPr lang="en-US" altLang="en-US" sz="2000" dirty="0" err="1" smtClean="0"/>
              <a:t>i</a:t>
            </a:r>
            <a:r>
              <a:rPr lang="en-US" altLang="en-US" sz="2000" dirty="0" smtClean="0"/>
              <a:t>] ;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/>
              <a:t>	for (j=i-1; (j&gt;=0)&amp;&amp; (list[j] &gt; item); j--)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/>
              <a:t>		list[j+1] = list[j];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/>
              <a:t>	list[j+1] = item ;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/>
              <a:t>}</a:t>
            </a:r>
          </a:p>
          <a:p>
            <a:pPr>
              <a:buNone/>
            </a:pPr>
            <a:r>
              <a:rPr lang="en-US" altLang="en-US" sz="2000" dirty="0"/>
              <a:t>__________________;</a:t>
            </a:r>
          </a:p>
          <a:p>
            <a:pPr eaLnBrk="1" hangingPunct="1">
              <a:buFontTx/>
              <a:buNone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9690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4572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FF00"/>
                </a:solidFill>
              </a:rPr>
              <a:t>Complete Insertion Sort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838200"/>
            <a:ext cx="8534400" cy="56388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altLang="en-US" sz="1600" dirty="0" smtClean="0"/>
              <a:t>#include &lt;</a:t>
            </a:r>
            <a:r>
              <a:rPr lang="en-US" altLang="en-US" sz="1600" dirty="0" err="1" smtClean="0"/>
              <a:t>stdio.h</a:t>
            </a:r>
            <a:r>
              <a:rPr lang="en-US" altLang="en-US" sz="1600" dirty="0" smtClean="0"/>
              <a:t>&gt;			/* Sort x[0..size-1] in non-decreasing order */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600" dirty="0" smtClean="0"/>
              <a:t>#define SIZE 100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600" dirty="0" err="1" smtClean="0"/>
              <a:t>int</a:t>
            </a:r>
            <a:r>
              <a:rPr lang="en-US" altLang="en-US" sz="1600" dirty="0" smtClean="0"/>
              <a:t> main()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600" dirty="0" smtClean="0"/>
              <a:t>{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600" dirty="0" smtClean="0"/>
              <a:t>        </a:t>
            </a:r>
            <a:r>
              <a:rPr lang="en-US" altLang="en-US" sz="1600" dirty="0" err="1" smtClean="0"/>
              <a:t>int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i,j,x</a:t>
            </a:r>
            <a:r>
              <a:rPr lang="en-US" altLang="en-US" sz="1600" dirty="0" smtClean="0"/>
              <a:t>[SIZE],</a:t>
            </a:r>
            <a:r>
              <a:rPr lang="en-US" altLang="en-US" sz="1600" dirty="0" err="1" smtClean="0"/>
              <a:t>size,temp</a:t>
            </a:r>
            <a:r>
              <a:rPr lang="en-US" altLang="en-US" sz="1600" dirty="0" smtClean="0"/>
              <a:t>;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600" dirty="0" smtClean="0"/>
              <a:t>        </a:t>
            </a:r>
            <a:r>
              <a:rPr lang="en-US" altLang="en-US" sz="1600" dirty="0" err="1" smtClean="0"/>
              <a:t>printf</a:t>
            </a:r>
            <a:r>
              <a:rPr lang="en-US" altLang="en-US" sz="1600" dirty="0" smtClean="0"/>
              <a:t>("Enter the number of elements: ");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600" dirty="0" smtClean="0"/>
              <a:t>        </a:t>
            </a:r>
            <a:r>
              <a:rPr lang="en-US" altLang="en-US" sz="1600" dirty="0" err="1" smtClean="0"/>
              <a:t>scanf</a:t>
            </a:r>
            <a:r>
              <a:rPr lang="en-US" altLang="en-US" sz="1600" dirty="0" smtClean="0"/>
              <a:t>("%</a:t>
            </a:r>
            <a:r>
              <a:rPr lang="en-US" altLang="en-US" sz="1600" dirty="0" err="1" smtClean="0"/>
              <a:t>d",&amp;size</a:t>
            </a:r>
            <a:r>
              <a:rPr lang="en-US" altLang="en-US" sz="1600" dirty="0" smtClean="0"/>
              <a:t>);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600" dirty="0" smtClean="0"/>
              <a:t>        </a:t>
            </a:r>
            <a:r>
              <a:rPr lang="en-US" altLang="en-US" sz="1600" dirty="0" err="1" smtClean="0"/>
              <a:t>printf</a:t>
            </a:r>
            <a:r>
              <a:rPr lang="en-US" altLang="en-US" sz="1600" dirty="0" smtClean="0"/>
              <a:t>("Enter the elements: ");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600" dirty="0" smtClean="0"/>
              <a:t>        for(</a:t>
            </a:r>
            <a:r>
              <a:rPr lang="en-US" altLang="en-US" sz="1600" dirty="0" err="1" smtClean="0"/>
              <a:t>i</a:t>
            </a:r>
            <a:r>
              <a:rPr lang="en-US" altLang="en-US" sz="1600" dirty="0" smtClean="0"/>
              <a:t>=0;i&lt;</a:t>
            </a:r>
            <a:r>
              <a:rPr lang="en-US" altLang="en-US" sz="1600" dirty="0" err="1" smtClean="0"/>
              <a:t>size;i</a:t>
            </a:r>
            <a:r>
              <a:rPr lang="en-US" altLang="en-US" sz="1600" dirty="0" smtClean="0"/>
              <a:t>++)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600" dirty="0" smtClean="0"/>
              <a:t>                </a:t>
            </a:r>
            <a:r>
              <a:rPr lang="en-US" altLang="en-US" sz="1600" dirty="0" err="1" smtClean="0"/>
              <a:t>scanf</a:t>
            </a:r>
            <a:r>
              <a:rPr lang="en-US" altLang="en-US" sz="1600" dirty="0" smtClean="0"/>
              <a:t>("%</a:t>
            </a:r>
            <a:r>
              <a:rPr lang="en-US" altLang="en-US" sz="1600" dirty="0" err="1" smtClean="0"/>
              <a:t>d",&amp;x</a:t>
            </a:r>
            <a:r>
              <a:rPr lang="en-US" altLang="en-US" sz="1600" dirty="0" smtClean="0"/>
              <a:t>[</a:t>
            </a:r>
            <a:r>
              <a:rPr lang="en-US" altLang="en-US" sz="1600" dirty="0" err="1" smtClean="0"/>
              <a:t>i</a:t>
            </a:r>
            <a:r>
              <a:rPr lang="en-US" altLang="en-US" sz="1600" dirty="0" smtClean="0"/>
              <a:t>]);</a:t>
            </a:r>
          </a:p>
          <a:p>
            <a:pPr>
              <a:buNone/>
            </a:pPr>
            <a:r>
              <a:rPr lang="en-US" altLang="en-US" sz="1600" dirty="0" smtClean="0"/>
              <a:t>	for (</a:t>
            </a:r>
            <a:r>
              <a:rPr lang="en-US" altLang="en-US" sz="1600" dirty="0" err="1" smtClean="0"/>
              <a:t>i</a:t>
            </a:r>
            <a:r>
              <a:rPr lang="en-US" altLang="en-US" sz="1600" dirty="0" smtClean="0"/>
              <a:t>=1; </a:t>
            </a:r>
            <a:r>
              <a:rPr lang="en-US" altLang="en-US" sz="1600" dirty="0" err="1" smtClean="0"/>
              <a:t>i</a:t>
            </a:r>
            <a:r>
              <a:rPr lang="en-US" altLang="en-US" sz="1600" dirty="0" smtClean="0"/>
              <a:t>&lt;size; </a:t>
            </a:r>
            <a:r>
              <a:rPr lang="en-US" altLang="en-US" sz="1600" dirty="0" err="1" smtClean="0"/>
              <a:t>i</a:t>
            </a:r>
            <a:r>
              <a:rPr lang="en-US" altLang="en-US" sz="1600" dirty="0" smtClean="0"/>
              <a:t>++) {</a:t>
            </a:r>
          </a:p>
          <a:p>
            <a:pPr>
              <a:buNone/>
            </a:pPr>
            <a:r>
              <a:rPr lang="en-US" altLang="en-US" sz="1600" dirty="0" smtClean="0"/>
              <a:t>		temp = x[</a:t>
            </a:r>
            <a:r>
              <a:rPr lang="en-US" altLang="en-US" sz="1600" dirty="0" err="1" smtClean="0"/>
              <a:t>i</a:t>
            </a:r>
            <a:r>
              <a:rPr lang="en-US" altLang="en-US" sz="1600" dirty="0" smtClean="0"/>
              <a:t>] ;</a:t>
            </a:r>
          </a:p>
          <a:p>
            <a:pPr>
              <a:buNone/>
            </a:pPr>
            <a:r>
              <a:rPr lang="en-US" altLang="en-US" sz="1600" dirty="0" smtClean="0"/>
              <a:t>		for (j=i-1; (j&gt;=0)&amp;&amp; (x[j] &gt; temp); j--)</a:t>
            </a:r>
          </a:p>
          <a:p>
            <a:pPr>
              <a:buNone/>
            </a:pPr>
            <a:r>
              <a:rPr lang="en-US" altLang="en-US" sz="1600" dirty="0" smtClean="0"/>
              <a:t>			x[j+1] = x[j];</a:t>
            </a:r>
          </a:p>
          <a:p>
            <a:pPr>
              <a:buNone/>
            </a:pPr>
            <a:r>
              <a:rPr lang="en-US" altLang="en-US" sz="1600" dirty="0" smtClean="0"/>
              <a:t>		x[j+1] = temp ;</a:t>
            </a:r>
          </a:p>
          <a:p>
            <a:pPr>
              <a:buNone/>
            </a:pPr>
            <a:r>
              <a:rPr lang="en-US" altLang="en-US" sz="1600" dirty="0" smtClean="0"/>
              <a:t>	}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600" dirty="0" smtClean="0"/>
              <a:t>        for(</a:t>
            </a:r>
            <a:r>
              <a:rPr lang="en-US" altLang="en-US" sz="1600" dirty="0" err="1" smtClean="0"/>
              <a:t>i</a:t>
            </a:r>
            <a:r>
              <a:rPr lang="en-US" altLang="en-US" sz="1600" dirty="0" smtClean="0"/>
              <a:t>=0;i&lt;</a:t>
            </a:r>
            <a:r>
              <a:rPr lang="en-US" altLang="en-US" sz="1600" dirty="0" err="1" smtClean="0"/>
              <a:t>size;i</a:t>
            </a:r>
            <a:r>
              <a:rPr lang="en-US" altLang="en-US" sz="1600" dirty="0" smtClean="0"/>
              <a:t>++)		/* print the sorted (non-decreasing) list */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600" dirty="0" smtClean="0"/>
              <a:t>                </a:t>
            </a:r>
            <a:r>
              <a:rPr lang="en-US" altLang="en-US" sz="1600" dirty="0" err="1" smtClean="0"/>
              <a:t>printf</a:t>
            </a:r>
            <a:r>
              <a:rPr lang="en-US" altLang="en-US" sz="1600" dirty="0" smtClean="0"/>
              <a:t>("%d ",x[</a:t>
            </a:r>
            <a:r>
              <a:rPr lang="en-US" altLang="en-US" sz="1600" dirty="0" err="1" smtClean="0"/>
              <a:t>i</a:t>
            </a:r>
            <a:r>
              <a:rPr lang="en-US" altLang="en-US" sz="1600" dirty="0" smtClean="0"/>
              <a:t>]);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600" dirty="0" smtClean="0"/>
              <a:t>        return 0;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600" dirty="0" smtClean="0"/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38646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FFFF00"/>
                </a:solidFill>
              </a:rPr>
              <a:t>Insertion Sort Example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057400"/>
            <a:ext cx="3200400" cy="4114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en-US" sz="2200" dirty="0" smtClean="0"/>
              <a:t>Input:</a:t>
            </a:r>
          </a:p>
          <a:p>
            <a:pPr>
              <a:buNone/>
            </a:pPr>
            <a:r>
              <a:rPr lang="en-US" altLang="en-US" sz="2200" dirty="0"/>
              <a:t> </a:t>
            </a:r>
            <a:r>
              <a:rPr lang="en-US" altLang="en-US" sz="2200" b="1" dirty="0">
                <a:solidFill>
                  <a:srgbClr val="FFC000"/>
                </a:solidFill>
              </a:rPr>
              <a:t>3</a:t>
            </a:r>
            <a:r>
              <a:rPr lang="en-US" altLang="en-US" sz="2200" dirty="0"/>
              <a:t> </a:t>
            </a:r>
            <a:r>
              <a:rPr lang="en-US" altLang="en-US" sz="2200" dirty="0" smtClean="0"/>
              <a:t> </a:t>
            </a:r>
            <a:r>
              <a:rPr lang="en-US" altLang="en-US" sz="2200" b="1" u="sng" dirty="0" smtClean="0"/>
              <a:t>12</a:t>
            </a:r>
            <a:r>
              <a:rPr lang="en-US" altLang="en-US" sz="2200" dirty="0" smtClean="0"/>
              <a:t>  -5  6  </a:t>
            </a:r>
            <a:r>
              <a:rPr lang="en-US" altLang="en-US" sz="2200" dirty="0"/>
              <a:t>72 </a:t>
            </a:r>
            <a:r>
              <a:rPr lang="en-US" altLang="en-US" sz="2200" dirty="0" smtClean="0"/>
              <a:t> 21  -</a:t>
            </a:r>
            <a:r>
              <a:rPr lang="en-US" altLang="en-US" sz="2200" dirty="0"/>
              <a:t>7 </a:t>
            </a:r>
            <a:r>
              <a:rPr lang="en-US" altLang="en-US" sz="2200" dirty="0" smtClean="0"/>
              <a:t> 45</a:t>
            </a:r>
          </a:p>
          <a:p>
            <a:pPr>
              <a:buNone/>
            </a:pPr>
            <a:r>
              <a:rPr lang="en-US" altLang="en-US" sz="2200" dirty="0" smtClean="0"/>
              <a:t> 3  </a:t>
            </a:r>
            <a:r>
              <a:rPr lang="en-US" altLang="en-US" sz="2200" b="1" dirty="0" smtClean="0">
                <a:solidFill>
                  <a:srgbClr val="FFC000"/>
                </a:solidFill>
              </a:rPr>
              <a:t>12</a:t>
            </a:r>
            <a:r>
              <a:rPr lang="en-US" altLang="en-US" sz="2200" dirty="0" smtClean="0"/>
              <a:t>  </a:t>
            </a:r>
            <a:r>
              <a:rPr lang="en-US" altLang="en-US" sz="2200" b="1" u="sng" dirty="0" smtClean="0"/>
              <a:t>-</a:t>
            </a:r>
            <a:r>
              <a:rPr lang="en-US" altLang="en-US" sz="2200" b="1" u="sng" dirty="0"/>
              <a:t>5</a:t>
            </a:r>
            <a:r>
              <a:rPr lang="en-US" altLang="en-US" sz="2200" dirty="0"/>
              <a:t> </a:t>
            </a:r>
            <a:r>
              <a:rPr lang="en-US" altLang="en-US" sz="2200" dirty="0" smtClean="0"/>
              <a:t> 6  72  </a:t>
            </a:r>
            <a:r>
              <a:rPr lang="en-US" altLang="en-US" sz="2200" dirty="0"/>
              <a:t>21 </a:t>
            </a:r>
            <a:r>
              <a:rPr lang="en-US" altLang="en-US" sz="2200" dirty="0" smtClean="0"/>
              <a:t> -</a:t>
            </a:r>
            <a:r>
              <a:rPr lang="en-US" altLang="en-US" sz="2200" dirty="0"/>
              <a:t>7 </a:t>
            </a:r>
            <a:r>
              <a:rPr lang="en-US" altLang="en-US" sz="2200" dirty="0" smtClean="0"/>
              <a:t> 45 </a:t>
            </a:r>
            <a:endParaRPr lang="en-US" altLang="en-US" sz="2200" dirty="0"/>
          </a:p>
          <a:p>
            <a:pPr>
              <a:buNone/>
            </a:pPr>
            <a:r>
              <a:rPr lang="en-US" altLang="en-US" sz="2200" b="1" dirty="0">
                <a:solidFill>
                  <a:srgbClr val="FFC000"/>
                </a:solidFill>
              </a:rPr>
              <a:t>-</a:t>
            </a:r>
            <a:r>
              <a:rPr lang="en-US" altLang="en-US" sz="2200" b="1" dirty="0" smtClean="0">
                <a:solidFill>
                  <a:srgbClr val="FFC000"/>
                </a:solidFill>
              </a:rPr>
              <a:t>5</a:t>
            </a:r>
            <a:r>
              <a:rPr lang="en-US" altLang="en-US" sz="2200" dirty="0" smtClean="0"/>
              <a:t>   3  12 </a:t>
            </a:r>
            <a:r>
              <a:rPr lang="en-US" altLang="en-US" sz="2200" b="1" u="sng" dirty="0"/>
              <a:t>6</a:t>
            </a:r>
            <a:r>
              <a:rPr lang="en-US" altLang="en-US" sz="2200" b="1" dirty="0"/>
              <a:t> </a:t>
            </a:r>
            <a:r>
              <a:rPr lang="en-US" altLang="en-US" sz="2200" b="1" dirty="0" smtClean="0"/>
              <a:t> </a:t>
            </a:r>
            <a:r>
              <a:rPr lang="en-US" altLang="en-US" sz="2200" dirty="0" smtClean="0"/>
              <a:t> 72  21  </a:t>
            </a:r>
            <a:r>
              <a:rPr lang="en-US" altLang="en-US" sz="2200" dirty="0"/>
              <a:t>-</a:t>
            </a:r>
            <a:r>
              <a:rPr lang="en-US" altLang="en-US" sz="2200" dirty="0" smtClean="0"/>
              <a:t>7  </a:t>
            </a:r>
            <a:r>
              <a:rPr lang="en-US" altLang="en-US" sz="2200" dirty="0"/>
              <a:t>45 </a:t>
            </a:r>
          </a:p>
          <a:p>
            <a:pPr>
              <a:buNone/>
            </a:pPr>
            <a:r>
              <a:rPr lang="en-US" altLang="en-US" sz="2200" dirty="0"/>
              <a:t>-</a:t>
            </a:r>
            <a:r>
              <a:rPr lang="en-US" altLang="en-US" sz="2200" dirty="0" smtClean="0"/>
              <a:t>5   3  </a:t>
            </a:r>
            <a:r>
              <a:rPr lang="en-US" altLang="en-US" sz="2200" b="1" dirty="0" smtClean="0">
                <a:solidFill>
                  <a:srgbClr val="FFC000"/>
                </a:solidFill>
              </a:rPr>
              <a:t>6</a:t>
            </a:r>
            <a:r>
              <a:rPr lang="en-US" altLang="en-US" sz="2200" dirty="0" smtClean="0"/>
              <a:t>  12  </a:t>
            </a:r>
            <a:r>
              <a:rPr lang="en-US" altLang="en-US" sz="2200" b="1" u="sng" dirty="0" smtClean="0"/>
              <a:t>72</a:t>
            </a:r>
            <a:r>
              <a:rPr lang="en-US" altLang="en-US" sz="2200" dirty="0" smtClean="0"/>
              <a:t>  21  -</a:t>
            </a:r>
            <a:r>
              <a:rPr lang="en-US" altLang="en-US" sz="2200" dirty="0"/>
              <a:t>7 </a:t>
            </a:r>
            <a:r>
              <a:rPr lang="en-US" altLang="en-US" sz="2200" dirty="0" smtClean="0"/>
              <a:t> 45 </a:t>
            </a:r>
            <a:endParaRPr lang="en-US" altLang="en-US" sz="2200" dirty="0"/>
          </a:p>
          <a:p>
            <a:pPr>
              <a:buNone/>
            </a:pPr>
            <a:r>
              <a:rPr lang="en-US" altLang="en-US" sz="2200" dirty="0"/>
              <a:t>-5 </a:t>
            </a:r>
            <a:r>
              <a:rPr lang="en-US" altLang="en-US" sz="2200" dirty="0" smtClean="0"/>
              <a:t>  3  6  12  </a:t>
            </a:r>
            <a:r>
              <a:rPr lang="en-US" altLang="en-US" sz="2200" b="1" dirty="0" smtClean="0">
                <a:solidFill>
                  <a:srgbClr val="FFC000"/>
                </a:solidFill>
              </a:rPr>
              <a:t>72</a:t>
            </a:r>
            <a:r>
              <a:rPr lang="en-US" altLang="en-US" sz="2200" dirty="0" smtClean="0"/>
              <a:t>  </a:t>
            </a:r>
            <a:r>
              <a:rPr lang="en-US" altLang="en-US" sz="2200" b="1" u="sng" dirty="0" smtClean="0"/>
              <a:t>21</a:t>
            </a:r>
            <a:r>
              <a:rPr lang="en-US" altLang="en-US" sz="2200" dirty="0" smtClean="0"/>
              <a:t>  -</a:t>
            </a:r>
            <a:r>
              <a:rPr lang="en-US" altLang="en-US" sz="2200" dirty="0"/>
              <a:t>7 </a:t>
            </a:r>
            <a:r>
              <a:rPr lang="en-US" altLang="en-US" sz="2200" dirty="0" smtClean="0"/>
              <a:t> 45 </a:t>
            </a:r>
            <a:endParaRPr lang="en-US" altLang="en-US" sz="2200" dirty="0"/>
          </a:p>
          <a:p>
            <a:pPr>
              <a:buNone/>
            </a:pPr>
            <a:r>
              <a:rPr lang="en-US" altLang="en-US" sz="2200" dirty="0"/>
              <a:t>-5 </a:t>
            </a:r>
            <a:r>
              <a:rPr lang="en-US" altLang="en-US" sz="2200" dirty="0" smtClean="0"/>
              <a:t>  3  6  12  </a:t>
            </a:r>
            <a:r>
              <a:rPr lang="en-US" altLang="en-US" sz="2200" b="1" dirty="0" smtClean="0">
                <a:solidFill>
                  <a:srgbClr val="FFC000"/>
                </a:solidFill>
              </a:rPr>
              <a:t>21</a:t>
            </a:r>
            <a:r>
              <a:rPr lang="en-US" altLang="en-US" sz="2200" dirty="0" smtClean="0"/>
              <a:t>  </a:t>
            </a:r>
            <a:r>
              <a:rPr lang="en-US" altLang="en-US" sz="2200" dirty="0"/>
              <a:t>72 </a:t>
            </a:r>
            <a:r>
              <a:rPr lang="en-US" altLang="en-US" sz="2200" dirty="0" smtClean="0"/>
              <a:t> </a:t>
            </a:r>
            <a:r>
              <a:rPr lang="en-US" altLang="en-US" sz="2200" b="1" u="sng" dirty="0" smtClean="0"/>
              <a:t>-</a:t>
            </a:r>
            <a:r>
              <a:rPr lang="en-US" altLang="en-US" sz="2200" b="1" u="sng" dirty="0"/>
              <a:t>7</a:t>
            </a:r>
            <a:r>
              <a:rPr lang="en-US" altLang="en-US" sz="2200" dirty="0"/>
              <a:t> </a:t>
            </a:r>
            <a:r>
              <a:rPr lang="en-US" altLang="en-US" sz="2200" dirty="0" smtClean="0"/>
              <a:t> 45 </a:t>
            </a:r>
            <a:endParaRPr lang="en-US" altLang="en-US" sz="2200" dirty="0"/>
          </a:p>
          <a:p>
            <a:pPr>
              <a:buNone/>
            </a:pPr>
            <a:r>
              <a:rPr lang="en-US" altLang="en-US" sz="2200" b="1" dirty="0">
                <a:solidFill>
                  <a:srgbClr val="FFC000"/>
                </a:solidFill>
              </a:rPr>
              <a:t>-7 </a:t>
            </a:r>
            <a:r>
              <a:rPr lang="en-US" altLang="en-US" sz="2200" b="1" dirty="0" smtClean="0">
                <a:solidFill>
                  <a:srgbClr val="FFC000"/>
                </a:solidFill>
              </a:rPr>
              <a:t> </a:t>
            </a:r>
            <a:r>
              <a:rPr lang="en-US" altLang="en-US" sz="2200" dirty="0" smtClean="0"/>
              <a:t>-5  3   6  12  21  72  </a:t>
            </a:r>
            <a:r>
              <a:rPr lang="en-US" altLang="en-US" sz="2200" b="1" u="sng" dirty="0"/>
              <a:t>45</a:t>
            </a:r>
            <a:r>
              <a:rPr lang="en-US" altLang="en-US" sz="2200" dirty="0"/>
              <a:t> </a:t>
            </a:r>
          </a:p>
          <a:p>
            <a:pPr>
              <a:buNone/>
            </a:pPr>
            <a:r>
              <a:rPr lang="en-US" altLang="en-US" sz="2200" dirty="0"/>
              <a:t>-7 </a:t>
            </a:r>
            <a:r>
              <a:rPr lang="en-US" altLang="en-US" sz="2200" dirty="0" smtClean="0"/>
              <a:t> -</a:t>
            </a:r>
            <a:r>
              <a:rPr lang="en-US" altLang="en-US" sz="2200" dirty="0"/>
              <a:t>5 </a:t>
            </a:r>
            <a:r>
              <a:rPr lang="en-US" altLang="en-US" sz="2200" dirty="0" smtClean="0"/>
              <a:t> 3   6  12  21  </a:t>
            </a:r>
            <a:r>
              <a:rPr lang="en-US" altLang="en-US" sz="2200" b="1" dirty="0" smtClean="0">
                <a:solidFill>
                  <a:srgbClr val="FFC000"/>
                </a:solidFill>
              </a:rPr>
              <a:t>45</a:t>
            </a:r>
            <a:r>
              <a:rPr lang="en-US" altLang="en-US" sz="2200" dirty="0" smtClean="0"/>
              <a:t>  </a:t>
            </a:r>
            <a:r>
              <a:rPr lang="en-US" altLang="en-US" sz="2200" dirty="0"/>
              <a:t>72 </a:t>
            </a:r>
            <a:endParaRPr lang="en-US" altLang="en-US" sz="2200" dirty="0" smtClean="0"/>
          </a:p>
          <a:p>
            <a:pPr>
              <a:buNone/>
            </a:pPr>
            <a:r>
              <a:rPr lang="en-US" altLang="en-US" sz="2200" dirty="0" smtClean="0"/>
              <a:t>Output:</a:t>
            </a:r>
          </a:p>
          <a:p>
            <a:pPr>
              <a:buNone/>
            </a:pPr>
            <a:endParaRPr lang="en-US" altLang="en-US" sz="2200" dirty="0" smtClean="0"/>
          </a:p>
          <a:p>
            <a:pPr>
              <a:buNone/>
            </a:pPr>
            <a:endParaRPr lang="en-US" altLang="en-US" sz="2200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724701" y="990600"/>
            <a:ext cx="4876800" cy="2286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000" dirty="0" smtClean="0"/>
              <a:t>	for (</a:t>
            </a:r>
            <a:r>
              <a:rPr lang="en-US" altLang="en-US" sz="2000" dirty="0" err="1" smtClean="0"/>
              <a:t>i</a:t>
            </a:r>
            <a:r>
              <a:rPr lang="en-US" altLang="en-US" sz="2000" dirty="0" smtClean="0"/>
              <a:t>=1; </a:t>
            </a:r>
            <a:r>
              <a:rPr lang="en-US" altLang="en-US" sz="2000" dirty="0" err="1" smtClean="0"/>
              <a:t>i</a:t>
            </a:r>
            <a:r>
              <a:rPr lang="en-US" altLang="en-US" sz="2000" dirty="0" smtClean="0"/>
              <a:t>&lt;size; </a:t>
            </a:r>
            <a:r>
              <a:rPr lang="en-US" altLang="en-US" sz="2000" dirty="0" err="1" smtClean="0"/>
              <a:t>i</a:t>
            </a:r>
            <a:r>
              <a:rPr lang="en-US" altLang="en-US" sz="2000" dirty="0" smtClean="0"/>
              <a:t>++) {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dirty="0" smtClean="0"/>
              <a:t>		temp = x[</a:t>
            </a:r>
            <a:r>
              <a:rPr lang="en-US" altLang="en-US" sz="2000" dirty="0" err="1" smtClean="0"/>
              <a:t>i</a:t>
            </a:r>
            <a:r>
              <a:rPr lang="en-US" altLang="en-US" sz="2000" dirty="0" smtClean="0"/>
              <a:t>] 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dirty="0" smtClean="0"/>
              <a:t>		for (j=i-1; (j&gt;=0)&amp;&amp; (x[j] &gt; temp); j--)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dirty="0" smtClean="0"/>
              <a:t>			x[j+1] = x[j];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dirty="0" smtClean="0"/>
              <a:t>		x[j+1] = temp 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dirty="0" smtClean="0"/>
              <a:t>	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962401" y="3352829"/>
            <a:ext cx="36576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altLang="en-US" sz="2200" dirty="0"/>
              <a:t>-5   3  6  12  </a:t>
            </a:r>
            <a:r>
              <a:rPr lang="en-US" altLang="en-US" sz="2200" b="1" dirty="0">
                <a:solidFill>
                  <a:srgbClr val="FFC000"/>
                </a:solidFill>
              </a:rPr>
              <a:t>21</a:t>
            </a:r>
            <a:r>
              <a:rPr lang="en-US" altLang="en-US" sz="2200" dirty="0"/>
              <a:t>  72  </a:t>
            </a:r>
            <a:r>
              <a:rPr lang="en-US" altLang="en-US" sz="2200" b="1" u="sng" dirty="0"/>
              <a:t>-7</a:t>
            </a:r>
            <a:r>
              <a:rPr lang="en-US" altLang="en-US" sz="2200" dirty="0"/>
              <a:t>  45 </a:t>
            </a:r>
            <a:endParaRPr lang="en-US" altLang="en-US" sz="2200" dirty="0" smtClean="0"/>
          </a:p>
          <a:p>
            <a:pPr>
              <a:buNone/>
            </a:pPr>
            <a:r>
              <a:rPr lang="en-US" altLang="en-US" sz="2200" dirty="0" smtClean="0"/>
              <a:t>                                  </a:t>
            </a:r>
            <a:r>
              <a:rPr lang="en-US" altLang="en-US" sz="2200" b="1" dirty="0" smtClean="0">
                <a:solidFill>
                  <a:srgbClr val="FFC000"/>
                </a:solidFill>
              </a:rPr>
              <a:t>-7</a:t>
            </a:r>
          </a:p>
          <a:p>
            <a:r>
              <a:rPr lang="en-US" altLang="en-US" sz="2200" dirty="0"/>
              <a:t>-5   3  6  12  21 </a:t>
            </a:r>
            <a:r>
              <a:rPr lang="en-US" altLang="en-US" sz="2200" dirty="0" smtClean="0"/>
              <a:t> 72  __  45</a:t>
            </a:r>
          </a:p>
          <a:p>
            <a:r>
              <a:rPr lang="en-US" altLang="en-US" sz="2200" dirty="0" smtClean="0"/>
              <a:t>-</a:t>
            </a:r>
            <a:r>
              <a:rPr lang="en-US" altLang="en-US" sz="2200" dirty="0"/>
              <a:t>5   3  6  12  21  </a:t>
            </a:r>
            <a:r>
              <a:rPr lang="en-US" altLang="en-US" sz="2200" dirty="0" smtClean="0"/>
              <a:t>__  72  </a:t>
            </a:r>
            <a:r>
              <a:rPr lang="en-US" altLang="en-US" sz="2200" dirty="0"/>
              <a:t>45 </a:t>
            </a:r>
          </a:p>
          <a:p>
            <a:r>
              <a:rPr lang="en-US" altLang="en-US" sz="2200" dirty="0" smtClean="0"/>
              <a:t>-</a:t>
            </a:r>
            <a:r>
              <a:rPr lang="en-US" altLang="en-US" sz="2200" dirty="0"/>
              <a:t>5   3  6  12 </a:t>
            </a:r>
            <a:r>
              <a:rPr lang="en-US" altLang="en-US" sz="2200" dirty="0" smtClean="0"/>
              <a:t> __  21  72  </a:t>
            </a:r>
            <a:r>
              <a:rPr lang="en-US" altLang="en-US" sz="2200" dirty="0"/>
              <a:t>45 </a:t>
            </a:r>
          </a:p>
          <a:p>
            <a:r>
              <a:rPr lang="en-US" altLang="en-US" sz="2200" dirty="0" smtClean="0"/>
              <a:t>-</a:t>
            </a:r>
            <a:r>
              <a:rPr lang="en-US" altLang="en-US" sz="2200" dirty="0"/>
              <a:t>5   3  6  __ </a:t>
            </a:r>
            <a:r>
              <a:rPr lang="en-US" altLang="en-US" sz="2200" dirty="0" smtClean="0"/>
              <a:t> </a:t>
            </a:r>
            <a:r>
              <a:rPr lang="en-US" altLang="en-US" sz="2200" dirty="0"/>
              <a:t>12 </a:t>
            </a:r>
            <a:r>
              <a:rPr lang="en-US" altLang="en-US" sz="2200" dirty="0" smtClean="0"/>
              <a:t> 21  </a:t>
            </a:r>
            <a:r>
              <a:rPr lang="en-US" altLang="en-US" sz="2200" dirty="0"/>
              <a:t>72  45 </a:t>
            </a:r>
          </a:p>
          <a:p>
            <a:pPr>
              <a:buNone/>
            </a:pPr>
            <a:r>
              <a:rPr lang="en-US" altLang="en-US" sz="2200" dirty="0"/>
              <a:t>-5   3  __ </a:t>
            </a:r>
            <a:r>
              <a:rPr lang="en-US" altLang="en-US" sz="2200" dirty="0" smtClean="0"/>
              <a:t> </a:t>
            </a:r>
            <a:r>
              <a:rPr lang="en-US" altLang="en-US" sz="2200" dirty="0"/>
              <a:t>6 </a:t>
            </a:r>
            <a:r>
              <a:rPr lang="en-US" altLang="en-US" sz="2200" dirty="0" smtClean="0"/>
              <a:t> 12  </a:t>
            </a:r>
            <a:r>
              <a:rPr lang="en-US" altLang="en-US" sz="2200" dirty="0"/>
              <a:t>21  72  </a:t>
            </a:r>
            <a:r>
              <a:rPr lang="en-US" altLang="en-US" sz="2200" dirty="0" smtClean="0"/>
              <a:t>45</a:t>
            </a:r>
          </a:p>
          <a:p>
            <a:r>
              <a:rPr lang="en-US" altLang="en-US" sz="2200" dirty="0" smtClean="0"/>
              <a:t>-</a:t>
            </a:r>
            <a:r>
              <a:rPr lang="en-US" altLang="en-US" sz="2200" dirty="0"/>
              <a:t>5 </a:t>
            </a:r>
            <a:r>
              <a:rPr lang="en-US" altLang="en-US" sz="2200" dirty="0" smtClean="0"/>
              <a:t> </a:t>
            </a:r>
            <a:r>
              <a:rPr lang="en-US" altLang="en-US" sz="2200" dirty="0"/>
              <a:t>__ </a:t>
            </a:r>
            <a:r>
              <a:rPr lang="en-US" altLang="en-US" sz="2200" dirty="0" smtClean="0"/>
              <a:t> </a:t>
            </a:r>
            <a:r>
              <a:rPr lang="en-US" altLang="en-US" sz="2200" dirty="0"/>
              <a:t>3 </a:t>
            </a:r>
            <a:r>
              <a:rPr lang="en-US" altLang="en-US" sz="2200" dirty="0" smtClean="0"/>
              <a:t>  6  </a:t>
            </a:r>
            <a:r>
              <a:rPr lang="en-US" altLang="en-US" sz="2200" dirty="0"/>
              <a:t>12  21  72  45</a:t>
            </a:r>
          </a:p>
          <a:p>
            <a:r>
              <a:rPr lang="en-US" altLang="en-US" sz="2200" dirty="0" smtClean="0"/>
              <a:t>__ </a:t>
            </a:r>
            <a:r>
              <a:rPr lang="en-US" altLang="en-US" sz="2200" dirty="0"/>
              <a:t>-5 </a:t>
            </a:r>
            <a:r>
              <a:rPr lang="en-US" altLang="en-US" sz="2200" dirty="0" smtClean="0"/>
              <a:t>  3   </a:t>
            </a:r>
            <a:r>
              <a:rPr lang="en-US" altLang="en-US" sz="2200" dirty="0"/>
              <a:t>6  12  21  72  45</a:t>
            </a:r>
          </a:p>
          <a:p>
            <a:pPr>
              <a:buNone/>
            </a:pPr>
            <a:r>
              <a:rPr lang="en-US" altLang="en-US" sz="2200" b="1" dirty="0">
                <a:solidFill>
                  <a:srgbClr val="FFC000"/>
                </a:solidFill>
              </a:rPr>
              <a:t>-7  </a:t>
            </a:r>
            <a:r>
              <a:rPr lang="en-US" altLang="en-US" sz="2200" dirty="0"/>
              <a:t>-5 </a:t>
            </a:r>
            <a:r>
              <a:rPr lang="en-US" altLang="en-US" sz="2200" dirty="0" smtClean="0"/>
              <a:t>  </a:t>
            </a:r>
            <a:r>
              <a:rPr lang="en-US" altLang="en-US" sz="2200" dirty="0"/>
              <a:t>3  </a:t>
            </a:r>
            <a:r>
              <a:rPr lang="en-US" altLang="en-US" sz="2200" dirty="0" smtClean="0"/>
              <a:t> 6  </a:t>
            </a:r>
            <a:r>
              <a:rPr lang="en-US" altLang="en-US" sz="2200" dirty="0"/>
              <a:t>12  21  </a:t>
            </a:r>
            <a:r>
              <a:rPr lang="en-US" altLang="en-US" sz="2200" dirty="0" smtClean="0"/>
              <a:t>72  45</a:t>
            </a:r>
            <a:endParaRPr lang="en-US" altLang="en-US" sz="2200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227696" y="3581400"/>
            <a:ext cx="734705" cy="1066800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3227696" y="5091766"/>
            <a:ext cx="762001" cy="1461434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257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  <p:bldP spid="2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b="1" dirty="0" smtClean="0">
                <a:solidFill>
                  <a:srgbClr val="FFFF00"/>
                </a:solidFill>
              </a:rPr>
              <a:t>Time Complexity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 Number of comparisons and shifting:</a:t>
            </a:r>
          </a:p>
          <a:p>
            <a:pPr eaLnBrk="1" hangingPunct="1">
              <a:buSzPct val="55000"/>
              <a:buFontTx/>
              <a:buChar char="o"/>
            </a:pPr>
            <a:r>
              <a:rPr lang="en-US" altLang="en-US" sz="2400" dirty="0" smtClean="0"/>
              <a:t>                  Worst Case?  </a:t>
            </a:r>
          </a:p>
          <a:p>
            <a:pPr eaLnBrk="1" hangingPunct="1">
              <a:buSzPct val="55000"/>
              <a:buFontTx/>
              <a:buNone/>
            </a:pPr>
            <a:endParaRPr lang="en-US" altLang="en-US" sz="2400" dirty="0" smtClean="0"/>
          </a:p>
          <a:p>
            <a:pPr eaLnBrk="1" hangingPunct="1">
              <a:buSzPct val="55000"/>
              <a:buFontTx/>
              <a:buNone/>
            </a:pPr>
            <a:r>
              <a:rPr lang="en-US" altLang="en-US" sz="2400" dirty="0" smtClean="0"/>
              <a:t>           </a:t>
            </a:r>
            <a:r>
              <a:rPr lang="en-US" altLang="en-US" sz="2400" dirty="0" smtClean="0">
                <a:solidFill>
                  <a:srgbClr val="92D050"/>
                </a:solidFill>
              </a:rPr>
              <a:t>1+2+3+ …… +(n-1) = n(n-1)/2</a:t>
            </a:r>
          </a:p>
          <a:p>
            <a:pPr eaLnBrk="1" hangingPunct="1">
              <a:buSzPct val="55000"/>
              <a:buFontTx/>
              <a:buNone/>
            </a:pPr>
            <a:endParaRPr lang="en-US" altLang="en-US" sz="2400" dirty="0" smtClean="0"/>
          </a:p>
          <a:p>
            <a:pPr eaLnBrk="1" hangingPunct="1">
              <a:buSzPct val="55000"/>
              <a:buFontTx/>
              <a:buChar char="o"/>
            </a:pPr>
            <a:r>
              <a:rPr lang="en-US" altLang="en-US" sz="2400" dirty="0" smtClean="0"/>
              <a:t>                  Best Case?</a:t>
            </a:r>
          </a:p>
          <a:p>
            <a:pPr eaLnBrk="1" hangingPunct="1">
              <a:buSzPct val="55000"/>
              <a:buFontTx/>
              <a:buNone/>
            </a:pPr>
            <a:endParaRPr lang="en-US" altLang="en-US" sz="2400" dirty="0" smtClean="0"/>
          </a:p>
          <a:p>
            <a:pPr eaLnBrk="1" hangingPunct="1">
              <a:buSzPct val="55000"/>
              <a:buFontTx/>
              <a:buNone/>
            </a:pPr>
            <a:r>
              <a:rPr lang="en-US" altLang="en-US" sz="2400" dirty="0" smtClean="0">
                <a:solidFill>
                  <a:srgbClr val="92D050"/>
                </a:solidFill>
              </a:rPr>
              <a:t>        1+1+…… (n-1) times = (n-1)</a:t>
            </a:r>
          </a:p>
          <a:p>
            <a:pPr eaLnBrk="1" hangingPunct="1">
              <a:buFontTx/>
              <a:buNone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96302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7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87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Contract view of functions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400" dirty="0" smtClean="0"/>
              <a:t>Function = contract between the programmer who wrote the function, and other programmers who use it.</a:t>
            </a:r>
          </a:p>
          <a:p>
            <a:pPr>
              <a:lnSpc>
                <a:spcPct val="120000"/>
              </a:lnSpc>
            </a:pPr>
            <a:r>
              <a:rPr lang="en-US" sz="2400" dirty="0" smtClean="0"/>
              <a:t>Programmer who uses the function trusts the function writer.</a:t>
            </a:r>
          </a:p>
          <a:p>
            <a:pPr>
              <a:lnSpc>
                <a:spcPct val="120000"/>
              </a:lnSpc>
            </a:pPr>
            <a:r>
              <a:rPr lang="en-US" sz="2400" dirty="0" smtClean="0"/>
              <a:t>Programmer who wrote the function does not care which program uses it.</a:t>
            </a:r>
          </a:p>
        </p:txBody>
      </p:sp>
    </p:spTree>
    <p:extLst>
      <p:ext uri="{BB962C8B-B14F-4D97-AF65-F5344CB8AC3E}">
        <p14:creationId xmlns:p14="http://schemas.microsoft.com/office/powerpoint/2010/main" val="91306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Contract view of functions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err="1" smtClean="0">
                <a:solidFill>
                  <a:srgbClr val="FFC000"/>
                </a:solidFill>
              </a:rPr>
              <a:t>Postconditions</a:t>
            </a:r>
            <a:r>
              <a:rPr lang="en-US" dirty="0" smtClean="0">
                <a:solidFill>
                  <a:srgbClr val="FFC000"/>
                </a:solidFill>
              </a:rPr>
              <a:t>: </a:t>
            </a:r>
            <a:r>
              <a:rPr lang="en-US" dirty="0" smtClean="0"/>
              <a:t>After the function finishes execution, does it modify the state of the program?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Example: After </a:t>
            </a:r>
            <a:r>
              <a:rPr lang="en-US" dirty="0" smtClean="0">
                <a:latin typeface="Andale Mono"/>
                <a:cs typeface="Andale Mono"/>
              </a:rPr>
              <a:t>dash</a:t>
            </a:r>
            <a:r>
              <a:rPr lang="en-US" dirty="0" smtClean="0"/>
              <a:t> finishes its execution it might always leave the pen up (not true for the code given earlier).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Exercise: Modify the code of </a:t>
            </a:r>
            <a:r>
              <a:rPr lang="en-US" dirty="0" smtClean="0">
                <a:latin typeface="Andale Mono"/>
                <a:cs typeface="Andale Mono"/>
              </a:rPr>
              <a:t>dash</a:t>
            </a:r>
            <a:r>
              <a:rPr lang="en-US" dirty="0" smtClean="0"/>
              <a:t> to ensure that the pen is up at the end.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Post conditions must also be mentioned in the specification.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FFC000"/>
                </a:solidFill>
              </a:rPr>
              <a:t>Writing clear specifications is very important.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54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1684</TotalTime>
  <Words>5301</Words>
  <Application>Microsoft Office PowerPoint</Application>
  <PresentationFormat>On-screen Show (4:3)</PresentationFormat>
  <Paragraphs>1293</Paragraphs>
  <Slides>77</Slides>
  <Notes>7</Notes>
  <HiddenSlides>11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87" baseType="lpstr">
      <vt:lpstr>Aharoni</vt:lpstr>
      <vt:lpstr>Andale Mono</vt:lpstr>
      <vt:lpstr>Arial</vt:lpstr>
      <vt:lpstr>Calibri</vt:lpstr>
      <vt:lpstr>Courier New</vt:lpstr>
      <vt:lpstr>Lucida Console</vt:lpstr>
      <vt:lpstr>Symbol</vt:lpstr>
      <vt:lpstr>Tahoma</vt:lpstr>
      <vt:lpstr>Times New Roman</vt:lpstr>
      <vt:lpstr>Office Theme</vt:lpstr>
      <vt:lpstr>CS11001/CS11002 Programming and Data Structures (PDS) (Theory: 3-0-0)</vt:lpstr>
      <vt:lpstr>Function </vt:lpstr>
      <vt:lpstr>Form of function definitions</vt:lpstr>
      <vt:lpstr>How a function executes</vt:lpstr>
      <vt:lpstr>(contd.)</vt:lpstr>
      <vt:lpstr>Remarks</vt:lpstr>
      <vt:lpstr>Contract view of functions</vt:lpstr>
      <vt:lpstr>Contract view of functions (contd.)</vt:lpstr>
      <vt:lpstr>Contract view of functions (contd.)</vt:lpstr>
      <vt:lpstr>Some shortcomings</vt:lpstr>
      <vt:lpstr>Exchanging the values of two variables, attempt 1</vt:lpstr>
      <vt:lpstr>Reference parameters</vt:lpstr>
      <vt:lpstr>Pointers</vt:lpstr>
      <vt:lpstr>Passing Arrays to a Function</vt:lpstr>
      <vt:lpstr>Example 1: Minimum of a set of numbers</vt:lpstr>
      <vt:lpstr>Parameter Passing mechanism</vt:lpstr>
      <vt:lpstr>Parameter Passing mechanism</vt:lpstr>
      <vt:lpstr>Example: Average of numbers</vt:lpstr>
      <vt:lpstr>Call by Value and Call by Reference</vt:lpstr>
      <vt:lpstr>PowerPoint Presentation</vt:lpstr>
      <vt:lpstr>Scope of a variable</vt:lpstr>
      <vt:lpstr>END</vt:lpstr>
      <vt:lpstr>Storage Class of Variables</vt:lpstr>
      <vt:lpstr>What is Storage Class?</vt:lpstr>
      <vt:lpstr>Automatic Variables</vt:lpstr>
      <vt:lpstr>auto: Example</vt:lpstr>
      <vt:lpstr>Static Variables</vt:lpstr>
      <vt:lpstr>static: Example</vt:lpstr>
      <vt:lpstr>External Variables</vt:lpstr>
      <vt:lpstr>global: Example</vt:lpstr>
      <vt:lpstr>static   vs    global</vt:lpstr>
      <vt:lpstr>Register Variables</vt:lpstr>
      <vt:lpstr>#include: Revisited</vt:lpstr>
      <vt:lpstr>#include: Revisited</vt:lpstr>
      <vt:lpstr>Variable number of arguments</vt:lpstr>
      <vt:lpstr>Example: GCD calculation</vt:lpstr>
      <vt:lpstr>Example: GCD calculation</vt:lpstr>
      <vt:lpstr>Recursion</vt:lpstr>
      <vt:lpstr>Recursion</vt:lpstr>
      <vt:lpstr>Recursion</vt:lpstr>
      <vt:lpstr>Example 1 :: Factorial</vt:lpstr>
      <vt:lpstr>Mechanism of Execution</vt:lpstr>
      <vt:lpstr>Advantage of Recursion :: Calculating fact(5)</vt:lpstr>
      <vt:lpstr>Facts on fact</vt:lpstr>
      <vt:lpstr>Example 2 :: Fibonacci series </vt:lpstr>
      <vt:lpstr>Execution of Fibonacci number</vt:lpstr>
      <vt:lpstr>PowerPoint Presentation</vt:lpstr>
      <vt:lpstr>Inefficiency of Recursion</vt:lpstr>
      <vt:lpstr>Performance Tip </vt:lpstr>
      <vt:lpstr>Example 3: Towers of Hanoi Problem</vt:lpstr>
      <vt:lpstr>Recursion is implicit</vt:lpstr>
      <vt:lpstr>Recursive C code: Towers of Hanoi</vt:lpstr>
      <vt:lpstr>Towers of Hanoi: Example Run</vt:lpstr>
      <vt:lpstr>Recursion vs. Iteration</vt:lpstr>
      <vt:lpstr>Observation </vt:lpstr>
      <vt:lpstr>Performance Tip </vt:lpstr>
      <vt:lpstr>How are function calls implemented?</vt:lpstr>
      <vt:lpstr>At the system</vt:lpstr>
      <vt:lpstr>PowerPoint Presentation</vt:lpstr>
      <vt:lpstr>Example:: main() calls fact(3)</vt:lpstr>
      <vt:lpstr>PowerPoint Presentation</vt:lpstr>
      <vt:lpstr>Homework</vt:lpstr>
      <vt:lpstr>Sorting: the basic problem</vt:lpstr>
      <vt:lpstr>Sorting Problem</vt:lpstr>
      <vt:lpstr>Example</vt:lpstr>
      <vt:lpstr>Selection Sort</vt:lpstr>
      <vt:lpstr>Subproblem: Find smallest element</vt:lpstr>
      <vt:lpstr>Subproblem: Swap with smallest element</vt:lpstr>
      <vt:lpstr>PowerPoint Presentation</vt:lpstr>
      <vt:lpstr>Example</vt:lpstr>
      <vt:lpstr>Analysis</vt:lpstr>
      <vt:lpstr>Analysis</vt:lpstr>
      <vt:lpstr>Insertion  Sort</vt:lpstr>
      <vt:lpstr>Insertion Sorting</vt:lpstr>
      <vt:lpstr>Complete Insertion Sort</vt:lpstr>
      <vt:lpstr>Insertion Sort Example</vt:lpstr>
      <vt:lpstr>Time Complexity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pralay</dc:creator>
  <cp:lastModifiedBy>Sudeshna</cp:lastModifiedBy>
  <cp:revision>198</cp:revision>
  <dcterms:created xsi:type="dcterms:W3CDTF">2016-07-23T06:00:03Z</dcterms:created>
  <dcterms:modified xsi:type="dcterms:W3CDTF">2017-02-06T02:31:30Z</dcterms:modified>
</cp:coreProperties>
</file>