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9"/>
  </p:notesMasterIdLst>
  <p:handoutMasterIdLst>
    <p:handoutMasterId r:id="rId80"/>
  </p:handoutMasterIdLst>
  <p:sldIdLst>
    <p:sldId id="256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655" r:id="rId15"/>
    <p:sldId id="656" r:id="rId16"/>
    <p:sldId id="657" r:id="rId17"/>
    <p:sldId id="658" r:id="rId18"/>
    <p:sldId id="659" r:id="rId19"/>
    <p:sldId id="660" r:id="rId20"/>
    <p:sldId id="661" r:id="rId21"/>
    <p:sldId id="666" r:id="rId22"/>
    <p:sldId id="797" r:id="rId23"/>
    <p:sldId id="667" r:id="rId24"/>
    <p:sldId id="668" r:id="rId25"/>
    <p:sldId id="669" r:id="rId26"/>
    <p:sldId id="670" r:id="rId27"/>
    <p:sldId id="671" r:id="rId28"/>
    <p:sldId id="769" r:id="rId29"/>
    <p:sldId id="677" r:id="rId30"/>
    <p:sldId id="774" r:id="rId31"/>
    <p:sldId id="775" r:id="rId32"/>
    <p:sldId id="676" r:id="rId33"/>
    <p:sldId id="779" r:id="rId34"/>
    <p:sldId id="780" r:id="rId35"/>
    <p:sldId id="781" r:id="rId36"/>
    <p:sldId id="680" r:id="rId37"/>
    <p:sldId id="681" r:id="rId38"/>
    <p:sldId id="682" r:id="rId39"/>
    <p:sldId id="683" r:id="rId40"/>
    <p:sldId id="684" r:id="rId41"/>
    <p:sldId id="685" r:id="rId42"/>
    <p:sldId id="686" r:id="rId43"/>
    <p:sldId id="687" r:id="rId44"/>
    <p:sldId id="688" r:id="rId45"/>
    <p:sldId id="776" r:id="rId46"/>
    <p:sldId id="691" r:id="rId47"/>
    <p:sldId id="696" r:id="rId48"/>
    <p:sldId id="692" r:id="rId49"/>
    <p:sldId id="697" r:id="rId50"/>
    <p:sldId id="698" r:id="rId51"/>
    <p:sldId id="700" r:id="rId52"/>
    <p:sldId id="701" r:id="rId53"/>
    <p:sldId id="702" r:id="rId54"/>
    <p:sldId id="704" r:id="rId55"/>
    <p:sldId id="705" r:id="rId56"/>
    <p:sldId id="706" r:id="rId57"/>
    <p:sldId id="707" r:id="rId58"/>
    <p:sldId id="708" r:id="rId59"/>
    <p:sldId id="709" r:id="rId60"/>
    <p:sldId id="712" r:id="rId61"/>
    <p:sldId id="713" r:id="rId62"/>
    <p:sldId id="715" r:id="rId63"/>
    <p:sldId id="718" r:id="rId64"/>
    <p:sldId id="719" r:id="rId65"/>
    <p:sldId id="720" r:id="rId66"/>
    <p:sldId id="721" r:id="rId67"/>
    <p:sldId id="722" r:id="rId68"/>
    <p:sldId id="723" r:id="rId69"/>
    <p:sldId id="724" r:id="rId70"/>
    <p:sldId id="725" r:id="rId71"/>
    <p:sldId id="726" r:id="rId72"/>
    <p:sldId id="727" r:id="rId73"/>
    <p:sldId id="728" r:id="rId74"/>
    <p:sldId id="729" r:id="rId75"/>
    <p:sldId id="730" r:id="rId76"/>
    <p:sldId id="731" r:id="rId77"/>
    <p:sldId id="732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99FF99"/>
    <a:srgbClr val="000099"/>
    <a:srgbClr val="432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3" autoAdjust="0"/>
    <p:restoredTop sz="94671" autoAdjust="0"/>
  </p:normalViewPr>
  <p:slideViewPr>
    <p:cSldViewPr>
      <p:cViewPr varScale="1">
        <p:scale>
          <a:sx n="62" d="100"/>
          <a:sy n="62" d="100"/>
        </p:scale>
        <p:origin x="8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5184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Pralay Mitra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Autumn 2016; CSE@IITKGP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Programming and Data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4CE15-A739-4B2B-BDB1-EA975C65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04813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DD27F-02F7-4C35-B130-3C4BD7DE832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F7BDA-C18D-4598-BC27-898F115A8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F7BDA-C18D-4598-BC27-898F115A8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5B22F3-AC22-4437-B8F2-551C8F44099C}" type="slidenum">
              <a:rPr lang="en-US" altLang="en-US" sz="1200">
                <a:latin typeface="Times New Roman" pitchFamily="18" charset="0"/>
              </a:rPr>
              <a:pPr eaLnBrk="1" hangingPunct="1"/>
              <a:t>44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853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959666-56F8-411B-B584-90C186E3B03F}" type="slidenum">
              <a:rPr lang="en-US" altLang="en-US" sz="1200">
                <a:latin typeface="Times New Roman" pitchFamily="18" charset="0"/>
              </a:rPr>
              <a:pPr eaLnBrk="1" hangingPunct="1"/>
              <a:t>47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336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D6A5F25-86BC-4BB6-8805-8B70F8BAA407}" type="slidenum">
              <a:rPr lang="en-US" altLang="en-US" sz="1200">
                <a:latin typeface="Times New Roman" pitchFamily="18" charset="0"/>
              </a:rPr>
              <a:pPr eaLnBrk="1" hangingPunct="1"/>
              <a:t>49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13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16A8F5-BCB3-4834-94D9-3C13FCC25FE7}" type="slidenum">
              <a:rPr lang="en-US" altLang="en-US" sz="1200">
                <a:latin typeface="Times New Roman" pitchFamily="18" charset="0"/>
              </a:rPr>
              <a:pPr eaLnBrk="1" hangingPunct="1"/>
              <a:t>54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1280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7D8375-47BC-4A5E-9597-A531BE8A2482}" type="slidenum">
              <a:rPr lang="en-US" altLang="en-US" sz="1200">
                <a:latin typeface="Times New Roman" pitchFamily="18" charset="0"/>
              </a:rPr>
              <a:pPr eaLnBrk="1" hangingPunct="1"/>
              <a:t>55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791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483002C-A051-4EE4-A5F8-53B725223355}" type="slidenum">
              <a:rPr lang="en-US" altLang="en-US" sz="1200">
                <a:latin typeface="Times New Roman" pitchFamily="18" charset="0"/>
              </a:rPr>
              <a:pPr eaLnBrk="1" hangingPunct="1"/>
              <a:t>56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868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5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7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71600"/>
            <a:ext cx="3810000" cy="47244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2438400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Spring Semester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ED484E-A238-40BE-BE37-9FF540251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8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6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5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81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5981"/>
            <a:ext cx="2133600" cy="365125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Pralay Mitra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465981"/>
            <a:ext cx="35052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Programming and Data Structure – Autumn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5981"/>
            <a:ext cx="2133600" cy="365125"/>
          </a:xfrm>
        </p:spPr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3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7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464E-BC90-42CA-9BD7-F880F5235D2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Pralay Mitra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 – Autumn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2CA3-FBDC-4208-A4B9-2312B7B1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5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534400" cy="2152650"/>
          </a:xfrm>
        </p:spPr>
        <p:txBody>
          <a:bodyPr/>
          <a:lstStyle/>
          <a:p>
            <a:r>
              <a:rPr lang="en-US" sz="4000" b="1" dirty="0"/>
              <a:t>CS11001/CS11002</a:t>
            </a:r>
            <a:br>
              <a:rPr lang="en-US" sz="4000" b="1" dirty="0"/>
            </a:br>
            <a:r>
              <a:rPr lang="en-US" sz="4000" b="1" dirty="0"/>
              <a:t>Programming and </a:t>
            </a:r>
            <a:r>
              <a:rPr lang="en-US" sz="4000" b="1" dirty="0" smtClean="0"/>
              <a:t>Data Structures </a:t>
            </a:r>
            <a:r>
              <a:rPr lang="en-US" sz="4000" b="1" dirty="0"/>
              <a:t>(PDS</a:t>
            </a:r>
            <a:r>
              <a:rPr lang="en-US" sz="4000" b="1" dirty="0" smtClean="0"/>
              <a:t>) (</a:t>
            </a:r>
            <a:r>
              <a:rPr lang="en-US" sz="4000" b="1" dirty="0"/>
              <a:t>Theory: </a:t>
            </a:r>
            <a:r>
              <a:rPr lang="en-US" sz="4000" b="1" dirty="0" smtClean="0"/>
              <a:t>3-0-0</a:t>
            </a:r>
            <a:r>
              <a:rPr lang="en-US" sz="4000" b="1" dirty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1722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Sudeshna Sarkar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540514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2D050"/>
                </a:solidFill>
              </a:rPr>
              <a:t>Department of Computer Science and Engineering</a:t>
            </a:r>
          </a:p>
          <a:p>
            <a:pPr algn="ctr"/>
            <a:r>
              <a:rPr lang="en-US" sz="2000" b="1" dirty="0" smtClean="0">
                <a:solidFill>
                  <a:srgbClr val="92D050"/>
                </a:solidFill>
              </a:rPr>
              <a:t>Indian Institute of Technology Kharagpur</a:t>
            </a:r>
            <a:endParaRPr lang="en-US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Using what we saw, it is not possible to write functions to do the following: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function that exchanges the values of two variables.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function that returns not just one value as the result, but several.  For example, we might want a function to return polar coordinates given </a:t>
            </a:r>
            <a:r>
              <a:rPr lang="en-US" sz="2800" dirty="0"/>
              <a:t>C</a:t>
            </a:r>
            <a:r>
              <a:rPr lang="en-US" sz="2800" dirty="0" smtClean="0"/>
              <a:t>artesian coordinates.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51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Exchanging the values of two variables, 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8"/>
            <a:ext cx="5334000" cy="452596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exchange(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= m;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n; n = temp;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 () {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a=1, b=2;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exchange(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(“%d, %d\n”,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15280"/>
            <a:ext cx="2667000" cy="4510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Does not work.  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2 will get printed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343400" cy="4525963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void exchange(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Andale Mono"/>
                <a:cs typeface="Andale Mono"/>
              </a:rPr>
              <a:t>&amp;</a:t>
            </a:r>
            <a:r>
              <a:rPr lang="en-US" dirty="0" smtClean="0">
                <a:latin typeface="Andale Mono"/>
                <a:cs typeface="Andale Mono"/>
              </a:rPr>
              <a:t>m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Andale Mono"/>
                <a:cs typeface="Andale Mono"/>
              </a:rPr>
              <a:t>&amp;</a:t>
            </a:r>
            <a:r>
              <a:rPr lang="en-US" dirty="0" smtClean="0">
                <a:latin typeface="Andale Mono"/>
                <a:cs typeface="Andale Mono"/>
              </a:rPr>
              <a:t>n</a:t>
            </a:r>
            <a:r>
              <a:rPr lang="en-US" dirty="0">
                <a:latin typeface="Andale Mono"/>
                <a:cs typeface="Andale Mono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temp = m;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m = n; n = temp;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return;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 err="1" smtClean="0">
                <a:latin typeface="Andale Mono"/>
                <a:cs typeface="Andale Mono"/>
              </a:rPr>
              <a:t>nt</a:t>
            </a:r>
            <a:r>
              <a:rPr lang="en-US" dirty="0" smtClean="0">
                <a:latin typeface="Andale Mono"/>
                <a:cs typeface="Andale Mono"/>
              </a:rPr>
              <a:t> main () {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  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>
                <a:latin typeface="Andale Mono"/>
                <a:cs typeface="Andale Mono"/>
              </a:rPr>
              <a:t>a=1, </a:t>
            </a:r>
            <a:r>
              <a:rPr lang="en-US" dirty="0" smtClean="0">
                <a:latin typeface="Andale Mono"/>
                <a:cs typeface="Andale Mono"/>
              </a:rPr>
              <a:t>b=2;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   exchange(</a:t>
            </a:r>
            <a:r>
              <a:rPr lang="en-US" dirty="0" err="1" smtClean="0">
                <a:latin typeface="Andale Mono"/>
                <a:cs typeface="Andale Mono"/>
              </a:rPr>
              <a:t>a,b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         </a:t>
            </a:r>
            <a:r>
              <a:rPr lang="en-US" dirty="0" err="1" smtClean="0">
                <a:latin typeface="Andale Mono"/>
                <a:cs typeface="Andale Mono"/>
              </a:rPr>
              <a:t>printf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>
                <a:latin typeface="Andale Mono"/>
                <a:cs typeface="Andale Mono"/>
              </a:rPr>
              <a:t>(“%d, %d\n”, </a:t>
            </a:r>
            <a:r>
              <a:rPr lang="en-US" dirty="0" err="1">
                <a:latin typeface="Andale Mono"/>
                <a:cs typeface="Andale Mono"/>
              </a:rPr>
              <a:t>a,b</a:t>
            </a:r>
            <a:r>
              <a:rPr lang="en-US" dirty="0">
                <a:latin typeface="Andale Mono"/>
                <a:cs typeface="Andale Mono"/>
              </a:rPr>
              <a:t>) 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   return 0;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&amp;</a:t>
            </a:r>
            <a:r>
              <a:rPr lang="en-US" dirty="0" smtClean="0"/>
              <a:t> before the name of the parameter: Says, do not allocate space for this parameter, but instead just use the variable from the calling program.</a:t>
            </a:r>
          </a:p>
          <a:p>
            <a:r>
              <a:rPr lang="en-US" dirty="0" smtClean="0"/>
              <a:t>With this, when function changes </a:t>
            </a:r>
            <a:r>
              <a:rPr lang="en-US" dirty="0" err="1" smtClean="0">
                <a:latin typeface="Andale Mono"/>
                <a:cs typeface="Andale Mono"/>
              </a:rPr>
              <a:t>m,n</a:t>
            </a:r>
            <a:r>
              <a:rPr lang="en-US" dirty="0" smtClean="0"/>
              <a:t> it is really changing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Andale Mono"/>
                <a:cs typeface="Andale Mono"/>
              </a:rPr>
              <a:t>a,b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dirty="0" smtClean="0"/>
              <a:t>Such parameters are called </a:t>
            </a:r>
            <a:r>
              <a:rPr lang="en-US" dirty="0" smtClean="0">
                <a:solidFill>
                  <a:srgbClr val="FFC000"/>
                </a:solidFill>
              </a:rPr>
              <a:t>reference parameters.</a:t>
            </a:r>
          </a:p>
        </p:txBody>
      </p:sp>
    </p:spTree>
    <p:extLst>
      <p:ext uri="{BB962C8B-B14F-4D97-AF65-F5344CB8AC3E}">
        <p14:creationId xmlns:p14="http://schemas.microsoft.com/office/powerpoint/2010/main" val="13055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the memory of a computer has N bytes, then the bytes are numbered 0..N-1.</a:t>
            </a:r>
          </a:p>
          <a:p>
            <a:r>
              <a:rPr lang="en-US" dirty="0" smtClean="0"/>
              <a:t>The number assigned to a byte (different from what is stored in the byte) is said to be its </a:t>
            </a:r>
            <a:r>
              <a:rPr lang="en-US" dirty="0" smtClean="0">
                <a:solidFill>
                  <a:srgbClr val="FFC000"/>
                </a:solidFill>
              </a:rPr>
              <a:t>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C000"/>
                </a:solidFill>
              </a:rPr>
              <a:t>pointer</a:t>
            </a:r>
            <a:r>
              <a:rPr lang="en-US" dirty="0" smtClean="0"/>
              <a:t> is a variable that can store addresses.  Sometimes “pointer” might mean an address also.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What we accomplished using reference variables can also be accomplished using pointers.  This will be seen soon.</a:t>
            </a:r>
          </a:p>
          <a:p>
            <a:r>
              <a:rPr lang="en-US" dirty="0" smtClean="0"/>
              <a:t>Pointers will also be useful elsewhere.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Passing Arrays to a Function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FFC000"/>
                </a:solidFill>
              </a:rPr>
              <a:t>An array name can be used as an argument to a function.</a:t>
            </a:r>
          </a:p>
          <a:p>
            <a:pPr lvl="1"/>
            <a:r>
              <a:rPr lang="en-IN" altLang="en-US" sz="2400" dirty="0" smtClean="0">
                <a:solidFill>
                  <a:srgbClr val="92D050"/>
                </a:solidFill>
              </a:rPr>
              <a:t>Effectively </a:t>
            </a:r>
            <a:r>
              <a:rPr lang="en-IN" altLang="en-US" sz="2400" dirty="0">
                <a:solidFill>
                  <a:srgbClr val="92D050"/>
                </a:solidFill>
              </a:rPr>
              <a:t>the address of the first element</a:t>
            </a:r>
            <a:endParaRPr lang="en-US" altLang="en-US" sz="2400" dirty="0" smtClean="0">
              <a:solidFill>
                <a:srgbClr val="92D050"/>
              </a:solidFill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92D050"/>
                </a:solidFill>
              </a:rPr>
              <a:t>Makes</a:t>
            </a:r>
            <a:r>
              <a:rPr lang="en-US" altLang="en-US" sz="2400" dirty="0" smtClean="0">
                <a:solidFill>
                  <a:srgbClr val="92D050"/>
                </a:solidFill>
              </a:rPr>
              <a:t> </a:t>
            </a:r>
            <a:r>
              <a:rPr lang="en-US" altLang="en-US" sz="2400" dirty="0" smtClean="0">
                <a:solidFill>
                  <a:srgbClr val="92D050"/>
                </a:solidFill>
              </a:rPr>
              <a:t>the entire array to be </a:t>
            </a:r>
            <a:r>
              <a:rPr lang="en-US" altLang="en-US" sz="2400" dirty="0" smtClean="0">
                <a:solidFill>
                  <a:srgbClr val="92D050"/>
                </a:solidFill>
              </a:rPr>
              <a:t>accessible</a:t>
            </a:r>
            <a:r>
              <a:rPr lang="en-US" altLang="en-US" sz="2400" dirty="0" smtClean="0">
                <a:solidFill>
                  <a:srgbClr val="92D050"/>
                </a:solidFill>
              </a:rPr>
              <a:t> </a:t>
            </a:r>
            <a:r>
              <a:rPr lang="en-US" altLang="en-US" sz="2400" dirty="0" smtClean="0">
                <a:solidFill>
                  <a:srgbClr val="92D050"/>
                </a:solidFill>
              </a:rPr>
              <a:t>to the function</a:t>
            </a:r>
            <a:r>
              <a:rPr lang="en-US" altLang="en-US" sz="2400" dirty="0" smtClean="0">
                <a:solidFill>
                  <a:srgbClr val="92D050"/>
                </a:solidFill>
              </a:rPr>
              <a:t>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428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Example 1: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Minimum of a set of numbers</a:t>
            </a:r>
            <a:endParaRPr lang="en-US" altLang="en-US" b="1" dirty="0" smtClean="0">
              <a:solidFill>
                <a:srgbClr val="FFFF00"/>
              </a:solidFill>
            </a:endParaRP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76200" y="2801272"/>
            <a:ext cx="533400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#include  &lt;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 main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()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a[100],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, n;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scanf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(“%d”, &amp;n);  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for  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=0;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&lt;n;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++)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scanf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(“%d”, &amp;a[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]);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(“\n Minimum is %d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”, minimum(</a:t>
            </a:r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a,n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));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}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559188" y="3416825"/>
            <a:ext cx="3352800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minimum 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 x[], </a:t>
            </a:r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 size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eaLnBrk="1" hangingPunct="1"/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{</a:t>
            </a:r>
            <a:endParaRPr lang="en-US" altLang="en-US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, min = 99999;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for  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=0;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&lt;size; 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++)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    if  (min 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&gt; x[</a:t>
            </a:r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])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        min = </a:t>
            </a:r>
            <a:r>
              <a:rPr lang="en-US" altLang="en-US" sz="2000" dirty="0" smtClean="0">
                <a:solidFill>
                  <a:schemeClr val="bg1"/>
                </a:solidFill>
                <a:latin typeface="+mn-lt"/>
              </a:rPr>
              <a:t>x[</a:t>
            </a:r>
            <a:r>
              <a:rPr lang="en-US" altLang="en-US" sz="20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];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    return (min);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+mn-lt"/>
              </a:rPr>
              <a:t>}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715000" y="914400"/>
            <a:ext cx="1943669" cy="230832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We can also write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    </a:t>
            </a:r>
            <a:r>
              <a:rPr lang="en-US" altLang="en-US" sz="1800" b="1" dirty="0" err="1" smtClean="0">
                <a:solidFill>
                  <a:srgbClr val="C00000"/>
                </a:solidFill>
              </a:rPr>
              <a:t>int</a:t>
            </a:r>
            <a:r>
              <a:rPr lang="en-US" alt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altLang="en-US" sz="1800" b="1" dirty="0">
                <a:solidFill>
                  <a:srgbClr val="C00000"/>
                </a:solidFill>
              </a:rPr>
              <a:t>x[100];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But the way the function is written makes it general; it works with arrays of any size.</a:t>
            </a:r>
          </a:p>
        </p:txBody>
      </p:sp>
      <p:sp>
        <p:nvSpPr>
          <p:cNvPr id="2" name="Curved Left Arrow 1"/>
          <p:cNvSpPr/>
          <p:nvPr/>
        </p:nvSpPr>
        <p:spPr>
          <a:xfrm>
            <a:off x="7391400" y="1371600"/>
            <a:ext cx="762000" cy="2209800"/>
          </a:xfrm>
          <a:prstGeom prst="curved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Parameter Passing mechanism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924800" cy="571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When an array is passed to a function, the values of the array elements are </a:t>
            </a:r>
            <a:r>
              <a:rPr lang="en-US" sz="3000" i="1" dirty="0" smtClean="0">
                <a:solidFill>
                  <a:srgbClr val="FFC000"/>
                </a:solidFill>
              </a:rPr>
              <a:t>not passed </a:t>
            </a:r>
            <a:r>
              <a:rPr lang="en-US" sz="3000" dirty="0" smtClean="0">
                <a:solidFill>
                  <a:srgbClr val="FFC000"/>
                </a:solidFill>
              </a:rPr>
              <a:t>to the function.</a:t>
            </a:r>
            <a:endParaRPr lang="en-US" dirty="0" smtClean="0">
              <a:solidFill>
                <a:srgbClr val="FFC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The array name is interpreted as the </a:t>
            </a:r>
            <a:r>
              <a:rPr lang="en-US" sz="2600" i="1" dirty="0" smtClean="0">
                <a:solidFill>
                  <a:srgbClr val="92D050"/>
                </a:solidFill>
              </a:rPr>
              <a:t>address</a:t>
            </a:r>
            <a:r>
              <a:rPr lang="en-US" sz="2600" dirty="0" smtClean="0">
                <a:solidFill>
                  <a:srgbClr val="92D050"/>
                </a:solidFill>
              </a:rPr>
              <a:t> of the first array element.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The formal argument therefore becomes a </a:t>
            </a:r>
            <a:r>
              <a:rPr lang="en-US" sz="2600" i="1" u="sng" dirty="0" smtClean="0">
                <a:solidFill>
                  <a:srgbClr val="92D050"/>
                </a:solidFill>
              </a:rPr>
              <a:t>pointer</a:t>
            </a:r>
            <a:r>
              <a:rPr lang="en-US" sz="2600" dirty="0" smtClean="0">
                <a:solidFill>
                  <a:srgbClr val="92D050"/>
                </a:solidFill>
              </a:rPr>
              <a:t> to the first array element.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When an array element is accessed inside the function, the address is calculated using the formula stated before.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Changes made inside the function are thus also reflected in the calling program.</a:t>
            </a:r>
          </a:p>
        </p:txBody>
      </p:sp>
    </p:spTree>
    <p:extLst>
      <p:ext uri="{BB962C8B-B14F-4D97-AF65-F5344CB8AC3E}">
        <p14:creationId xmlns:p14="http://schemas.microsoft.com/office/powerpoint/2010/main" val="8806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Parameter Passing mechanism</a:t>
            </a:r>
            <a:endParaRPr lang="en-US" altLang="en-US" sz="4000" dirty="0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Passing parameters in this way is called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</a:t>
            </a:r>
            <a:r>
              <a:rPr lang="en-US" sz="2600" dirty="0" smtClean="0">
                <a:solidFill>
                  <a:srgbClr val="92D050"/>
                </a:solidFill>
              </a:rPr>
              <a:t>call-by-reference.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Normally parameters are passed in C using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sz="2600" dirty="0" smtClean="0">
                <a:solidFill>
                  <a:srgbClr val="92D050"/>
                </a:solidFill>
              </a:rPr>
              <a:t>call-by-value.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rgbClr val="92D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what it means?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If a function changes the values of array elements, then these changes will be made to the original array that is passed to the function.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This does not apply when an individual element is passed on as argument.</a:t>
            </a:r>
          </a:p>
        </p:txBody>
      </p:sp>
    </p:spTree>
    <p:extLst>
      <p:ext uri="{BB962C8B-B14F-4D97-AF65-F5344CB8AC3E}">
        <p14:creationId xmlns:p14="http://schemas.microsoft.com/office/powerpoint/2010/main" val="38868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Example: Average of numbers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15950" y="1239838"/>
            <a:ext cx="4340225" cy="408622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float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(float [],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);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void main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 float a[]={4.0, 5.0, 6.0, 7.0};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("%f \n",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(a,4) );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02250" y="1854200"/>
            <a:ext cx="3505200" cy="34163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float 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(float x[],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n)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float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sum=0;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for(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=0;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&lt;n;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++)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sum+=x[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];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return(sum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/(float) n);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}</a:t>
            </a: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2438400" y="2432643"/>
            <a:ext cx="2343150" cy="4619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/>
              <a:t>prototype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90600" y="4543425"/>
            <a:ext cx="3303587" cy="882650"/>
            <a:chOff x="799" y="2862"/>
            <a:chExt cx="2081" cy="556"/>
          </a:xfrm>
        </p:grpSpPr>
        <p:sp>
          <p:nvSpPr>
            <p:cNvPr id="25618" name="Rectangle 10"/>
            <p:cNvSpPr>
              <a:spLocks noChangeArrowheads="1"/>
            </p:cNvSpPr>
            <p:nvPr/>
          </p:nvSpPr>
          <p:spPr bwMode="auto">
            <a:xfrm>
              <a:off x="799" y="3176"/>
              <a:ext cx="2081" cy="24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Array name passed</a:t>
              </a:r>
            </a:p>
          </p:txBody>
        </p:sp>
        <p:sp>
          <p:nvSpPr>
            <p:cNvPr id="25619" name="Line 11"/>
            <p:cNvSpPr>
              <a:spLocks noChangeShapeType="1"/>
            </p:cNvSpPr>
            <p:nvPr/>
          </p:nvSpPr>
          <p:spPr bwMode="auto">
            <a:xfrm flipV="1">
              <a:off x="1816" y="2862"/>
              <a:ext cx="411" cy="29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67400" y="1277938"/>
            <a:ext cx="3071813" cy="692150"/>
            <a:chOff x="3606" y="805"/>
            <a:chExt cx="1935" cy="436"/>
          </a:xfrm>
        </p:grpSpPr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3606" y="805"/>
              <a:ext cx="1935" cy="26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Array as parameter </a:t>
              </a:r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4573" y="1096"/>
              <a:ext cx="0" cy="1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705600" y="2200275"/>
            <a:ext cx="2266950" cy="1612900"/>
            <a:chOff x="4332" y="1386"/>
            <a:chExt cx="1428" cy="1016"/>
          </a:xfrm>
        </p:grpSpPr>
        <p:sp>
          <p:nvSpPr>
            <p:cNvPr id="25613" name="Rectangle 16"/>
            <p:cNvSpPr>
              <a:spLocks noChangeArrowheads="1"/>
            </p:cNvSpPr>
            <p:nvPr/>
          </p:nvSpPr>
          <p:spPr bwMode="auto">
            <a:xfrm>
              <a:off x="4599" y="1555"/>
              <a:ext cx="1161" cy="75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Number of</a:t>
              </a:r>
            </a:p>
            <a:p>
              <a:pPr algn="ctr" eaLnBrk="1" hangingPunct="1"/>
              <a:r>
                <a:rPr lang="en-US" altLang="en-US"/>
                <a:t>Elements used</a:t>
              </a:r>
            </a:p>
          </p:txBody>
        </p:sp>
        <p:sp>
          <p:nvSpPr>
            <p:cNvPr id="25614" name="Line 17"/>
            <p:cNvSpPr>
              <a:spLocks noChangeShapeType="1"/>
            </p:cNvSpPr>
            <p:nvPr/>
          </p:nvSpPr>
          <p:spPr bwMode="auto">
            <a:xfrm flipV="1">
              <a:off x="5100" y="1386"/>
              <a:ext cx="223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8"/>
            <p:cNvSpPr>
              <a:spLocks noChangeShapeType="1"/>
            </p:cNvSpPr>
            <p:nvPr/>
          </p:nvSpPr>
          <p:spPr bwMode="auto">
            <a:xfrm flipH="1">
              <a:off x="4332" y="1991"/>
              <a:ext cx="266" cy="41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629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  <a:cs typeface="Times New Roman" pitchFamily="18" charset="0"/>
              </a:rPr>
              <a:t>Call by Value and Call by Reference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0"/>
            <a:ext cx="7772400" cy="481965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Call by value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Copy of argument passed to function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Changes in function do not effect original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Use when function does not need to modify argument</a:t>
            </a:r>
          </a:p>
          <a:p>
            <a:pPr lvl="2"/>
            <a:r>
              <a:rPr lang="en-US" altLang="en-US" sz="2000" dirty="0" smtClean="0"/>
              <a:t>Avoids accidental changes</a:t>
            </a:r>
          </a:p>
          <a:p>
            <a:pPr lvl="2"/>
            <a:endParaRPr lang="en-US" altLang="en-US" sz="1800" dirty="0" smtClean="0"/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Call by reference 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Passes original argument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Changes in function effect original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Only used with trusted functions</a:t>
            </a:r>
          </a:p>
        </p:txBody>
      </p:sp>
    </p:spTree>
    <p:extLst>
      <p:ext uri="{BB962C8B-B14F-4D97-AF65-F5344CB8AC3E}">
        <p14:creationId xmlns:p14="http://schemas.microsoft.com/office/powerpoint/2010/main" val="24096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4102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cs typeface="Andale Mono"/>
              </a:rPr>
              <a:t>function </a:t>
            </a:r>
            <a:r>
              <a:rPr lang="en-US" sz="3800" dirty="0" smtClean="0">
                <a:cs typeface="Andale Mono"/>
              </a:rPr>
              <a:t>definition </a:t>
            </a:r>
            <a:endParaRPr lang="en-US" sz="3800" dirty="0">
              <a:cs typeface="Andale Mono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cs typeface="Andale Mono"/>
              </a:rPr>
              <a:t>Function calling or invoking</a:t>
            </a:r>
            <a:endParaRPr lang="en-US" sz="3800" dirty="0" smtClean="0">
              <a:cs typeface="Andale Mono"/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FFFF00"/>
                </a:solidFill>
                <a:cs typeface="Andale Mono"/>
              </a:rPr>
              <a:t>m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ain() “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calls” </a:t>
            </a:r>
            <a:r>
              <a:rPr lang="en-US" sz="3800" dirty="0">
                <a:solidFill>
                  <a:srgbClr val="FFFF00"/>
                </a:solidFill>
                <a:cs typeface="Andale Mono"/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“invokes” function.</a:t>
            </a:r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(</a:t>
            </a:r>
            <a:r>
              <a:rPr lang="en-US" sz="3800" dirty="0" err="1" smtClean="0">
                <a:solidFill>
                  <a:srgbClr val="FFFF00"/>
                </a:solidFill>
                <a:cs typeface="Andale Mono"/>
              </a:rPr>
              <a:t>a,b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) : 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a call 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or invocation</a:t>
            </a:r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3800" dirty="0" smtClean="0">
                <a:solidFill>
                  <a:srgbClr val="FFFF00"/>
                </a:solidFill>
                <a:cs typeface="Andale Mono"/>
              </a:rPr>
              <a:t>(99,47) : another call</a:t>
            </a:r>
          </a:p>
          <a:p>
            <a:r>
              <a:rPr lang="en-US" sz="3800" dirty="0" smtClean="0">
                <a:cs typeface="Andale Mono"/>
              </a:rPr>
              <a:t>“</a:t>
            </a:r>
            <a:r>
              <a:rPr lang="en-US" sz="3800" dirty="0" smtClean="0">
                <a:cs typeface="Andale Mono"/>
              </a:rPr>
              <a:t>arguments to the call”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Andale Mono"/>
              </a:rPr>
              <a:t>Function definition:</a:t>
            </a:r>
          </a:p>
          <a:p>
            <a:r>
              <a:rPr lang="en-US" sz="38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information about function, name + how it is to be called + what happens when function is executed.</a:t>
            </a:r>
          </a:p>
          <a:p>
            <a:endParaRPr lang="en-US" dirty="0" smtClean="0">
              <a:cs typeface="Andale Mono"/>
            </a:endParaRPr>
          </a:p>
          <a:p>
            <a:pPr marL="0" indent="0">
              <a:buNone/>
            </a:pPr>
            <a:endParaRPr lang="en-US" dirty="0" smtClean="0">
              <a:cs typeface="Andale Mono"/>
            </a:endParaRPr>
          </a:p>
          <a:p>
            <a:pPr marL="0" indent="0">
              <a:buNone/>
            </a:pPr>
            <a:endParaRPr lang="en-US" dirty="0" smtClean="0">
              <a:cs typeface="Andale Mono"/>
            </a:endParaRPr>
          </a:p>
          <a:p>
            <a:endParaRPr lang="en-US" dirty="0">
              <a:cs typeface="Andale Mon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191000" cy="5410200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m,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n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) {</a:t>
            </a:r>
            <a:endParaRPr lang="en-US" sz="2200" dirty="0">
              <a:solidFill>
                <a:schemeClr val="accent2">
                  <a:lumMod val="20000"/>
                  <a:lumOff val="80000"/>
                </a:schemeClr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while(m 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% n != 0){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r =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m%n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m = n;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n = r;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}</a:t>
            </a:r>
            <a:endParaRPr lang="en-US" sz="2200" dirty="0">
              <a:solidFill>
                <a:schemeClr val="accent2">
                  <a:lumMod val="20000"/>
                  <a:lumOff val="80000"/>
                </a:schemeClr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return 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n;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}</a:t>
            </a:r>
            <a:endParaRPr lang="en-US" sz="2200" dirty="0">
              <a:solidFill>
                <a:schemeClr val="accent2">
                  <a:lumMod val="20000"/>
                  <a:lumOff val="80000"/>
                </a:schemeClr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rgbClr val="FFFF00"/>
                </a:solidFill>
                <a:cs typeface="Andale Mono"/>
              </a:rPr>
              <a:t>i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main ( ) {</a:t>
            </a:r>
            <a:endParaRPr lang="en-US" sz="2200" dirty="0">
              <a:solidFill>
                <a:srgbClr val="FFFF00"/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>
                <a:solidFill>
                  <a:srgbClr val="FFFF00"/>
                </a:solidFill>
                <a:cs typeface="Andale Mono"/>
              </a:rPr>
              <a:t>a=36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, b=24;</a:t>
            </a:r>
            <a:endParaRPr lang="en-US" sz="2200" dirty="0">
              <a:solidFill>
                <a:srgbClr val="FFFF00"/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a,b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)) ;</a:t>
            </a:r>
            <a:endParaRPr lang="en-US" sz="2200" dirty="0">
              <a:solidFill>
                <a:srgbClr val="FFFF00"/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(99,47));</a:t>
            </a:r>
            <a:endParaRPr lang="en-US" sz="2200" dirty="0">
              <a:solidFill>
                <a:srgbClr val="FFFF00"/>
              </a:solidFill>
              <a:cs typeface="Andale Mono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04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19200"/>
            <a:ext cx="4495800" cy="45397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dirty="0"/>
              <a:t>/* Find maximum and minimum from a list of 10 integers */</a:t>
            </a:r>
          </a:p>
          <a:p>
            <a:r>
              <a:rPr lang="en-US" sz="1700" dirty="0"/>
              <a:t>#include &lt;</a:t>
            </a:r>
            <a:r>
              <a:rPr lang="en-US" sz="1700" dirty="0" err="1"/>
              <a:t>stdio.h</a:t>
            </a:r>
            <a:r>
              <a:rPr lang="en-US" sz="1700" dirty="0"/>
              <a:t>&gt;</a:t>
            </a:r>
          </a:p>
          <a:p>
            <a:endParaRPr lang="en-US" sz="1700" dirty="0"/>
          </a:p>
          <a:p>
            <a:r>
              <a:rPr lang="en-US" sz="1700" dirty="0"/>
              <a:t>void </a:t>
            </a:r>
            <a:r>
              <a:rPr lang="en-US" sz="1700" dirty="0" err="1"/>
              <a:t>getmaxmin</a:t>
            </a:r>
            <a:r>
              <a:rPr lang="en-US" sz="1700" dirty="0"/>
              <a:t>(</a:t>
            </a:r>
            <a:r>
              <a:rPr lang="en-US" sz="1700" dirty="0" err="1"/>
              <a:t>int</a:t>
            </a:r>
            <a:r>
              <a:rPr lang="en-US" sz="1700" dirty="0"/>
              <a:t> array[],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size,int</a:t>
            </a:r>
            <a:r>
              <a:rPr lang="en-US" sz="1700" dirty="0"/>
              <a:t> </a:t>
            </a:r>
            <a:r>
              <a:rPr lang="en-US" sz="1700" dirty="0" err="1"/>
              <a:t>maxmin</a:t>
            </a:r>
            <a:r>
              <a:rPr lang="en-US" sz="1700" dirty="0"/>
              <a:t>[]);</a:t>
            </a:r>
          </a:p>
          <a:p>
            <a:endParaRPr lang="en-US" sz="1700" dirty="0"/>
          </a:p>
          <a:p>
            <a:r>
              <a:rPr lang="en-US" sz="1700" dirty="0"/>
              <a:t>void main()</a:t>
            </a:r>
          </a:p>
          <a:p>
            <a:r>
              <a:rPr lang="en-US" sz="1700" dirty="0"/>
              <a:t>{</a:t>
            </a:r>
          </a:p>
          <a:p>
            <a:r>
              <a:rPr lang="en-US" sz="1700" dirty="0"/>
              <a:t>        </a:t>
            </a:r>
            <a:r>
              <a:rPr lang="en-US" sz="1700" dirty="0" err="1"/>
              <a:t>int</a:t>
            </a:r>
            <a:r>
              <a:rPr lang="en-US" sz="1700" dirty="0"/>
              <a:t> a[20],</a:t>
            </a:r>
            <a:r>
              <a:rPr lang="en-US" sz="1700" dirty="0" err="1"/>
              <a:t>i,maxmin</a:t>
            </a:r>
            <a:r>
              <a:rPr lang="en-US" sz="1700" dirty="0"/>
              <a:t>[2];</a:t>
            </a:r>
          </a:p>
          <a:p>
            <a:endParaRPr lang="en-US" sz="1700" dirty="0"/>
          </a:p>
          <a:p>
            <a:r>
              <a:rPr lang="en-US" sz="1700" dirty="0"/>
              <a:t>        </a:t>
            </a:r>
            <a:r>
              <a:rPr lang="en-US" sz="1700" dirty="0" err="1"/>
              <a:t>printf</a:t>
            </a:r>
            <a:r>
              <a:rPr lang="en-US" sz="1700" dirty="0"/>
              <a:t>("Enter 10 integer values: ");</a:t>
            </a:r>
          </a:p>
          <a:p>
            <a:r>
              <a:rPr lang="en-US" sz="1700" dirty="0"/>
              <a:t>        for(</a:t>
            </a:r>
            <a:r>
              <a:rPr lang="en-US" sz="1700" dirty="0" err="1"/>
              <a:t>i</a:t>
            </a:r>
            <a:r>
              <a:rPr lang="en-US" sz="1700" dirty="0"/>
              <a:t>=0;i&lt;10;i++)</a:t>
            </a:r>
          </a:p>
          <a:p>
            <a:r>
              <a:rPr lang="en-US" sz="1700" dirty="0"/>
              <a:t>                </a:t>
            </a:r>
            <a:r>
              <a:rPr lang="en-US" sz="1700" dirty="0" err="1"/>
              <a:t>scanf</a:t>
            </a:r>
            <a:r>
              <a:rPr lang="en-US" sz="1700" dirty="0"/>
              <a:t>("%</a:t>
            </a:r>
            <a:r>
              <a:rPr lang="en-US" sz="1700" dirty="0" err="1"/>
              <a:t>d",&amp;a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]);</a:t>
            </a:r>
          </a:p>
          <a:p>
            <a:r>
              <a:rPr lang="en-US" sz="1700" dirty="0"/>
              <a:t>        </a:t>
            </a:r>
            <a:r>
              <a:rPr lang="en-US" sz="1700" dirty="0" err="1"/>
              <a:t>getmaxmin</a:t>
            </a:r>
            <a:r>
              <a:rPr lang="en-US" sz="1700" dirty="0"/>
              <a:t>(a,10,maxmin);</a:t>
            </a:r>
          </a:p>
          <a:p>
            <a:r>
              <a:rPr lang="en-US" sz="1700" dirty="0"/>
              <a:t>        </a:t>
            </a:r>
            <a:r>
              <a:rPr lang="en-US" sz="1700" dirty="0" err="1"/>
              <a:t>printf</a:t>
            </a:r>
            <a:r>
              <a:rPr lang="en-US" sz="1700" dirty="0"/>
              <a:t>("Maximum=%d, Minimum=%d\n</a:t>
            </a:r>
            <a:r>
              <a:rPr lang="en-US" sz="1700" dirty="0" smtClean="0"/>
              <a:t>", 	</a:t>
            </a:r>
            <a:r>
              <a:rPr lang="en-US" sz="1700" dirty="0" err="1" smtClean="0"/>
              <a:t>maxmin</a:t>
            </a:r>
            <a:r>
              <a:rPr lang="en-US" sz="1700" dirty="0" smtClean="0"/>
              <a:t>[0</a:t>
            </a:r>
            <a:r>
              <a:rPr lang="en-US" sz="1700" dirty="0"/>
              <a:t>],</a:t>
            </a:r>
            <a:r>
              <a:rPr lang="en-US" sz="1700" dirty="0" err="1"/>
              <a:t>maxmin</a:t>
            </a:r>
            <a:r>
              <a:rPr lang="en-US" sz="1700" dirty="0"/>
              <a:t>[1]);</a:t>
            </a:r>
          </a:p>
          <a:p>
            <a:r>
              <a:rPr lang="en-US" sz="1700" dirty="0" smtClean="0"/>
              <a:t>}</a:t>
            </a:r>
            <a:endParaRPr lang="en-US" sz="17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648200" y="3048000"/>
            <a:ext cx="4419600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/>
              <a:t>getmaxmin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[],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size,int</a:t>
            </a:r>
            <a:r>
              <a:rPr lang="en-US" dirty="0"/>
              <a:t> </a:t>
            </a:r>
            <a:r>
              <a:rPr lang="en-US" dirty="0" err="1"/>
              <a:t>maxmin</a:t>
            </a:r>
            <a:r>
              <a:rPr lang="en-US" dirty="0"/>
              <a:t>[])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i,max</a:t>
            </a:r>
            <a:r>
              <a:rPr lang="en-US" dirty="0"/>
              <a:t>=-99999,min=99999;</a:t>
            </a:r>
          </a:p>
          <a:p>
            <a:endParaRPr lang="en-US" dirty="0"/>
          </a:p>
          <a:p>
            <a:r>
              <a:rPr lang="en-US" dirty="0"/>
              <a:t>        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size;i</a:t>
            </a:r>
            <a:r>
              <a:rPr lang="en-US" dirty="0"/>
              <a:t>++) {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if(max&lt;</a:t>
            </a:r>
            <a:r>
              <a:rPr lang="en-US" dirty="0" err="1" smtClean="0"/>
              <a:t>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])</a:t>
            </a:r>
          </a:p>
          <a:p>
            <a:r>
              <a:rPr lang="en-US" dirty="0"/>
              <a:t>                        </a:t>
            </a:r>
            <a:r>
              <a:rPr lang="en-US" dirty="0" smtClean="0"/>
              <a:t>max=</a:t>
            </a:r>
            <a:r>
              <a:rPr lang="en-US" dirty="0" err="1" smtClean="0"/>
              <a:t>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if(min&gt;</a:t>
            </a:r>
            <a:r>
              <a:rPr lang="en-US" dirty="0" err="1" smtClean="0"/>
              <a:t>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])</a:t>
            </a:r>
          </a:p>
          <a:p>
            <a:r>
              <a:rPr lang="en-US" dirty="0"/>
              <a:t>                        </a:t>
            </a:r>
            <a:r>
              <a:rPr lang="en-US" dirty="0" smtClean="0"/>
              <a:t>min=</a:t>
            </a:r>
            <a:r>
              <a:rPr lang="en-US" dirty="0" err="1" smtClean="0"/>
              <a:t>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</a:t>
            </a:r>
            <a:r>
              <a:rPr lang="en-US" dirty="0" err="1"/>
              <a:t>maxmin</a:t>
            </a:r>
            <a:r>
              <a:rPr lang="en-US" dirty="0"/>
              <a:t>[0]=max;</a:t>
            </a:r>
          </a:p>
          <a:p>
            <a:r>
              <a:rPr lang="en-US" dirty="0"/>
              <a:t>        </a:t>
            </a:r>
            <a:r>
              <a:rPr lang="en-US" dirty="0" err="1"/>
              <a:t>maxmin</a:t>
            </a:r>
            <a:r>
              <a:rPr lang="en-US" dirty="0"/>
              <a:t>[1]=min;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4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>
                <a:solidFill>
                  <a:srgbClr val="FFFF00"/>
                </a:solidFill>
              </a:rPr>
              <a:t>Example: Max Min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3500" y="1685875"/>
            <a:ext cx="1752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Return type </a:t>
            </a:r>
            <a:r>
              <a:rPr lang="en-US" sz="2000" dirty="0" smtClean="0">
                <a:solidFill>
                  <a:schemeClr val="bg1"/>
                </a:solidFill>
              </a:rPr>
              <a:t>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void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324100" y="5638800"/>
            <a:ext cx="19431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Returning multiple values from a function.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5943600"/>
            <a:ext cx="8382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267200" y="6248400"/>
            <a:ext cx="838200" cy="7620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387263"/>
            <a:ext cx="609600" cy="73693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3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Scope of a variable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96290"/>
            <a:ext cx="7239000" cy="590931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>
                <a:solidFill>
                  <a:srgbClr val="FFC000"/>
                </a:solidFill>
              </a:rPr>
              <a:t>void print(</a:t>
            </a:r>
            <a:r>
              <a:rPr lang="en-US" dirty="0" err="1">
                <a:solidFill>
                  <a:srgbClr val="FFC00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 a)</a:t>
            </a:r>
          </a:p>
          <a:p>
            <a:r>
              <a:rPr lang="en-US" dirty="0">
                <a:solidFill>
                  <a:srgbClr val="FFC000"/>
                </a:solidFill>
              </a:rPr>
              <a:t>{</a:t>
            </a:r>
          </a:p>
          <a:p>
            <a:r>
              <a:rPr lang="en-US" dirty="0">
                <a:solidFill>
                  <a:srgbClr val="FFC000"/>
                </a:solidFill>
              </a:rPr>
              <a:t>        </a:t>
            </a:r>
            <a:r>
              <a:rPr lang="en-US" dirty="0" err="1">
                <a:solidFill>
                  <a:srgbClr val="FFC000"/>
                </a:solidFill>
              </a:rPr>
              <a:t>printf</a:t>
            </a:r>
            <a:r>
              <a:rPr lang="en-US" dirty="0">
                <a:solidFill>
                  <a:srgbClr val="FFC000"/>
                </a:solidFill>
              </a:rPr>
              <a:t>("3.1 in function value of a: %d\</a:t>
            </a:r>
            <a:r>
              <a:rPr lang="en-US" dirty="0" err="1">
                <a:solidFill>
                  <a:srgbClr val="FFC000"/>
                </a:solidFill>
              </a:rPr>
              <a:t>n",a</a:t>
            </a:r>
            <a:r>
              <a:rPr lang="en-US" dirty="0">
                <a:solidFill>
                  <a:srgbClr val="FFC000"/>
                </a:solidFill>
              </a:rPr>
              <a:t>);</a:t>
            </a:r>
          </a:p>
          <a:p>
            <a:r>
              <a:rPr lang="en-US" dirty="0">
                <a:solidFill>
                  <a:srgbClr val="FFC000"/>
                </a:solidFill>
              </a:rPr>
              <a:t>        a+=23;</a:t>
            </a:r>
          </a:p>
          <a:p>
            <a:r>
              <a:rPr lang="en-US" dirty="0">
                <a:solidFill>
                  <a:srgbClr val="FFC000"/>
                </a:solidFill>
              </a:rPr>
              <a:t>        </a:t>
            </a:r>
            <a:r>
              <a:rPr lang="en-US" dirty="0" err="1">
                <a:solidFill>
                  <a:srgbClr val="FFC000"/>
                </a:solidFill>
              </a:rPr>
              <a:t>printf</a:t>
            </a:r>
            <a:r>
              <a:rPr lang="en-US" dirty="0">
                <a:solidFill>
                  <a:srgbClr val="FFC000"/>
                </a:solidFill>
              </a:rPr>
              <a:t>("3.2 in function value of a: %d\</a:t>
            </a:r>
            <a:r>
              <a:rPr lang="en-US" dirty="0" err="1">
                <a:solidFill>
                  <a:srgbClr val="FFC000"/>
                </a:solidFill>
              </a:rPr>
              <a:t>n",a</a:t>
            </a:r>
            <a:r>
              <a:rPr lang="en-US" dirty="0">
                <a:solidFill>
                  <a:srgbClr val="FFC000"/>
                </a:solidFill>
              </a:rPr>
              <a:t>);</a:t>
            </a:r>
          </a:p>
          <a:p>
            <a:r>
              <a:rPr lang="en-US" dirty="0">
                <a:solidFill>
                  <a:srgbClr val="FFC000"/>
                </a:solidFill>
              </a:rPr>
              <a:t>}</a:t>
            </a:r>
          </a:p>
          <a:p>
            <a:r>
              <a:rPr lang="en-US" dirty="0" err="1">
                <a:solidFill>
                  <a:srgbClr val="92D050"/>
                </a:solidFill>
              </a:rPr>
              <a:t>i</a:t>
            </a:r>
            <a:r>
              <a:rPr lang="en-US" dirty="0" err="1" smtClean="0">
                <a:solidFill>
                  <a:srgbClr val="92D050"/>
                </a:solidFill>
              </a:rPr>
              <a:t>nt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main</a:t>
            </a:r>
            <a:r>
              <a:rPr lang="en-US" dirty="0">
                <a:solidFill>
                  <a:srgbClr val="92D050"/>
                </a:solidFill>
              </a:rPr>
              <a:t>()</a:t>
            </a:r>
          </a:p>
          <a:p>
            <a:r>
              <a:rPr lang="en-US" dirty="0">
                <a:solidFill>
                  <a:srgbClr val="92D050"/>
                </a:solidFill>
              </a:rPr>
              <a:t>{</a:t>
            </a:r>
          </a:p>
          <a:p>
            <a:r>
              <a:rPr lang="en-US" dirty="0">
                <a:solidFill>
                  <a:srgbClr val="92D050"/>
                </a:solidFill>
              </a:rPr>
              <a:t>        </a:t>
            </a:r>
            <a:r>
              <a:rPr lang="en-US" dirty="0" err="1">
                <a:solidFill>
                  <a:srgbClr val="92D050"/>
                </a:solidFill>
              </a:rPr>
              <a:t>int</a:t>
            </a:r>
            <a:r>
              <a:rPr lang="en-US" dirty="0">
                <a:solidFill>
                  <a:srgbClr val="92D050"/>
                </a:solidFill>
              </a:rPr>
              <a:t> a=10,i=0;</a:t>
            </a:r>
          </a:p>
          <a:p>
            <a:r>
              <a:rPr lang="en-US" dirty="0">
                <a:solidFill>
                  <a:srgbClr val="92D050"/>
                </a:solidFill>
              </a:rPr>
              <a:t>        </a:t>
            </a:r>
            <a:r>
              <a:rPr lang="en-US" dirty="0" err="1">
                <a:solidFill>
                  <a:srgbClr val="92D050"/>
                </a:solidFill>
              </a:rPr>
              <a:t>printf</a:t>
            </a:r>
            <a:r>
              <a:rPr lang="en-US" dirty="0">
                <a:solidFill>
                  <a:srgbClr val="92D050"/>
                </a:solidFill>
              </a:rPr>
              <a:t>("1. value of a: %d\</a:t>
            </a:r>
            <a:r>
              <a:rPr lang="en-US" dirty="0" err="1">
                <a:solidFill>
                  <a:srgbClr val="92D050"/>
                </a:solidFill>
              </a:rPr>
              <a:t>n",a</a:t>
            </a:r>
            <a:r>
              <a:rPr lang="en-US" dirty="0">
                <a:solidFill>
                  <a:srgbClr val="92D050"/>
                </a:solidFill>
              </a:rPr>
              <a:t>);</a:t>
            </a:r>
          </a:p>
          <a:p>
            <a:r>
              <a:rPr lang="en-US" dirty="0">
                <a:solidFill>
                  <a:srgbClr val="00CCFF"/>
                </a:solidFill>
              </a:rPr>
              <a:t>        while(</a:t>
            </a:r>
            <a:r>
              <a:rPr lang="en-US" dirty="0" err="1">
                <a:solidFill>
                  <a:srgbClr val="00CCFF"/>
                </a:solidFill>
              </a:rPr>
              <a:t>i</a:t>
            </a:r>
            <a:r>
              <a:rPr lang="en-US" dirty="0">
                <a:solidFill>
                  <a:srgbClr val="00CCFF"/>
                </a:solidFill>
              </a:rPr>
              <a:t>&lt;1) {</a:t>
            </a:r>
          </a:p>
          <a:p>
            <a:r>
              <a:rPr lang="en-US" dirty="0">
                <a:solidFill>
                  <a:srgbClr val="00CCFF"/>
                </a:solidFill>
              </a:rPr>
              <a:t>                </a:t>
            </a:r>
            <a:r>
              <a:rPr lang="en-US" dirty="0" err="1">
                <a:solidFill>
                  <a:srgbClr val="00CCFF"/>
                </a:solidFill>
              </a:rPr>
              <a:t>int</a:t>
            </a:r>
            <a:r>
              <a:rPr lang="en-US" dirty="0">
                <a:solidFill>
                  <a:srgbClr val="00CCFF"/>
                </a:solidFill>
              </a:rPr>
              <a:t> a;</a:t>
            </a:r>
          </a:p>
          <a:p>
            <a:r>
              <a:rPr lang="en-US" dirty="0">
                <a:solidFill>
                  <a:srgbClr val="00CCFF"/>
                </a:solidFill>
              </a:rPr>
              <a:t>                a=20;</a:t>
            </a:r>
          </a:p>
          <a:p>
            <a:r>
              <a:rPr lang="en-US" dirty="0">
                <a:solidFill>
                  <a:srgbClr val="00CCFF"/>
                </a:solidFill>
              </a:rPr>
              <a:t>                </a:t>
            </a:r>
            <a:r>
              <a:rPr lang="en-US" dirty="0" err="1">
                <a:solidFill>
                  <a:srgbClr val="00CCFF"/>
                </a:solidFill>
              </a:rPr>
              <a:t>printf</a:t>
            </a:r>
            <a:r>
              <a:rPr lang="en-US" dirty="0">
                <a:solidFill>
                  <a:srgbClr val="00CCFF"/>
                </a:solidFill>
              </a:rPr>
              <a:t>("2. value of a: %d\</a:t>
            </a:r>
            <a:r>
              <a:rPr lang="en-US" dirty="0" err="1">
                <a:solidFill>
                  <a:srgbClr val="00CCFF"/>
                </a:solidFill>
              </a:rPr>
              <a:t>n",a</a:t>
            </a:r>
            <a:r>
              <a:rPr lang="en-US" dirty="0">
                <a:solidFill>
                  <a:srgbClr val="00CCFF"/>
                </a:solidFill>
              </a:rPr>
              <a:t>);</a:t>
            </a:r>
          </a:p>
          <a:p>
            <a:r>
              <a:rPr lang="en-US" dirty="0">
                <a:solidFill>
                  <a:srgbClr val="00CCFF"/>
                </a:solidFill>
              </a:rPr>
              <a:t>                </a:t>
            </a:r>
            <a:r>
              <a:rPr lang="en-US" dirty="0" err="1">
                <a:solidFill>
                  <a:srgbClr val="00CCFF"/>
                </a:solidFill>
              </a:rPr>
              <a:t>i</a:t>
            </a:r>
            <a:r>
              <a:rPr lang="en-US" dirty="0">
                <a:solidFill>
                  <a:srgbClr val="00CCFF"/>
                </a:solidFill>
              </a:rPr>
              <a:t>++;</a:t>
            </a:r>
          </a:p>
          <a:p>
            <a:r>
              <a:rPr lang="en-US" dirty="0">
                <a:solidFill>
                  <a:srgbClr val="00CCFF"/>
                </a:solidFill>
              </a:rPr>
              <a:t>        }</a:t>
            </a:r>
          </a:p>
          <a:p>
            <a:r>
              <a:rPr lang="en-US" dirty="0">
                <a:solidFill>
                  <a:srgbClr val="92D050"/>
                </a:solidFill>
              </a:rPr>
              <a:t>        </a:t>
            </a:r>
            <a:r>
              <a:rPr lang="en-US" dirty="0" err="1">
                <a:solidFill>
                  <a:srgbClr val="92D050"/>
                </a:solidFill>
              </a:rPr>
              <a:t>printf</a:t>
            </a:r>
            <a:r>
              <a:rPr lang="en-US" dirty="0">
                <a:solidFill>
                  <a:srgbClr val="92D050"/>
                </a:solidFill>
              </a:rPr>
              <a:t>("3. value of a: %d\</a:t>
            </a:r>
            <a:r>
              <a:rPr lang="en-US" dirty="0" err="1">
                <a:solidFill>
                  <a:srgbClr val="92D050"/>
                </a:solidFill>
              </a:rPr>
              <a:t>n",a</a:t>
            </a:r>
            <a:r>
              <a:rPr lang="en-US" dirty="0">
                <a:solidFill>
                  <a:srgbClr val="92D050"/>
                </a:solidFill>
              </a:rPr>
              <a:t>);</a:t>
            </a:r>
          </a:p>
          <a:p>
            <a:r>
              <a:rPr lang="en-US" dirty="0">
                <a:solidFill>
                  <a:srgbClr val="92D050"/>
                </a:solidFill>
              </a:rPr>
              <a:t>        print(a);</a:t>
            </a:r>
          </a:p>
          <a:p>
            <a:r>
              <a:rPr lang="en-US" dirty="0">
                <a:solidFill>
                  <a:srgbClr val="92D050"/>
                </a:solidFill>
              </a:rPr>
              <a:t>        </a:t>
            </a:r>
            <a:r>
              <a:rPr lang="en-US" dirty="0" err="1">
                <a:solidFill>
                  <a:srgbClr val="92D050"/>
                </a:solidFill>
              </a:rPr>
              <a:t>printf</a:t>
            </a:r>
            <a:r>
              <a:rPr lang="en-US" dirty="0">
                <a:solidFill>
                  <a:srgbClr val="92D050"/>
                </a:solidFill>
              </a:rPr>
              <a:t>("4. VALUE of a: %d\</a:t>
            </a:r>
            <a:r>
              <a:rPr lang="en-US" dirty="0" err="1">
                <a:solidFill>
                  <a:srgbClr val="92D050"/>
                </a:solidFill>
              </a:rPr>
              <a:t>n",a</a:t>
            </a:r>
            <a:r>
              <a:rPr lang="en-US" dirty="0">
                <a:solidFill>
                  <a:srgbClr val="92D050"/>
                </a:solidFill>
              </a:rPr>
              <a:t>);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}</a:t>
            </a:r>
            <a:endParaRPr lang="en-US" dirty="0">
              <a:solidFill>
                <a:srgbClr val="92D05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48200" y="1676400"/>
            <a:ext cx="3581400" cy="400110"/>
            <a:chOff x="4648200" y="1676400"/>
            <a:chExt cx="3581400" cy="400110"/>
          </a:xfrm>
        </p:grpSpPr>
        <p:sp>
          <p:nvSpPr>
            <p:cNvPr id="28" name="TextBox 27"/>
            <p:cNvSpPr txBox="1"/>
            <p:nvPr/>
          </p:nvSpPr>
          <p:spPr>
            <a:xfrm>
              <a:off x="5098142" y="1676400"/>
              <a:ext cx="3131458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3.1 in function value </a:t>
              </a:r>
              <a:r>
                <a:rPr lang="en-US" sz="2000" dirty="0">
                  <a:solidFill>
                    <a:schemeClr val="bg1"/>
                  </a:solidFill>
                </a:rPr>
                <a:t>of a: </a:t>
              </a:r>
              <a:r>
                <a:rPr lang="en-US" sz="2000" dirty="0" smtClean="0">
                  <a:solidFill>
                    <a:schemeClr val="bg1"/>
                  </a:solidFill>
                </a:rPr>
                <a:t>10</a:t>
              </a:r>
              <a:endParaRPr lang="en-US" sz="20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648200" y="1861066"/>
              <a:ext cx="4499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26430" y="2221468"/>
            <a:ext cx="3755570" cy="400110"/>
            <a:chOff x="4626430" y="2221468"/>
            <a:chExt cx="345077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5098142" y="2221468"/>
              <a:ext cx="2979058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3.2 in function value </a:t>
              </a:r>
              <a:r>
                <a:rPr lang="en-US" sz="2000" dirty="0">
                  <a:solidFill>
                    <a:schemeClr val="bg1"/>
                  </a:solidFill>
                </a:rPr>
                <a:t>of a: </a:t>
              </a:r>
              <a:r>
                <a:rPr lang="en-US" sz="2000" dirty="0" smtClean="0">
                  <a:solidFill>
                    <a:schemeClr val="bg1"/>
                  </a:solidFill>
                </a:rPr>
                <a:t>33</a:t>
              </a:r>
              <a:endParaRPr lang="en-US" sz="2000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4626430" y="2406134"/>
              <a:ext cx="4499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429000" y="3581400"/>
            <a:ext cx="3581400" cy="400110"/>
            <a:chOff x="3429000" y="3581400"/>
            <a:chExt cx="3581400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3581400"/>
              <a:ext cx="1905000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1</a:t>
              </a:r>
              <a:r>
                <a:rPr lang="en-US" sz="2000" dirty="0">
                  <a:solidFill>
                    <a:schemeClr val="bg1"/>
                  </a:solidFill>
                </a:rPr>
                <a:t>. value of a: </a:t>
              </a:r>
              <a:r>
                <a:rPr lang="en-US" sz="2000" dirty="0" smtClean="0">
                  <a:solidFill>
                    <a:schemeClr val="bg1"/>
                  </a:solidFill>
                </a:rPr>
                <a:t>10</a:t>
              </a:r>
              <a:endParaRPr lang="en-US" sz="20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429000" y="3784600"/>
              <a:ext cx="16691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429000" y="5498068"/>
            <a:ext cx="3733800" cy="400110"/>
            <a:chOff x="3429000" y="5498068"/>
            <a:chExt cx="33528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5105400" y="5498068"/>
              <a:ext cx="1676400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</a:t>
              </a:r>
              <a:r>
                <a:rPr lang="en-US" sz="2000" dirty="0" smtClean="0">
                  <a:solidFill>
                    <a:schemeClr val="bg1"/>
                  </a:solidFill>
                </a:rPr>
                <a:t>. </a:t>
              </a:r>
              <a:r>
                <a:rPr lang="en-US" sz="2000" dirty="0">
                  <a:solidFill>
                    <a:schemeClr val="bg1"/>
                  </a:solidFill>
                </a:rPr>
                <a:t>value of a: </a:t>
              </a:r>
              <a:r>
                <a:rPr lang="en-US" sz="2000" dirty="0" smtClean="0">
                  <a:solidFill>
                    <a:schemeClr val="bg1"/>
                  </a:solidFill>
                </a:rPr>
                <a:t>10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429000" y="5686363"/>
              <a:ext cx="16691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581400" y="6019800"/>
            <a:ext cx="3581400" cy="400110"/>
            <a:chOff x="3581400" y="6019800"/>
            <a:chExt cx="3200400" cy="400110"/>
          </a:xfrm>
        </p:grpSpPr>
        <p:sp>
          <p:nvSpPr>
            <p:cNvPr id="27" name="TextBox 26"/>
            <p:cNvSpPr txBox="1"/>
            <p:nvPr/>
          </p:nvSpPr>
          <p:spPr>
            <a:xfrm>
              <a:off x="5105400" y="6019800"/>
              <a:ext cx="1676400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4</a:t>
              </a:r>
              <a:r>
                <a:rPr lang="en-US" sz="2000" dirty="0" smtClean="0">
                  <a:solidFill>
                    <a:schemeClr val="bg1"/>
                  </a:solidFill>
                </a:rPr>
                <a:t>. </a:t>
              </a:r>
              <a:r>
                <a:rPr lang="en-US" sz="2000" dirty="0">
                  <a:solidFill>
                    <a:schemeClr val="bg1"/>
                  </a:solidFill>
                </a:rPr>
                <a:t>value of a: </a:t>
              </a:r>
              <a:r>
                <a:rPr lang="en-US" sz="2000" dirty="0" smtClean="0">
                  <a:solidFill>
                    <a:schemeClr val="bg1"/>
                  </a:solidFill>
                </a:rPr>
                <a:t>10</a:t>
              </a:r>
              <a:endParaRPr lang="en-US" sz="20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3581400" y="6204466"/>
              <a:ext cx="15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0" y="4659868"/>
            <a:ext cx="3352800" cy="400110"/>
            <a:chOff x="3886200" y="4659868"/>
            <a:chExt cx="2895600" cy="400110"/>
          </a:xfrm>
        </p:grpSpPr>
        <p:sp>
          <p:nvSpPr>
            <p:cNvPr id="25" name="TextBox 24"/>
            <p:cNvSpPr txBox="1"/>
            <p:nvPr/>
          </p:nvSpPr>
          <p:spPr>
            <a:xfrm>
              <a:off x="5105400" y="4659868"/>
              <a:ext cx="1676400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  <a:r>
                <a:rPr lang="en-US" sz="2000" dirty="0" smtClean="0">
                  <a:solidFill>
                    <a:schemeClr val="bg1"/>
                  </a:solidFill>
                </a:rPr>
                <a:t>. </a:t>
              </a:r>
              <a:r>
                <a:rPr lang="en-US" sz="2000" dirty="0">
                  <a:solidFill>
                    <a:schemeClr val="bg1"/>
                  </a:solidFill>
                </a:rPr>
                <a:t>value of a: 2</a:t>
              </a:r>
              <a:r>
                <a:rPr lang="en-US" sz="2000" dirty="0" smtClean="0">
                  <a:solidFill>
                    <a:schemeClr val="bg1"/>
                  </a:solidFill>
                </a:rPr>
                <a:t>0</a:t>
              </a:r>
              <a:endParaRPr lang="en-US" sz="2000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3886200" y="4844534"/>
              <a:ext cx="129540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417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927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Storage Class of Variables</a:t>
            </a:r>
          </a:p>
        </p:txBody>
      </p:sp>
    </p:spTree>
    <p:extLst>
      <p:ext uri="{BB962C8B-B14F-4D97-AF65-F5344CB8AC3E}">
        <p14:creationId xmlns:p14="http://schemas.microsoft.com/office/powerpoint/2010/main" val="25929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What is Storage Class?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It refers to the permanence of a variable, and its </a:t>
            </a:r>
            <a:r>
              <a:rPr lang="en-US" altLang="en-US" sz="2800" i="1" dirty="0" smtClean="0">
                <a:solidFill>
                  <a:srgbClr val="FFC000"/>
                </a:solidFill>
              </a:rPr>
              <a:t>scope</a:t>
            </a:r>
            <a:r>
              <a:rPr lang="en-US" altLang="en-US" sz="2800" dirty="0" smtClean="0">
                <a:solidFill>
                  <a:srgbClr val="FFC000"/>
                </a:solidFill>
              </a:rPr>
              <a:t> within a program.</a:t>
            </a:r>
          </a:p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Four storage class specifications in C: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Automatic:  	</a:t>
            </a:r>
            <a:r>
              <a:rPr lang="en-US" altLang="en-US" sz="2400" dirty="0" smtClean="0"/>
              <a:t>auto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External:  	</a:t>
            </a:r>
            <a:r>
              <a:rPr lang="en-US" altLang="en-US" sz="2400" dirty="0" smtClean="0"/>
              <a:t>extern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Static:  		</a:t>
            </a:r>
            <a:r>
              <a:rPr lang="en-US" altLang="en-US" sz="2400" dirty="0" smtClean="0"/>
              <a:t>static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Register:  	</a:t>
            </a:r>
            <a:r>
              <a:rPr lang="en-US" altLang="en-US" sz="2400" dirty="0" smtClean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5946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Automatic Variables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449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These are always declared within a function and are local to the function in which they are declared.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Scope is confined to that function.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400" dirty="0" smtClean="0">
              <a:solidFill>
                <a:srgbClr val="92D05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This is the default storage class specification.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All variables are considered as </a:t>
            </a:r>
            <a:r>
              <a:rPr lang="en-US" sz="2400" b="1" dirty="0" smtClean="0">
                <a:latin typeface="Courier New" pitchFamily="49" charset="0"/>
              </a:rPr>
              <a:t>auto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unless explicitly specified otherwise.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The keyword </a:t>
            </a:r>
            <a:r>
              <a:rPr lang="en-US" sz="2400" b="1" dirty="0" smtClean="0">
                <a:latin typeface="Courier New" pitchFamily="49" charset="0"/>
              </a:rPr>
              <a:t>auto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is optional.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An automatic variable does not retain its value once control is transferred out of its defining function.</a:t>
            </a:r>
          </a:p>
        </p:txBody>
      </p:sp>
    </p:spTree>
    <p:extLst>
      <p:ext uri="{BB962C8B-B14F-4D97-AF65-F5344CB8AC3E}">
        <p14:creationId xmlns:p14="http://schemas.microsoft.com/office/powerpoint/2010/main" val="418854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FF00"/>
                </a:solidFill>
              </a:rPr>
              <a:t>auto: Example</a:t>
            </a:r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231775" y="2311400"/>
            <a:ext cx="3840163" cy="37084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 b="1">
              <a:solidFill>
                <a:srgbClr val="800080"/>
              </a:solidFill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int factorial(int m)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auto int i;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</a:rPr>
              <a:t>	auto int temp=1;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	for (i=1; i&lt;=m; i++)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		temp = temp * i;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	return (temp);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1927" name="Rectangle 4"/>
          <p:cNvSpPr>
            <a:spLocks noChangeArrowheads="1"/>
          </p:cNvSpPr>
          <p:nvPr/>
        </p:nvSpPr>
        <p:spPr bwMode="auto">
          <a:xfrm>
            <a:off x="4303713" y="2311400"/>
            <a:ext cx="4646612" cy="278765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b="1" dirty="0" smtClean="0">
                <a:solidFill>
                  <a:srgbClr val="800080"/>
                </a:solidFill>
                <a:latin typeface="Courier New" pitchFamily="49" charset="0"/>
              </a:rPr>
              <a:t>void main</a:t>
            </a: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</a:rPr>
              <a:t>auto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</a:rPr>
              <a:t>  n;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	for (n=1; n&lt;=10; n++)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>
                <a:solidFill>
                  <a:srgbClr val="800080"/>
                </a:solidFill>
                <a:latin typeface="Courier New" pitchFamily="49" charset="0"/>
              </a:rPr>
              <a:t>printf</a:t>
            </a: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 (“%d! = %d \n”,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         n, factorial (n));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646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Static Variables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791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Static variables are defined within individual </a:t>
            </a:r>
            <a:r>
              <a:rPr lang="en-US" sz="3000" dirty="0" smtClean="0">
                <a:solidFill>
                  <a:srgbClr val="FFC000"/>
                </a:solidFill>
              </a:rPr>
              <a:t>functions.</a:t>
            </a:r>
            <a:endParaRPr lang="en-US" sz="3000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Unlike automatic variables, static variables retain their values throughout the life of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If a function is exited and re-entered at a later time, the static variables defined within that function will retain their previous values.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Initial values can be included in the static variable declaration.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Will be initialized only once.</a:t>
            </a:r>
          </a:p>
          <a:p>
            <a:pPr lvl="2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An example of using static variable: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92D050"/>
                </a:solidFill>
              </a:rPr>
              <a:t>Count number of times a function is called.</a:t>
            </a:r>
          </a:p>
        </p:txBody>
      </p:sp>
    </p:spTree>
    <p:extLst>
      <p:ext uri="{BB962C8B-B14F-4D97-AF65-F5344CB8AC3E}">
        <p14:creationId xmlns:p14="http://schemas.microsoft.com/office/powerpoint/2010/main" val="2621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FF00"/>
                </a:solidFill>
              </a:rPr>
              <a:t>static: Example</a:t>
            </a:r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210004" y="1066800"/>
            <a:ext cx="4819196" cy="5715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smtClean="0">
                <a:solidFill>
                  <a:schemeClr val="bg1"/>
                </a:solidFill>
                <a:latin typeface="+mn-lt"/>
              </a:rPr>
              <a:t>void 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print()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static 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 count=0;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("Hello World!! 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count++;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("is printing %d times.\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n",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count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main()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smtClean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while(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&lt;10)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        print();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return 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981200"/>
            <a:ext cx="3581400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</a:p>
          <a:p>
            <a:endParaRPr lang="en-US" dirty="0"/>
          </a:p>
          <a:p>
            <a:r>
              <a:rPr lang="en-US" dirty="0" smtClean="0"/>
              <a:t>Hello </a:t>
            </a:r>
            <a:r>
              <a:rPr lang="en-US" dirty="0"/>
              <a:t>World!! is printing 1 times.</a:t>
            </a:r>
          </a:p>
          <a:p>
            <a:r>
              <a:rPr lang="en-US" dirty="0"/>
              <a:t>Hello World!! is printing 2 times.</a:t>
            </a:r>
          </a:p>
          <a:p>
            <a:r>
              <a:rPr lang="en-US" dirty="0"/>
              <a:t>Hello World!! is printing 3 times.</a:t>
            </a:r>
          </a:p>
          <a:p>
            <a:r>
              <a:rPr lang="en-US" dirty="0"/>
              <a:t>Hello World!! is printing 4 times.</a:t>
            </a:r>
          </a:p>
          <a:p>
            <a:r>
              <a:rPr lang="en-US" dirty="0"/>
              <a:t>Hello World!! is printing 5 times.</a:t>
            </a:r>
          </a:p>
          <a:p>
            <a:r>
              <a:rPr lang="en-US" dirty="0"/>
              <a:t>Hello World!! is printing 6 times.</a:t>
            </a:r>
          </a:p>
          <a:p>
            <a:r>
              <a:rPr lang="en-US" dirty="0"/>
              <a:t>Hello World!! is printing 7 times.</a:t>
            </a:r>
          </a:p>
          <a:p>
            <a:r>
              <a:rPr lang="en-US" dirty="0"/>
              <a:t>Hello World!! is printing 8 times.</a:t>
            </a:r>
          </a:p>
          <a:p>
            <a:r>
              <a:rPr lang="en-US" dirty="0"/>
              <a:t>Hello World!! is printing 9 times.</a:t>
            </a:r>
          </a:p>
          <a:p>
            <a:r>
              <a:rPr lang="en-US" dirty="0"/>
              <a:t>Hello World!! is printing 10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External Variables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They are not confined to single functions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US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Their scope extends from the point of definition through the remainder of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2D050"/>
                </a:solidFill>
              </a:rPr>
              <a:t>They may span more than one functions.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2D050"/>
                </a:solidFill>
              </a:rPr>
              <a:t>Also called global variables.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>
              <a:solidFill>
                <a:srgbClr val="92D05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Alternate way of declaring global variables.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2D050"/>
                </a:solidFill>
              </a:rPr>
              <a:t>Declare them outside the function, at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16100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 of 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return-type name-of-function( 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C000"/>
                </a:solidFill>
                <a:cs typeface="Andale Mono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  parameter1-type parameter1-name,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C000"/>
                </a:solidFill>
                <a:cs typeface="Andale Mono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  parameter2-type parameter2-name,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C000"/>
                </a:solidFill>
                <a:cs typeface="Andale Mono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  …) 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{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C000"/>
                </a:solidFill>
                <a:cs typeface="Andale Mono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 function-body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  <a:cs typeface="Andale Mono"/>
              </a:rPr>
              <a:t>}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863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FF00"/>
                </a:solidFill>
              </a:rPr>
              <a:t>global: Example</a:t>
            </a:r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195490" y="896256"/>
            <a:ext cx="4819196" cy="59436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 count=0;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void print()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("Hello World!! 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count++;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main()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=0;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8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while(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&lt;10)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        print();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("is printing %d times.\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n",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count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  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smtClean="0">
                <a:solidFill>
                  <a:schemeClr val="bg1"/>
                </a:solidFill>
                <a:latin typeface="+mn-lt"/>
              </a:rPr>
              <a:t>        return 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smtClean="0">
                <a:solidFill>
                  <a:schemeClr val="bg1"/>
                </a:solidFill>
                <a:latin typeface="+mn-lt"/>
              </a:rPr>
              <a:t>}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981200"/>
            <a:ext cx="3581400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</a:p>
          <a:p>
            <a:endParaRPr lang="en-US" dirty="0"/>
          </a:p>
          <a:p>
            <a:r>
              <a:rPr lang="en-US" dirty="0" smtClean="0"/>
              <a:t>Hello </a:t>
            </a:r>
            <a:r>
              <a:rPr lang="en-US" dirty="0"/>
              <a:t>World!! is printing 1 times.</a:t>
            </a:r>
          </a:p>
          <a:p>
            <a:r>
              <a:rPr lang="en-US" dirty="0"/>
              <a:t>Hello World!! is printing 2 times.</a:t>
            </a:r>
          </a:p>
          <a:p>
            <a:r>
              <a:rPr lang="en-US" dirty="0"/>
              <a:t>Hello World!! is printing 3 times.</a:t>
            </a:r>
          </a:p>
          <a:p>
            <a:r>
              <a:rPr lang="en-US" dirty="0"/>
              <a:t>Hello World!! is printing 4 times.</a:t>
            </a:r>
          </a:p>
          <a:p>
            <a:r>
              <a:rPr lang="en-US" dirty="0"/>
              <a:t>Hello World!! is printing 5 times.</a:t>
            </a:r>
          </a:p>
          <a:p>
            <a:r>
              <a:rPr lang="en-US" dirty="0"/>
              <a:t>Hello World!! is printing 6 times.</a:t>
            </a:r>
          </a:p>
          <a:p>
            <a:r>
              <a:rPr lang="en-US" dirty="0"/>
              <a:t>Hello World!! is printing 7 times.</a:t>
            </a:r>
          </a:p>
          <a:p>
            <a:r>
              <a:rPr lang="en-US" dirty="0"/>
              <a:t>Hello World!! is printing 8 times.</a:t>
            </a:r>
          </a:p>
          <a:p>
            <a:r>
              <a:rPr lang="en-US" dirty="0"/>
              <a:t>Hello World!! is printing 9 times.</a:t>
            </a:r>
          </a:p>
          <a:p>
            <a:r>
              <a:rPr lang="en-US" dirty="0"/>
              <a:t>Hello World!! is printing 10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rgbClr val="FFFF00"/>
                </a:solidFill>
              </a:rPr>
              <a:t>static   vs    global</a:t>
            </a:r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4393747" y="914400"/>
            <a:ext cx="4674053" cy="59436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 count=0;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void print()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("Hello World!! 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count++;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main()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=0;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8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while(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&lt;10)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        print();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("is printing %d times.\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n",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count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        return 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}</a:t>
            </a:r>
            <a:endParaRPr lang="en-US" altLang="en-US" sz="18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04" y="1143000"/>
            <a:ext cx="4259943" cy="5715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void 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print()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static 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 count=0;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("Hello World!! 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+mn-lt"/>
              </a:rPr>
              <a:t>count++;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("is printing %d times.\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n",</a:t>
            </a:r>
            <a:r>
              <a:rPr lang="en-US" altLang="en-US" sz="1800" b="1" dirty="0" err="1">
                <a:solidFill>
                  <a:srgbClr val="7030A0"/>
                </a:solidFill>
                <a:latin typeface="+mn-lt"/>
              </a:rPr>
              <a:t>count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main()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=0;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while(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&lt;10)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        print();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        </a:t>
            </a:r>
            <a:r>
              <a:rPr lang="en-US" altLang="en-US" sz="18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        return 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675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Register Variables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These variables are stored in high-speed registers within the CPU.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Commonly used variables like loop variables/counters may be declared as register variables.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Results in increase in execution speed.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User can suggest, but the allocation is done by the compiler.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2547878"/>
            <a:ext cx="3962400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sum; 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register </a:t>
            </a:r>
            <a:r>
              <a:rPr lang="en-US" b="1" dirty="0" err="1">
                <a:solidFill>
                  <a:srgbClr val="7030A0"/>
                </a:solidFill>
              </a:rPr>
              <a:t>int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count; </a:t>
            </a:r>
          </a:p>
          <a:p>
            <a:r>
              <a:rPr lang="en-US" dirty="0" smtClean="0"/>
              <a:t>    for(count=0;count&lt;20;count++) </a:t>
            </a:r>
          </a:p>
          <a:p>
            <a:r>
              <a:rPr lang="en-US" dirty="0" smtClean="0"/>
              <a:t>    	sum=</a:t>
            </a:r>
            <a:r>
              <a:rPr lang="en-US" dirty="0" err="1" smtClean="0"/>
              <a:t>sum+count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/>
              <a:t>("\</a:t>
            </a:r>
            <a:r>
              <a:rPr lang="en-US" dirty="0" err="1"/>
              <a:t>nSum</a:t>
            </a:r>
            <a:r>
              <a:rPr lang="en-US" dirty="0"/>
              <a:t> of </a:t>
            </a:r>
            <a:r>
              <a:rPr lang="en-US" dirty="0" smtClean="0"/>
              <a:t>Numbers:%</a:t>
            </a:r>
            <a:r>
              <a:rPr lang="en-US" dirty="0"/>
              <a:t>d</a:t>
            </a:r>
            <a:r>
              <a:rPr lang="en-US" dirty="0" smtClean="0"/>
              <a:t>", sum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 smtClean="0"/>
              <a:t>    return(0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#include: Revisited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77200" cy="47244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Preprocessor statement in the following form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rgbClr val="92D050"/>
                </a:solidFill>
              </a:rPr>
              <a:t>         #include “filename”</a:t>
            </a:r>
          </a:p>
          <a:p>
            <a:pPr>
              <a:buFontTx/>
              <a:buNone/>
            </a:pPr>
            <a:endParaRPr lang="en-US" altLang="en-US" sz="2400" dirty="0" smtClean="0"/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Filename could be specified with complete path.</a:t>
            </a:r>
          </a:p>
          <a:p>
            <a:pPr>
              <a:buFontTx/>
              <a:buNone/>
            </a:pPr>
            <a:r>
              <a:rPr lang="en-US" altLang="en-US" sz="2400" dirty="0" smtClean="0"/>
              <a:t>         </a:t>
            </a:r>
            <a:r>
              <a:rPr lang="en-US" altLang="en-US" sz="2400" dirty="0" smtClean="0">
                <a:solidFill>
                  <a:srgbClr val="92D050"/>
                </a:solidFill>
              </a:rPr>
              <a:t>#include “/home/pralay/C-header/</a:t>
            </a:r>
            <a:r>
              <a:rPr lang="en-US" altLang="en-US" sz="2400" dirty="0" err="1" smtClean="0">
                <a:solidFill>
                  <a:srgbClr val="92D050"/>
                </a:solidFill>
              </a:rPr>
              <a:t>myfile.h</a:t>
            </a:r>
            <a:r>
              <a:rPr lang="en-US" altLang="en-US" sz="2400" dirty="0" smtClean="0">
                <a:solidFill>
                  <a:srgbClr val="92D050"/>
                </a:solidFill>
              </a:rPr>
              <a:t>”</a:t>
            </a:r>
          </a:p>
          <a:p>
            <a:pPr>
              <a:buFontTx/>
              <a:buNone/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The content of the corresponding file will be</a:t>
            </a:r>
          </a:p>
          <a:p>
            <a:pPr>
              <a:buFontTx/>
              <a:buNone/>
            </a:pPr>
            <a:r>
              <a:rPr lang="en-US" altLang="en-US" sz="2800" dirty="0" smtClean="0">
                <a:solidFill>
                  <a:srgbClr val="FFC000"/>
                </a:solidFill>
              </a:rPr>
              <a:t>    included in the present file before compilation and the compiler will compile thereafter considering the content as it is.</a:t>
            </a:r>
          </a:p>
        </p:txBody>
      </p:sp>
    </p:spTree>
    <p:extLst>
      <p:ext uri="{BB962C8B-B14F-4D97-AF65-F5344CB8AC3E}">
        <p14:creationId xmlns:p14="http://schemas.microsoft.com/office/powerpoint/2010/main" val="375746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200"/>
            <a:ext cx="7772400" cy="762000"/>
          </a:xfrm>
        </p:spPr>
        <p:txBody>
          <a:bodyPr/>
          <a:lstStyle/>
          <a:p>
            <a:r>
              <a:rPr lang="en-US" altLang="en-US" b="1" dirty="0">
                <a:solidFill>
                  <a:srgbClr val="FFFF00"/>
                </a:solidFill>
              </a:rPr>
              <a:t>#include: Revisited</a:t>
            </a:r>
            <a:endParaRPr lang="en-US" altLang="en-US" dirty="0" smtClean="0"/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80962" y="1521202"/>
            <a:ext cx="4778375" cy="30130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#include “myfile.h”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main()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  printf(“Give value of x \n”);</a:t>
            </a:r>
          </a:p>
          <a:p>
            <a:pPr eaLnBrk="1" hangingPunct="1"/>
            <a:r>
              <a:rPr lang="en-US" altLang="en-US"/>
              <a:t> scanf(“%d”,&amp;x);</a:t>
            </a:r>
          </a:p>
          <a:p>
            <a:pPr eaLnBrk="1" hangingPunct="1"/>
            <a:r>
              <a:rPr lang="en-US" altLang="en-US"/>
              <a:t>  printf(“Square of x=%d \n”,x*x);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5878513" y="1524000"/>
            <a:ext cx="3035300" cy="1015663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int x;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80962" y="1175127"/>
            <a:ext cx="4778375" cy="341632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#include &lt;</a:t>
            </a:r>
            <a:r>
              <a:rPr lang="en-US" altLang="en-US" dirty="0" err="1">
                <a:solidFill>
                  <a:schemeClr val="bg1"/>
                </a:solidFill>
              </a:rPr>
              <a:t>stdio.h</a:t>
            </a:r>
            <a:r>
              <a:rPr lang="en-US" altLang="en-US" dirty="0">
                <a:solidFill>
                  <a:schemeClr val="bg1"/>
                </a:solidFill>
              </a:rPr>
              <a:t>&gt;</a:t>
            </a:r>
          </a:p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int</a:t>
            </a:r>
            <a:r>
              <a:rPr lang="en-US" altLang="en-US" dirty="0">
                <a:solidFill>
                  <a:schemeClr val="bg1"/>
                </a:solidFill>
              </a:rPr>
              <a:t> x;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void main</a:t>
            </a:r>
            <a:r>
              <a:rPr lang="en-US" altLang="en-US" dirty="0">
                <a:solidFill>
                  <a:schemeClr val="bg1"/>
                </a:solidFill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dirty="0" err="1">
                <a:solidFill>
                  <a:schemeClr val="bg1"/>
                </a:solidFill>
              </a:rPr>
              <a:t>printf</a:t>
            </a:r>
            <a:r>
              <a:rPr lang="en-US" altLang="en-US" dirty="0">
                <a:solidFill>
                  <a:schemeClr val="bg1"/>
                </a:solidFill>
              </a:rPr>
              <a:t>(“Give value of x \n)”;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scanf</a:t>
            </a:r>
            <a:r>
              <a:rPr lang="en-US" altLang="en-US" dirty="0">
                <a:solidFill>
                  <a:schemeClr val="bg1"/>
                </a:solidFill>
              </a:rPr>
              <a:t>(“%</a:t>
            </a:r>
            <a:r>
              <a:rPr lang="en-US" altLang="en-US" dirty="0" err="1">
                <a:solidFill>
                  <a:schemeClr val="bg1"/>
                </a:solidFill>
              </a:rPr>
              <a:t>d”,&amp;x</a:t>
            </a:r>
            <a:r>
              <a:rPr lang="en-US" altLang="en-US" dirty="0">
                <a:solidFill>
                  <a:schemeClr val="bg1"/>
                </a:solidFill>
              </a:rPr>
              <a:t>);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dirty="0" err="1">
                <a:solidFill>
                  <a:schemeClr val="bg1"/>
                </a:solidFill>
              </a:rPr>
              <a:t>printf</a:t>
            </a:r>
            <a:r>
              <a:rPr lang="en-US" altLang="en-US" dirty="0">
                <a:solidFill>
                  <a:schemeClr val="bg1"/>
                </a:solidFill>
              </a:rPr>
              <a:t>(“Square of x=%d \</a:t>
            </a:r>
            <a:r>
              <a:rPr lang="en-US" altLang="en-US" dirty="0" err="1">
                <a:solidFill>
                  <a:schemeClr val="bg1"/>
                </a:solidFill>
              </a:rPr>
              <a:t>n”,x</a:t>
            </a:r>
            <a:r>
              <a:rPr lang="en-US" altLang="en-US" dirty="0">
                <a:solidFill>
                  <a:schemeClr val="bg1"/>
                </a:solidFill>
              </a:rPr>
              <a:t>*x);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4825" y="4516815"/>
            <a:ext cx="1306512" cy="1689100"/>
            <a:chOff x="267" y="2523"/>
            <a:chExt cx="823" cy="1064"/>
          </a:xfrm>
        </p:grpSpPr>
        <p:sp>
          <p:nvSpPr>
            <p:cNvPr id="44051" name="Rectangle 10"/>
            <p:cNvSpPr>
              <a:spLocks noChangeArrowheads="1"/>
            </p:cNvSpPr>
            <p:nvPr/>
          </p:nvSpPr>
          <p:spPr bwMode="auto">
            <a:xfrm>
              <a:off x="267" y="3007"/>
              <a:ext cx="823" cy="580"/>
            </a:xfrm>
            <a:prstGeom prst="rect">
              <a:avLst/>
            </a:prstGeom>
            <a:solidFill>
              <a:srgbClr val="FFE699"/>
            </a:solidFill>
            <a:ln w="9525" algn="ctr">
              <a:solidFill>
                <a:srgbClr val="FFC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</a:rPr>
                <a:t>prog.c</a:t>
              </a:r>
            </a:p>
          </p:txBody>
        </p:sp>
        <p:sp>
          <p:nvSpPr>
            <p:cNvPr id="44052" name="Line 11"/>
            <p:cNvSpPr>
              <a:spLocks noChangeShapeType="1"/>
            </p:cNvSpPr>
            <p:nvPr/>
          </p:nvSpPr>
          <p:spPr bwMode="auto">
            <a:xfrm flipV="1">
              <a:off x="654" y="2523"/>
              <a:ext cx="0" cy="435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494587" y="2557840"/>
            <a:ext cx="1306513" cy="1689100"/>
            <a:chOff x="267" y="2523"/>
            <a:chExt cx="823" cy="1064"/>
          </a:xfrm>
        </p:grpSpPr>
        <p:sp>
          <p:nvSpPr>
            <p:cNvPr id="44049" name="Rectangle 14"/>
            <p:cNvSpPr>
              <a:spLocks noChangeArrowheads="1"/>
            </p:cNvSpPr>
            <p:nvPr/>
          </p:nvSpPr>
          <p:spPr bwMode="auto">
            <a:xfrm>
              <a:off x="267" y="3007"/>
              <a:ext cx="823" cy="580"/>
            </a:xfrm>
            <a:prstGeom prst="rect">
              <a:avLst/>
            </a:prstGeom>
            <a:ln w="38100"/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</a:rPr>
                <a:t>myfile.h</a:t>
              </a:r>
            </a:p>
          </p:txBody>
        </p:sp>
        <p:sp>
          <p:nvSpPr>
            <p:cNvPr id="44050" name="Line 15"/>
            <p:cNvSpPr>
              <a:spLocks noChangeShapeType="1"/>
            </p:cNvSpPr>
            <p:nvPr/>
          </p:nvSpPr>
          <p:spPr bwMode="auto">
            <a:xfrm flipV="1">
              <a:off x="654" y="2523"/>
              <a:ext cx="0" cy="435"/>
            </a:xfrm>
            <a:prstGeom prst="line">
              <a:avLst/>
            </a:prstGeom>
            <a:ln w="38100"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85712" name="Text Box 16"/>
          <p:cNvSpPr txBox="1">
            <a:spLocks noChangeArrowheads="1"/>
          </p:cNvSpPr>
          <p:nvPr/>
        </p:nvSpPr>
        <p:spPr bwMode="auto">
          <a:xfrm>
            <a:off x="2217737" y="5135940"/>
            <a:ext cx="62564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/>
              <a:t>#include &lt;</a:t>
            </a:r>
            <a:r>
              <a:rPr lang="en-US" altLang="en-US" dirty="0" err="1"/>
              <a:t>filename.h</a:t>
            </a:r>
            <a:r>
              <a:rPr lang="en-US" altLang="en-US" dirty="0"/>
              <a:t>&gt;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It includes the file “</a:t>
            </a:r>
            <a:r>
              <a:rPr lang="en-US" altLang="en-US" dirty="0" err="1"/>
              <a:t>filename.h</a:t>
            </a:r>
            <a:r>
              <a:rPr lang="en-US" altLang="en-US" dirty="0"/>
              <a:t>” from a</a:t>
            </a:r>
          </a:p>
          <a:p>
            <a:pPr eaLnBrk="1" hangingPunct="1"/>
            <a:r>
              <a:rPr lang="en-US" altLang="en-US" dirty="0"/>
              <a:t>specific directory known as include directory.</a:t>
            </a:r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 flipV="1">
            <a:off x="4306887" y="5477252"/>
            <a:ext cx="0" cy="460375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691062" y="4426327"/>
            <a:ext cx="4148138" cy="1266825"/>
            <a:chOff x="2904" y="2547"/>
            <a:chExt cx="2613" cy="798"/>
          </a:xfrm>
        </p:grpSpPr>
        <p:sp>
          <p:nvSpPr>
            <p:cNvPr id="44047" name="Rectangle 22"/>
            <p:cNvSpPr>
              <a:spLocks noChangeArrowheads="1"/>
            </p:cNvSpPr>
            <p:nvPr/>
          </p:nvSpPr>
          <p:spPr bwMode="auto">
            <a:xfrm>
              <a:off x="3436" y="2547"/>
              <a:ext cx="2081" cy="798"/>
            </a:xfrm>
            <a:prstGeom prst="rect">
              <a:avLst/>
            </a:prstGeom>
            <a:solidFill>
              <a:srgbClr val="FFE699"/>
            </a:solidFill>
            <a:ln w="9525" algn="ctr">
              <a:solidFill>
                <a:srgbClr val="FFC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</a:rPr>
                <a:t>/usr/include/filename.h</a:t>
              </a:r>
            </a:p>
          </p:txBody>
        </p:sp>
        <p:sp>
          <p:nvSpPr>
            <p:cNvPr id="44048" name="Line 23"/>
            <p:cNvSpPr>
              <a:spLocks noChangeShapeType="1"/>
            </p:cNvSpPr>
            <p:nvPr/>
          </p:nvSpPr>
          <p:spPr bwMode="auto">
            <a:xfrm flipH="1">
              <a:off x="2904" y="2958"/>
              <a:ext cx="484" cy="73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60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Variable number of arguments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39875"/>
            <a:ext cx="7620000" cy="326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C000"/>
                </a:solidFill>
              </a:rPr>
              <a:t>General syntax: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92D050"/>
                </a:solidFill>
              </a:rPr>
              <a:t>scanf</a:t>
            </a:r>
            <a:r>
              <a:rPr lang="en-US" altLang="en-US" dirty="0" smtClean="0">
                <a:solidFill>
                  <a:srgbClr val="92D050"/>
                </a:solidFill>
              </a:rPr>
              <a:t> (control string, arg1, arg2, …, </a:t>
            </a:r>
            <a:r>
              <a:rPr lang="en-US" altLang="en-US" dirty="0" err="1" smtClean="0">
                <a:solidFill>
                  <a:srgbClr val="92D050"/>
                </a:solidFill>
              </a:rPr>
              <a:t>argn</a:t>
            </a:r>
            <a:r>
              <a:rPr lang="en-US" altLang="en-US" dirty="0" smtClean="0">
                <a:solidFill>
                  <a:srgbClr val="92D050"/>
                </a:solidFill>
              </a:rPr>
              <a:t>);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en-US" dirty="0" err="1" smtClean="0">
                <a:solidFill>
                  <a:srgbClr val="92D050"/>
                </a:solidFill>
              </a:rPr>
              <a:t>printf</a:t>
            </a:r>
            <a:r>
              <a:rPr lang="en-US" altLang="en-US" dirty="0" smtClean="0">
                <a:solidFill>
                  <a:srgbClr val="92D050"/>
                </a:solidFill>
              </a:rPr>
              <a:t> </a:t>
            </a:r>
            <a:r>
              <a:rPr lang="en-US" altLang="en-US" dirty="0">
                <a:solidFill>
                  <a:srgbClr val="92D050"/>
                </a:solidFill>
              </a:rPr>
              <a:t>(control string, arg1, arg2, …, </a:t>
            </a:r>
            <a:r>
              <a:rPr lang="en-US" altLang="en-US" dirty="0" err="1">
                <a:solidFill>
                  <a:srgbClr val="92D050"/>
                </a:solidFill>
              </a:rPr>
              <a:t>argn</a:t>
            </a:r>
            <a:r>
              <a:rPr lang="en-US" altLang="en-US" dirty="0">
                <a:solidFill>
                  <a:srgbClr val="92D050"/>
                </a:solidFill>
              </a:rPr>
              <a:t>);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4000" b="1" dirty="0" smtClean="0">
                <a:solidFill>
                  <a:srgbClr val="00CCFF"/>
                </a:solidFill>
              </a:rPr>
              <a:t>How is it possible?</a:t>
            </a:r>
          </a:p>
        </p:txBody>
      </p:sp>
    </p:spTree>
    <p:extLst>
      <p:ext uri="{BB962C8B-B14F-4D97-AF65-F5344CB8AC3E}">
        <p14:creationId xmlns:p14="http://schemas.microsoft.com/office/powerpoint/2010/main" val="180819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Example: GCD calculation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743200"/>
            <a:ext cx="6248400" cy="4114800"/>
          </a:xfr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/* Compute the GCD of four numbers */</a:t>
            </a:r>
          </a:p>
          <a:p>
            <a:pPr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#include  &lt;</a:t>
            </a:r>
            <a:r>
              <a:rPr lang="en-US" altLang="en-US" sz="2400" dirty="0" err="1">
                <a:solidFill>
                  <a:schemeClr val="bg1"/>
                </a:solidFill>
              </a:rPr>
              <a:t>stdio.h</a:t>
            </a:r>
            <a:r>
              <a:rPr lang="en-US" altLang="en-US" sz="2400" dirty="0">
                <a:solidFill>
                  <a:schemeClr val="bg1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A,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B);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void main()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 n1, n2, n3, n4, result;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scanf</a:t>
            </a:r>
            <a:r>
              <a:rPr lang="en-US" altLang="en-US" sz="2400" dirty="0" smtClean="0">
                <a:solidFill>
                  <a:schemeClr val="bg1"/>
                </a:solidFill>
              </a:rPr>
              <a:t> (“%d %d %d %d”, &amp;n1, &amp;n2, &amp;n3, &amp;n4);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result  = 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(n1, n2),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(n3, n4) 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printf</a:t>
            </a:r>
            <a:r>
              <a:rPr lang="en-US" altLang="en-US" sz="2400" dirty="0" smtClean="0">
                <a:solidFill>
                  <a:schemeClr val="bg1"/>
                </a:solidFill>
              </a:rPr>
              <a:t> (“The GCD of %d, %d, %d and %d is %d \n”, n1, n2, n3, n4, result);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410200" y="1219200"/>
            <a:ext cx="3489325" cy="34153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</a:rPr>
              <a:t>gcd</a:t>
            </a:r>
            <a:r>
              <a:rPr lang="en-US" sz="2200" dirty="0" smtClean="0">
                <a:solidFill>
                  <a:schemeClr val="bg1"/>
                </a:solidFill>
              </a:rPr>
              <a:t>  (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A, 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B)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 temp;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while ((B % A) != 0)  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temp = B % A;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B = A;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A = temp;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return (A);</a:t>
            </a:r>
          </a:p>
        </p:txBody>
      </p:sp>
    </p:spTree>
    <p:extLst>
      <p:ext uri="{BB962C8B-B14F-4D97-AF65-F5344CB8AC3E}">
        <p14:creationId xmlns:p14="http://schemas.microsoft.com/office/powerpoint/2010/main" val="208035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Example: GCD calculation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743200"/>
            <a:ext cx="6248400" cy="4114800"/>
          </a:xfr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/* Compute the GCD of four numbers */</a:t>
            </a:r>
          </a:p>
          <a:p>
            <a:pPr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#include  &lt;</a:t>
            </a:r>
            <a:r>
              <a:rPr lang="en-US" altLang="en-US" sz="2400" dirty="0" err="1">
                <a:solidFill>
                  <a:schemeClr val="bg1"/>
                </a:solidFill>
              </a:rPr>
              <a:t>stdio.h</a:t>
            </a:r>
            <a:r>
              <a:rPr lang="en-US" altLang="en-US" sz="2400" dirty="0">
                <a:solidFill>
                  <a:schemeClr val="bg1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main()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{</a:t>
            </a:r>
          </a:p>
          <a:p>
            <a:pPr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	</a:t>
            </a:r>
            <a:r>
              <a:rPr lang="en-US" altLang="en-US" sz="2400" dirty="0" err="1">
                <a:solidFill>
                  <a:schemeClr val="bg1"/>
                </a:solidFill>
              </a:rPr>
              <a:t>int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</a:rPr>
              <a:t>gcd</a:t>
            </a:r>
            <a:r>
              <a:rPr lang="en-US" altLang="en-US" sz="2400" dirty="0">
                <a:solidFill>
                  <a:schemeClr val="bg1"/>
                </a:solidFill>
              </a:rPr>
              <a:t>(</a:t>
            </a:r>
            <a:r>
              <a:rPr lang="en-US" altLang="en-US" sz="2400" dirty="0" err="1">
                <a:solidFill>
                  <a:schemeClr val="bg1"/>
                </a:solidFill>
              </a:rPr>
              <a:t>int</a:t>
            </a:r>
            <a:r>
              <a:rPr lang="en-US" altLang="en-US" sz="2400" dirty="0">
                <a:solidFill>
                  <a:schemeClr val="bg1"/>
                </a:solidFill>
              </a:rPr>
              <a:t> A, </a:t>
            </a:r>
            <a:r>
              <a:rPr lang="en-US" altLang="en-US" sz="2400" dirty="0" err="1">
                <a:solidFill>
                  <a:schemeClr val="bg1"/>
                </a:solidFill>
              </a:rPr>
              <a:t>int</a:t>
            </a:r>
            <a:r>
              <a:rPr lang="en-US" altLang="en-US" sz="2400" dirty="0">
                <a:solidFill>
                  <a:schemeClr val="bg1"/>
                </a:solidFill>
              </a:rPr>
              <a:t> B);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altLang="en-US" sz="2400" dirty="0" smtClean="0">
                <a:solidFill>
                  <a:schemeClr val="bg1"/>
                </a:solidFill>
              </a:rPr>
              <a:t>  n1, n2, n3, n4, result;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scanf</a:t>
            </a:r>
            <a:r>
              <a:rPr lang="en-US" altLang="en-US" sz="2400" dirty="0" smtClean="0">
                <a:solidFill>
                  <a:schemeClr val="bg1"/>
                </a:solidFill>
              </a:rPr>
              <a:t> (“%d %d %d %d”, &amp;n1, &amp;n2, &amp;n3, &amp;n4);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result  = 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(n1, n2),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gcd</a:t>
            </a:r>
            <a:r>
              <a:rPr lang="en-US" altLang="en-US" sz="2400" dirty="0" smtClean="0">
                <a:solidFill>
                  <a:schemeClr val="bg1"/>
                </a:solidFill>
              </a:rPr>
              <a:t> (n3, n4) 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printf</a:t>
            </a:r>
            <a:r>
              <a:rPr lang="en-US" altLang="en-US" sz="2400" dirty="0" smtClean="0">
                <a:solidFill>
                  <a:schemeClr val="bg1"/>
                </a:solidFill>
              </a:rPr>
              <a:t> (“The GCD of %d, %d, %d and %d is %d \n”, n1, n2, n3, n4, result);</a:t>
            </a:r>
          </a:p>
          <a:p>
            <a:pPr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410200" y="1219200"/>
            <a:ext cx="3489325" cy="34153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</a:rPr>
              <a:t>gcd</a:t>
            </a:r>
            <a:r>
              <a:rPr lang="en-US" sz="2200" dirty="0" smtClean="0">
                <a:solidFill>
                  <a:schemeClr val="bg1"/>
                </a:solidFill>
              </a:rPr>
              <a:t>  (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A, 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B)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</a:rPr>
              <a:t>int</a:t>
            </a:r>
            <a:r>
              <a:rPr lang="en-US" sz="2200" dirty="0" smtClean="0">
                <a:solidFill>
                  <a:schemeClr val="bg1"/>
                </a:solidFill>
              </a:rPr>
              <a:t>  temp;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while ((B % A) != 0)  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temp = B % A;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B = A;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	A = temp;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	return (A);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1447800"/>
            <a:ext cx="25908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Scope/Visibility of a function!!!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43200" y="2401907"/>
            <a:ext cx="1600200" cy="18652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" y="1828800"/>
            <a:ext cx="1752600" cy="1676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54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Recursion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A process by which a function calls itself repeatedly.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Either directly.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X calls X.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Or cyclically in a chain.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X calls Y, and Y calls X.</a:t>
            </a:r>
          </a:p>
          <a:p>
            <a:pPr lvl="2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Used for repetitive computations in which each action is stated in terms of a previous result.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92D050"/>
                </a:solidFill>
              </a:rPr>
              <a:t>fact(n) = n * fact (n-1)</a:t>
            </a:r>
          </a:p>
        </p:txBody>
      </p:sp>
    </p:spTree>
    <p:extLst>
      <p:ext uri="{BB962C8B-B14F-4D97-AF65-F5344CB8AC3E}">
        <p14:creationId xmlns:p14="http://schemas.microsoft.com/office/powerpoint/2010/main" val="42164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Recursion</a:t>
            </a:r>
            <a:endParaRPr lang="en-US" altLang="en-US" sz="4000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For a problem to be written in recursive form, two conditions are to be satisfied: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It should be possible to express the problem in recursive form.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The problem statement must include a stopping condition</a:t>
            </a:r>
          </a:p>
          <a:p>
            <a:pPr lvl="2">
              <a:buFontTx/>
              <a:buNone/>
            </a:pPr>
            <a:r>
              <a:rPr lang="en-US" altLang="en-US" dirty="0" smtClean="0"/>
              <a:t>fact(n)  =  1,                      if  n = 0</a:t>
            </a:r>
          </a:p>
          <a:p>
            <a:pPr lvl="2">
              <a:buFontTx/>
              <a:buNone/>
            </a:pPr>
            <a:r>
              <a:rPr lang="en-US" altLang="en-US" dirty="0" smtClean="0"/>
              <a:t>              =  n * fact(n-1),   if  n &gt; 0</a:t>
            </a:r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1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a function executes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800600" cy="5410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cs typeface="Andale Mono"/>
              </a:rPr>
              <a:t>m</a:t>
            </a:r>
            <a:r>
              <a:rPr lang="en-US" sz="2400" dirty="0" smtClean="0">
                <a:cs typeface="Andale Mono"/>
              </a:rPr>
              <a:t>ain()</a:t>
            </a:r>
            <a:r>
              <a:rPr lang="en-US" sz="2400" dirty="0" smtClean="0"/>
              <a:t> </a:t>
            </a:r>
            <a:r>
              <a:rPr lang="en-US" sz="2400" dirty="0" smtClean="0"/>
              <a:t>executes and reaches </a:t>
            </a:r>
            <a:r>
              <a:rPr lang="en-US" sz="2400" dirty="0" err="1" smtClean="0">
                <a:cs typeface="Andale Mono"/>
              </a:rPr>
              <a:t>gcd</a:t>
            </a:r>
            <a:r>
              <a:rPr lang="en-US" sz="2400" dirty="0" smtClean="0">
                <a:cs typeface="Andale Mono"/>
              </a:rPr>
              <a:t>(36,24)</a:t>
            </a:r>
          </a:p>
          <a:p>
            <a:pPr>
              <a:defRPr/>
            </a:pPr>
            <a:r>
              <a:rPr lang="en-US" sz="2400" dirty="0">
                <a:cs typeface="Andale Mono"/>
              </a:rPr>
              <a:t>m</a:t>
            </a:r>
            <a:r>
              <a:rPr lang="en-US" sz="2400" dirty="0" smtClean="0">
                <a:cs typeface="Andale Mono"/>
              </a:rPr>
              <a:t>ain()</a:t>
            </a:r>
            <a:r>
              <a:rPr lang="en-US" sz="2400" dirty="0" smtClean="0"/>
              <a:t> </a:t>
            </a:r>
            <a:r>
              <a:rPr lang="en-US" sz="2400" dirty="0" smtClean="0"/>
              <a:t>suspends.</a:t>
            </a:r>
          </a:p>
          <a:p>
            <a:pPr>
              <a:defRPr/>
            </a:pPr>
            <a:r>
              <a:rPr lang="en-US" sz="2400" dirty="0" smtClean="0"/>
              <a:t>Preparations made to run </a:t>
            </a:r>
            <a:r>
              <a:rPr lang="en-US" sz="2400" dirty="0" smtClean="0"/>
              <a:t> </a:t>
            </a:r>
            <a:r>
              <a:rPr lang="en-US" sz="2400" dirty="0" err="1" smtClean="0">
                <a:cs typeface="Andale Mono"/>
              </a:rPr>
              <a:t>gcd</a:t>
            </a:r>
            <a:r>
              <a:rPr lang="en-US" sz="2400" dirty="0" smtClean="0"/>
              <a:t>()</a:t>
            </a:r>
            <a:endParaRPr lang="en-US" sz="2400" dirty="0" smtClean="0"/>
          </a:p>
          <a:p>
            <a:pPr marL="857250" lvl="1" indent="-457200">
              <a:buFont typeface="Arial"/>
              <a:buChar char="•"/>
              <a:defRPr/>
            </a:pPr>
            <a:r>
              <a:rPr lang="en-US" sz="2400" dirty="0" smtClean="0"/>
              <a:t>Area allocated in memory where </a:t>
            </a:r>
            <a:r>
              <a:rPr lang="en-US" sz="2400" dirty="0" err="1" smtClean="0">
                <a:cs typeface="Andale Mono"/>
              </a:rPr>
              <a:t>gcd</a:t>
            </a:r>
            <a:r>
              <a:rPr lang="en-US" sz="2400" dirty="0" smtClean="0"/>
              <a:t> will have its variables.  </a:t>
            </a:r>
            <a:r>
              <a:rPr lang="en-US" sz="2400" dirty="0" smtClean="0">
                <a:solidFill>
                  <a:srgbClr val="FFC000"/>
                </a:solidFill>
              </a:rPr>
              <a:t>“activation frame”</a:t>
            </a:r>
          </a:p>
          <a:p>
            <a:pPr marL="857250" lvl="1" indent="-457200">
              <a:buFont typeface="Arial"/>
              <a:buChar char="•"/>
              <a:defRPr/>
            </a:pPr>
            <a:r>
              <a:rPr lang="en-US" sz="2400" dirty="0" smtClean="0"/>
              <a:t>Variables corresponding to parameters are created in activation frame.</a:t>
            </a:r>
          </a:p>
          <a:p>
            <a:pPr marL="857250" lvl="1" indent="-457200">
              <a:buFont typeface="Arial"/>
              <a:buChar char="•"/>
              <a:defRPr/>
            </a:pPr>
            <a:r>
              <a:rPr lang="en-US" sz="2400" dirty="0" smtClean="0"/>
              <a:t>Values of arguments are copied from activation frame of </a:t>
            </a:r>
            <a:r>
              <a:rPr lang="en-US" sz="2400" dirty="0" smtClean="0">
                <a:cs typeface="Andale Mono"/>
              </a:rPr>
              <a:t>main()</a:t>
            </a:r>
            <a:r>
              <a:rPr lang="en-US" sz="2400" dirty="0" smtClean="0"/>
              <a:t> </a:t>
            </a:r>
            <a:r>
              <a:rPr lang="en-US" sz="2400" dirty="0" smtClean="0"/>
              <a:t>to that of </a:t>
            </a:r>
            <a:r>
              <a:rPr lang="en-US" sz="2400" dirty="0" err="1" smtClean="0">
                <a:cs typeface="Andale Mono"/>
              </a:rPr>
              <a:t>gcd</a:t>
            </a:r>
            <a:r>
              <a:rPr lang="en-US" sz="2400" dirty="0" smtClean="0">
                <a:cs typeface="Andale Mono"/>
              </a:rPr>
              <a:t>()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C000"/>
                </a:solidFill>
              </a:rPr>
              <a:t>“</a:t>
            </a:r>
            <a:r>
              <a:rPr lang="en-US" sz="2400" dirty="0" smtClean="0">
                <a:solidFill>
                  <a:srgbClr val="FFC000"/>
                </a:solidFill>
              </a:rPr>
              <a:t>call </a:t>
            </a:r>
            <a:r>
              <a:rPr lang="en-US" sz="2400" dirty="0" smtClean="0">
                <a:solidFill>
                  <a:srgbClr val="FFC000"/>
                </a:solidFill>
              </a:rPr>
              <a:t>by </a:t>
            </a:r>
            <a:r>
              <a:rPr lang="en-US" sz="2400" dirty="0" smtClean="0">
                <a:solidFill>
                  <a:srgbClr val="FFC000"/>
                </a:solidFill>
              </a:rPr>
              <a:t>value”.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257800" y="1295400"/>
            <a:ext cx="3429000" cy="5410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m,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n)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while(m % n != 0){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r =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m%n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m = 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n =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return 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main ( 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a=36, b=24;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a,b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)) 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(99,47));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61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Recursion</a:t>
            </a:r>
            <a:endParaRPr lang="en-US" altLang="en-US" sz="4000" dirty="0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Examples: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Factorial: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fact(0)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fact(n) = n * fact(n-1), if n &gt; 0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GCD: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gcd</a:t>
            </a:r>
            <a:r>
              <a:rPr lang="en-US" dirty="0" smtClean="0"/>
              <a:t> (m, m) = m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gcd</a:t>
            </a:r>
            <a:r>
              <a:rPr lang="en-US" dirty="0" smtClean="0"/>
              <a:t> (m, n) = </a:t>
            </a:r>
            <a:r>
              <a:rPr lang="en-US" dirty="0" err="1" smtClean="0"/>
              <a:t>gcd</a:t>
            </a:r>
            <a:r>
              <a:rPr lang="en-US" dirty="0" smtClean="0"/>
              <a:t> (m-n, n), if m &gt; 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gcd</a:t>
            </a:r>
            <a:r>
              <a:rPr lang="en-US" dirty="0" smtClean="0"/>
              <a:t> (m, n) = </a:t>
            </a:r>
            <a:r>
              <a:rPr lang="en-US" dirty="0" err="1" smtClean="0"/>
              <a:t>gcd</a:t>
            </a:r>
            <a:r>
              <a:rPr lang="en-US" dirty="0" smtClean="0"/>
              <a:t> (n, n-m), if m &lt; 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Fibonacci series (1,1,2,3,5,8,13,21,….)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fib (0)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fib (1)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fib (n) = fib (n-1) + fib (n-2), if n &gt; 1</a:t>
            </a:r>
          </a:p>
        </p:txBody>
      </p:sp>
    </p:spTree>
    <p:extLst>
      <p:ext uri="{BB962C8B-B14F-4D97-AF65-F5344CB8AC3E}">
        <p14:creationId xmlns:p14="http://schemas.microsoft.com/office/powerpoint/2010/main" val="8474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Example 1 :: Factorial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1455057" y="1295400"/>
            <a:ext cx="7010400" cy="5262979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+mn-lt"/>
              </a:rPr>
              <a:t>fact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n)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	if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(n == 0) </a:t>
            </a:r>
            <a:endParaRPr lang="en-US" altLang="en-US" dirty="0" smtClean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	return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1;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	else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	return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(n * </a:t>
            </a:r>
            <a:r>
              <a:rPr lang="en-US" altLang="en-US" b="1" dirty="0" smtClean="0">
                <a:solidFill>
                  <a:srgbClr val="C00000"/>
                </a:solidFill>
                <a:latin typeface="+mn-lt"/>
              </a:rPr>
              <a:t>fact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(n-1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));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main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=6;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(“Factorial of 6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is: %d \n”, </a:t>
            </a:r>
            <a:r>
              <a:rPr lang="en-US" altLang="en-US" b="1" dirty="0" smtClean="0">
                <a:solidFill>
                  <a:srgbClr val="C00000"/>
                </a:solidFill>
                <a:latin typeface="+mn-lt"/>
              </a:rPr>
              <a:t>fact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));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}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9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Mechanism of Execution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When a recursive program is executed, the recursive function calls are not executed immediately.</a:t>
            </a:r>
          </a:p>
          <a:p>
            <a:endParaRPr lang="en-US" altLang="en-US" sz="2800" dirty="0" smtClean="0">
              <a:solidFill>
                <a:srgbClr val="FFC000"/>
              </a:solidFill>
            </a:endParaRP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They are kept aside (on a stack) until the stopping condition is encountered.</a:t>
            </a:r>
          </a:p>
          <a:p>
            <a:pPr lvl="1"/>
            <a:endParaRPr lang="en-US" altLang="en-US" sz="2400" dirty="0" smtClean="0">
              <a:solidFill>
                <a:srgbClr val="92D050"/>
              </a:solidFill>
            </a:endParaRP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The function calls are then executed in reverse order.</a:t>
            </a:r>
          </a:p>
        </p:txBody>
      </p:sp>
    </p:spTree>
    <p:extLst>
      <p:ext uri="{BB962C8B-B14F-4D97-AF65-F5344CB8AC3E}">
        <p14:creationId xmlns:p14="http://schemas.microsoft.com/office/powerpoint/2010/main" val="9269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Advantage of Recursion ::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Calculating fact(5)</a:t>
            </a:r>
            <a:endParaRPr lang="en-US" alt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dirty="0" smtClean="0">
                <a:solidFill>
                  <a:srgbClr val="FFC000"/>
                </a:solidFill>
              </a:rPr>
              <a:t>First, the function calls will be processed:</a:t>
            </a:r>
          </a:p>
          <a:p>
            <a:pPr lvl="3">
              <a:buNone/>
            </a:pPr>
            <a:r>
              <a:rPr lang="en-US" altLang="en-US" dirty="0" smtClean="0"/>
              <a:t>fact(5) </a:t>
            </a:r>
            <a:r>
              <a:rPr lang="en-US" altLang="en-US" dirty="0"/>
              <a:t>= </a:t>
            </a:r>
            <a:r>
              <a:rPr lang="en-US" altLang="en-US" dirty="0" smtClean="0"/>
              <a:t>5 </a:t>
            </a:r>
            <a:r>
              <a:rPr lang="en-US" altLang="en-US" dirty="0"/>
              <a:t>* </a:t>
            </a:r>
            <a:r>
              <a:rPr lang="en-US" altLang="en-US" dirty="0" smtClean="0"/>
              <a:t>fact(4)</a:t>
            </a:r>
            <a:endParaRPr lang="en-US" altLang="en-US" dirty="0"/>
          </a:p>
          <a:p>
            <a:pPr lvl="3">
              <a:buFontTx/>
              <a:buNone/>
            </a:pPr>
            <a:r>
              <a:rPr lang="en-US" altLang="en-US" dirty="0" smtClean="0"/>
              <a:t>fact(4) = 4 * fact(3)</a:t>
            </a:r>
          </a:p>
          <a:p>
            <a:pPr lvl="3">
              <a:buFontTx/>
              <a:buNone/>
            </a:pPr>
            <a:r>
              <a:rPr lang="en-US" altLang="en-US" dirty="0" smtClean="0"/>
              <a:t>fact(3) = 3 * fact(2)</a:t>
            </a:r>
          </a:p>
          <a:p>
            <a:pPr lvl="3">
              <a:buFontTx/>
              <a:buNone/>
            </a:pPr>
            <a:r>
              <a:rPr lang="en-US" altLang="en-US" dirty="0" smtClean="0"/>
              <a:t>fact(2) = 2 * fact(1)</a:t>
            </a:r>
          </a:p>
          <a:p>
            <a:pPr lvl="3">
              <a:buFontTx/>
              <a:buNone/>
            </a:pPr>
            <a:r>
              <a:rPr lang="en-US" altLang="en-US" dirty="0" smtClean="0"/>
              <a:t>fact(1) = 1 * fact(0)</a:t>
            </a:r>
          </a:p>
          <a:p>
            <a:pPr lvl="1"/>
            <a:r>
              <a:rPr lang="en-US" altLang="en-US" dirty="0" smtClean="0">
                <a:solidFill>
                  <a:srgbClr val="FFC000"/>
                </a:solidFill>
              </a:rPr>
              <a:t>The actual values return in the reverse order:</a:t>
            </a:r>
          </a:p>
          <a:p>
            <a:pPr lvl="3">
              <a:buFontTx/>
              <a:buNone/>
            </a:pPr>
            <a:r>
              <a:rPr lang="en-US" altLang="en-US" dirty="0" smtClean="0"/>
              <a:t>fact(0) = 1</a:t>
            </a:r>
          </a:p>
          <a:p>
            <a:pPr lvl="3">
              <a:buFontTx/>
              <a:buNone/>
            </a:pPr>
            <a:r>
              <a:rPr lang="en-US" altLang="en-US" dirty="0" smtClean="0"/>
              <a:t>fact(1) = 1 * 1 = 1</a:t>
            </a:r>
          </a:p>
          <a:p>
            <a:pPr lvl="3">
              <a:buFontTx/>
              <a:buNone/>
            </a:pPr>
            <a:r>
              <a:rPr lang="en-US" altLang="en-US" dirty="0" smtClean="0"/>
              <a:t>fact(2) = 2 * 1 = 2</a:t>
            </a:r>
          </a:p>
          <a:p>
            <a:pPr lvl="3">
              <a:buFontTx/>
              <a:buNone/>
            </a:pPr>
            <a:r>
              <a:rPr lang="en-US" altLang="en-US" dirty="0" smtClean="0"/>
              <a:t>fact(3) = 3 * 2 = 6</a:t>
            </a:r>
          </a:p>
          <a:p>
            <a:pPr lvl="3">
              <a:buFontTx/>
              <a:buNone/>
            </a:pPr>
            <a:r>
              <a:rPr lang="en-US" altLang="en-US" dirty="0" smtClean="0"/>
              <a:t>fact(4) = 4 * 6 = 24</a:t>
            </a:r>
          </a:p>
          <a:p>
            <a:pPr lvl="3">
              <a:buFontTx/>
              <a:buNone/>
            </a:pPr>
            <a:r>
              <a:rPr lang="en-US" altLang="en-US" dirty="0" smtClean="0"/>
              <a:t>Fact(5) = 5 * 24 = 120</a:t>
            </a:r>
          </a:p>
        </p:txBody>
      </p:sp>
    </p:spTree>
    <p:extLst>
      <p:ext uri="{BB962C8B-B14F-4D97-AF65-F5344CB8AC3E}">
        <p14:creationId xmlns:p14="http://schemas.microsoft.com/office/powerpoint/2010/main" val="7315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Facts on fact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3429000"/>
          </a:xfrm>
        </p:spPr>
        <p:txBody>
          <a:bodyPr/>
          <a:lstStyle/>
          <a:p>
            <a:pPr lvl="1"/>
            <a:r>
              <a:rPr lang="en-US" altLang="en-US" sz="2200" dirty="0" smtClean="0">
                <a:latin typeface="Lucida Console" pitchFamily="49" charset="0"/>
              </a:rPr>
              <a:t>5! = 5 * 4 * 3 * 2 * 1</a:t>
            </a:r>
          </a:p>
          <a:p>
            <a:pPr lvl="1"/>
            <a:r>
              <a:rPr lang="en-US" altLang="en-US" dirty="0" smtClean="0"/>
              <a:t>Notice that</a:t>
            </a:r>
          </a:p>
          <a:p>
            <a:pPr lvl="2"/>
            <a:r>
              <a:rPr lang="en-US" altLang="en-US" sz="1800" dirty="0" smtClean="0">
                <a:latin typeface="Lucida Console" pitchFamily="49" charset="0"/>
              </a:rPr>
              <a:t>5! = 5 * 4!</a:t>
            </a:r>
          </a:p>
          <a:p>
            <a:pPr lvl="2"/>
            <a:r>
              <a:rPr lang="en-US" altLang="en-US" sz="1800" dirty="0" smtClean="0">
                <a:latin typeface="Lucida Console" pitchFamily="49" charset="0"/>
              </a:rPr>
              <a:t>4! = 4 * 3! ...</a:t>
            </a:r>
          </a:p>
          <a:p>
            <a:pPr lvl="1"/>
            <a:r>
              <a:rPr lang="en-US" altLang="en-US" dirty="0" smtClean="0"/>
              <a:t>Can compute factorials recursively </a:t>
            </a:r>
          </a:p>
          <a:p>
            <a:pPr lvl="1"/>
            <a:r>
              <a:rPr lang="en-US" altLang="en-US" dirty="0" smtClean="0"/>
              <a:t>Solve base case (</a:t>
            </a:r>
            <a:r>
              <a:rPr lang="en-US" altLang="en-US" sz="2200" dirty="0" smtClean="0">
                <a:latin typeface="Lucida Console" pitchFamily="49" charset="0"/>
              </a:rPr>
              <a:t>1! = 0! = 1</a:t>
            </a:r>
            <a:r>
              <a:rPr lang="en-US" altLang="en-US" dirty="0" smtClean="0"/>
              <a:t>) then plug in</a:t>
            </a:r>
          </a:p>
          <a:p>
            <a:pPr lvl="2"/>
            <a:r>
              <a:rPr lang="en-US" altLang="en-US" sz="1800" dirty="0" smtClean="0">
                <a:latin typeface="Lucida Console" pitchFamily="49" charset="0"/>
              </a:rPr>
              <a:t>2! = 2 * 1! = 2 * 1 = 2;</a:t>
            </a:r>
          </a:p>
          <a:p>
            <a:pPr lvl="2"/>
            <a:r>
              <a:rPr lang="en-US" altLang="en-US" sz="1800" dirty="0" smtClean="0">
                <a:latin typeface="Lucida Console" pitchFamily="49" charset="0"/>
              </a:rPr>
              <a:t>3! = 3 * 2! = 3 * 2 = 6;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5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Example 2 :: </a:t>
            </a:r>
            <a:r>
              <a:rPr lang="en-US" sz="4000" b="1" dirty="0">
                <a:solidFill>
                  <a:srgbClr val="FFFF00"/>
                </a:solidFill>
              </a:rPr>
              <a:t>Fibonacci series </a:t>
            </a:r>
            <a:endParaRPr lang="en-US" alt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2133600" y="1147155"/>
            <a:ext cx="4800599" cy="555844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#include &lt;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stdio.h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&gt;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+mn-lt"/>
              </a:rPr>
              <a:t>fib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n)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	if (n &lt; 2) </a:t>
            </a:r>
            <a:endParaRPr lang="en-US" altLang="en-US" dirty="0" smtClean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    return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n;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	else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    return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fib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(n-1) + 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fib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(n-2));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}</a:t>
            </a:r>
          </a:p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 main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{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int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=4;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+mn-lt"/>
              </a:rPr>
              <a:t>	 </a:t>
            </a: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printf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(“%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d \n”, </a:t>
            </a:r>
            <a:r>
              <a:rPr lang="en-US" altLang="en-US" b="1" dirty="0" smtClean="0">
                <a:solidFill>
                  <a:srgbClr val="C00000"/>
                </a:solidFill>
                <a:latin typeface="+mn-lt"/>
              </a:rPr>
              <a:t>fib</a:t>
            </a:r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altLang="en-US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));</a:t>
            </a:r>
          </a:p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}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42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609600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Execution of Fibonacci number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3178175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Fibonacci number fib(n) can be defined as:</a:t>
            </a:r>
          </a:p>
          <a:p>
            <a:pPr lvl="1">
              <a:buFontTx/>
              <a:buNone/>
            </a:pPr>
            <a:r>
              <a:rPr lang="en-US" altLang="en-US" dirty="0" smtClean="0"/>
              <a:t>        </a:t>
            </a:r>
            <a:r>
              <a:rPr lang="en-US" altLang="en-US" dirty="0" smtClean="0">
                <a:solidFill>
                  <a:srgbClr val="FF0000"/>
                </a:solidFill>
              </a:rPr>
              <a:t>fib(0)  =  0</a:t>
            </a:r>
          </a:p>
          <a:p>
            <a:pPr lvl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    fib(1)  =  1</a:t>
            </a:r>
          </a:p>
          <a:p>
            <a:pPr lvl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    fib(n)  =  fib(n-1) + fib(n-2),   if  n &gt; 1</a:t>
            </a:r>
          </a:p>
          <a:p>
            <a:pPr lvl="1"/>
            <a:r>
              <a:rPr lang="en-US" altLang="en-US" sz="2400" dirty="0" smtClean="0">
                <a:solidFill>
                  <a:srgbClr val="92D050"/>
                </a:solidFill>
              </a:rPr>
              <a:t>The successive Fibonacci numbers are:</a:t>
            </a:r>
          </a:p>
          <a:p>
            <a:pPr lvl="2">
              <a:buFontTx/>
              <a:buNone/>
            </a:pPr>
            <a:r>
              <a:rPr lang="en-US" altLang="en-US" dirty="0" smtClean="0"/>
              <a:t>0, 1, 1, 2, 3, 5, 8, 13, 21, …..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04800" y="4334552"/>
            <a:ext cx="4076700" cy="2246769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int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</a:rPr>
              <a:t>fib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altLang="en-US" sz="2000" b="1" dirty="0" err="1" smtClean="0">
                <a:solidFill>
                  <a:schemeClr val="bg1"/>
                </a:solidFill>
                <a:latin typeface="Times New Roman" pitchFamily="18" charset="0"/>
              </a:rPr>
              <a:t>int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n)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{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    if  (n  &lt; 2)   </a:t>
            </a:r>
            <a:endParaRPr lang="en-US" altLang="en-US" sz="20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return 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(n);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    else  </a:t>
            </a:r>
            <a:endParaRPr lang="en-US" altLang="en-US" sz="20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return 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</a:rPr>
              <a:t>fib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(n-1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) + </a:t>
            </a:r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</a:rPr>
              <a:t>fib</a:t>
            </a: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(n-2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));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19700" y="3749675"/>
            <a:ext cx="3352800" cy="2835275"/>
            <a:chOff x="5029200" y="1371600"/>
            <a:chExt cx="3352800" cy="2835275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6629400" y="1371600"/>
              <a:ext cx="685800" cy="396875"/>
            </a:xfrm>
            <a:prstGeom prst="rect">
              <a:avLst/>
            </a:prstGeom>
            <a:ln w="38100">
              <a:solidFill>
                <a:srgbClr val="00B050"/>
              </a:solidFill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f(4)</a:t>
              </a:r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6096000" y="1752600"/>
              <a:ext cx="1752600" cy="777875"/>
              <a:chOff x="3840" y="1104"/>
              <a:chExt cx="1104" cy="490"/>
            </a:xfrm>
          </p:grpSpPr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3840" y="1344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f(3)</a:t>
                </a:r>
              </a:p>
            </p:txBody>
          </p:sp>
          <p:sp>
            <p:nvSpPr>
              <p:cNvPr id="27" name="Text Box 7"/>
              <p:cNvSpPr txBox="1">
                <a:spLocks noChangeArrowheads="1"/>
              </p:cNvSpPr>
              <p:nvPr/>
            </p:nvSpPr>
            <p:spPr bwMode="auto">
              <a:xfrm>
                <a:off x="4512" y="1344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f(2)</a:t>
                </a:r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flipH="1">
                <a:off x="4080" y="1104"/>
                <a:ext cx="144" cy="240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4368" y="1104"/>
                <a:ext cx="240" cy="288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5486400" y="2514600"/>
              <a:ext cx="1600200" cy="854075"/>
              <a:chOff x="3456" y="1584"/>
              <a:chExt cx="1008" cy="538"/>
            </a:xfrm>
          </p:grpSpPr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4032" y="1872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f(1)</a:t>
                </a:r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f(2)</a:t>
                </a: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H="1">
                <a:off x="3744" y="1584"/>
                <a:ext cx="192" cy="336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4032" y="1584"/>
                <a:ext cx="192" cy="336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6934200" y="2514600"/>
              <a:ext cx="1447800" cy="854075"/>
              <a:chOff x="4368" y="1584"/>
              <a:chExt cx="912" cy="538"/>
            </a:xfrm>
          </p:grpSpPr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4848" y="1872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f(0)</a:t>
                </a: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4368" y="1872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f(1)</a:t>
                </a: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4560" y="1584"/>
                <a:ext cx="96" cy="288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752" y="1584"/>
                <a:ext cx="240" cy="288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5029200" y="3352800"/>
              <a:ext cx="1752600" cy="854075"/>
              <a:chOff x="3168" y="2112"/>
              <a:chExt cx="1104" cy="538"/>
            </a:xfrm>
          </p:grpSpPr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f(1)</a:t>
                </a:r>
              </a:p>
            </p:txBody>
          </p:sp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3840" y="2400"/>
                <a:ext cx="432" cy="250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f(0)</a:t>
                </a:r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 flipH="1">
                <a:off x="3360" y="2112"/>
                <a:ext cx="192" cy="288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3648" y="2112"/>
                <a:ext cx="288" cy="336"/>
              </a:xfrm>
              <a:prstGeom prst="line">
                <a:avLst/>
              </a:prstGeom>
              <a:ln w="38100">
                <a:solidFill>
                  <a:srgbClr val="00B050"/>
                </a:solidFill>
                <a:headEnd/>
                <a:tailEnd type="triangl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4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227013" y="242093"/>
            <a:ext cx="8683625" cy="6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</a:rPr>
              <a:t>Set of recursive calls for </a:t>
            </a:r>
            <a:r>
              <a:rPr lang="en-US" altLang="en-US" sz="3200" dirty="0" err="1">
                <a:solidFill>
                  <a:srgbClr val="FFFF00"/>
                </a:solidFill>
                <a:latin typeface="Lucida Console" pitchFamily="49" charset="0"/>
              </a:rPr>
              <a:t>fibonacci</a:t>
            </a:r>
            <a:r>
              <a:rPr lang="en-US" altLang="en-US" sz="3200" dirty="0">
                <a:solidFill>
                  <a:srgbClr val="FFFF00"/>
                </a:solidFill>
                <a:latin typeface="Lucida Console" pitchFamily="49" charset="0"/>
              </a:rPr>
              <a:t>(3</a:t>
            </a:r>
            <a:r>
              <a:rPr lang="en-US" altLang="en-US" sz="3200" dirty="0" smtClean="0">
                <a:solidFill>
                  <a:srgbClr val="FFFF00"/>
                </a:solidFill>
                <a:latin typeface="Lucida Console" pitchFamily="49" charset="0"/>
              </a:rPr>
              <a:t>)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pic>
        <p:nvPicPr>
          <p:cNvPr id="59398" name="Picture 3" descr="AAHBDOS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1295400"/>
            <a:ext cx="6858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195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Inefficiency of Recursion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 smtClean="0"/>
              <a:t>How many times the function is called when evaluating f(4) ?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2800" dirty="0" smtClean="0">
                <a:solidFill>
                  <a:srgbClr val="FFC000"/>
                </a:solidFill>
              </a:rPr>
              <a:t>Same thing is computed several times.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629400" y="1371600"/>
            <a:ext cx="685800" cy="396875"/>
          </a:xfrm>
          <a:prstGeom prst="rect">
            <a:avLst/>
          </a:prstGeom>
          <a:solidFill>
            <a:schemeClr val="tx1"/>
          </a:solidFill>
          <a:ln w="381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itchFamily="18" charset="0"/>
              </a:rPr>
              <a:t>f(4)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096000" y="1752600"/>
            <a:ext cx="1752600" cy="777875"/>
            <a:chOff x="3840" y="1104"/>
            <a:chExt cx="1104" cy="490"/>
          </a:xfrm>
          <a:solidFill>
            <a:schemeClr val="tx1"/>
          </a:solidFill>
        </p:grpSpPr>
        <p:sp>
          <p:nvSpPr>
            <p:cNvPr id="57370" name="Text Box 5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f(3)</a:t>
              </a:r>
            </a:p>
          </p:txBody>
        </p:sp>
        <p:sp>
          <p:nvSpPr>
            <p:cNvPr id="57371" name="Text Box 10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f(2)</a:t>
              </a:r>
            </a:p>
          </p:txBody>
        </p:sp>
        <p:sp>
          <p:nvSpPr>
            <p:cNvPr id="57372" name="Line 13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373" name="Line 14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410200" y="2514600"/>
            <a:ext cx="1600200" cy="854075"/>
            <a:chOff x="3456" y="1584"/>
            <a:chExt cx="1008" cy="538"/>
          </a:xfrm>
          <a:solidFill>
            <a:schemeClr val="tx1"/>
          </a:solidFill>
        </p:grpSpPr>
        <p:sp>
          <p:nvSpPr>
            <p:cNvPr id="57366" name="Text Box 7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67" name="Text Box 9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f(2)</a:t>
              </a: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369" name="Line 16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162800" y="2514600"/>
            <a:ext cx="1447800" cy="854075"/>
            <a:chOff x="4368" y="1584"/>
            <a:chExt cx="912" cy="538"/>
          </a:xfrm>
          <a:solidFill>
            <a:schemeClr val="tx1"/>
          </a:solidFill>
        </p:grpSpPr>
        <p:sp>
          <p:nvSpPr>
            <p:cNvPr id="57362" name="Text Box 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f(0)</a:t>
              </a:r>
            </a:p>
          </p:txBody>
        </p:sp>
        <p:sp>
          <p:nvSpPr>
            <p:cNvPr id="57363" name="Text Box 8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64" name="Line 17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365" name="Line 18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029200" y="3352800"/>
            <a:ext cx="1752600" cy="854075"/>
            <a:chOff x="3168" y="2112"/>
            <a:chExt cx="1104" cy="538"/>
          </a:xfrm>
          <a:solidFill>
            <a:schemeClr val="tx1"/>
          </a:solidFill>
        </p:grpSpPr>
        <p:sp>
          <p:nvSpPr>
            <p:cNvPr id="57358" name="Text Box 1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59" name="Text Box 1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f(0)</a:t>
              </a:r>
            </a:p>
          </p:txBody>
        </p:sp>
        <p:sp>
          <p:nvSpPr>
            <p:cNvPr id="57360" name="Line 19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361" name="Line 20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grpFill/>
            <a:ln w="38100">
              <a:solidFill>
                <a:srgbClr val="99FF99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82645" name="AutoShape 21"/>
          <p:cNvSpPr>
            <a:spLocks noChangeArrowheads="1"/>
          </p:cNvSpPr>
          <p:nvPr/>
        </p:nvSpPr>
        <p:spPr bwMode="auto">
          <a:xfrm>
            <a:off x="2590800" y="27432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58914"/>
            <a:ext cx="7772400" cy="707886"/>
          </a:xfrm>
          <a:noFill/>
        </p:spPr>
        <p:txBody>
          <a:bodyPr>
            <a:sp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Performance Tip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055813"/>
            <a:ext cx="6859587" cy="1384995"/>
          </a:xfrm>
        </p:spPr>
        <p:txBody>
          <a:bodyPr>
            <a:spAutoFit/>
          </a:bodyPr>
          <a:lstStyle/>
          <a:p>
            <a:r>
              <a:rPr lang="en-US" altLang="en-US" sz="2800" dirty="0" smtClean="0">
                <a:solidFill>
                  <a:srgbClr val="FFC000"/>
                </a:solidFill>
              </a:rPr>
              <a:t>Avoid Fibonacci-style recursive programs which result in an exponential “explosion” of calls.</a:t>
            </a:r>
          </a:p>
        </p:txBody>
      </p:sp>
    </p:spTree>
    <p:extLst>
      <p:ext uri="{BB962C8B-B14F-4D97-AF65-F5344CB8AC3E}">
        <p14:creationId xmlns:p14="http://schemas.microsoft.com/office/powerpoint/2010/main" val="1922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8006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Execution of function-body starts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smtClean="0"/>
              <a:t>Execution ends when “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return</a:t>
            </a:r>
            <a:r>
              <a:rPr lang="en-US" sz="2400" dirty="0" smtClean="0"/>
              <a:t>” statement is encountered.</a:t>
            </a:r>
          </a:p>
          <a:p>
            <a:pPr>
              <a:defRPr/>
            </a:pPr>
            <a:r>
              <a:rPr lang="en-US" sz="2400" dirty="0" smtClean="0"/>
              <a:t>Value following the word </a:t>
            </a:r>
            <a:r>
              <a:rPr lang="en-US" sz="2400" dirty="0" smtClean="0">
                <a:cs typeface="Andale Mono"/>
              </a:rPr>
              <a:t>return</a:t>
            </a:r>
            <a:r>
              <a:rPr lang="en-US" sz="2400" dirty="0" smtClean="0"/>
              <a:t> is copied back to the calling program, to be used in place of the expression </a:t>
            </a:r>
            <a:r>
              <a:rPr lang="en-US" sz="2400" dirty="0" err="1" smtClean="0">
                <a:cs typeface="Andale Mono"/>
              </a:rPr>
              <a:t>gcd</a:t>
            </a:r>
            <a:r>
              <a:rPr lang="en-US" sz="2400" dirty="0" smtClean="0">
                <a:cs typeface="Andale Mono"/>
              </a:rPr>
              <a:t>(…,…)</a:t>
            </a:r>
          </a:p>
          <a:p>
            <a:pPr>
              <a:defRPr/>
            </a:pPr>
            <a:r>
              <a:rPr lang="en-US" sz="2400" dirty="0" smtClean="0"/>
              <a:t>Activation frame of function is destroyed, i.e. memory reserved for it is taken back.</a:t>
            </a:r>
          </a:p>
          <a:p>
            <a:pPr>
              <a:defRPr/>
            </a:pPr>
            <a:r>
              <a:rPr lang="en-US" sz="2400" dirty="0" smtClean="0">
                <a:cs typeface="Andale Mono"/>
              </a:rPr>
              <a:t>Main() </a:t>
            </a:r>
            <a:r>
              <a:rPr lang="en-US" sz="2400" dirty="0" smtClean="0"/>
              <a:t>resumes </a:t>
            </a:r>
            <a:r>
              <a:rPr lang="en-US" sz="2400" dirty="0" smtClean="0"/>
              <a:t>execution.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257800" y="1295400"/>
            <a:ext cx="3429000" cy="5410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m,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n)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while(m % n != 0){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r =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m%n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m = 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	n =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   return 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ndale Mono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main ( 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int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a=36, b=24;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a,b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)) 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printf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 (“%d\n”, </a:t>
            </a:r>
            <a:r>
              <a:rPr lang="en-US" sz="2200" dirty="0" err="1" smtClean="0">
                <a:solidFill>
                  <a:srgbClr val="FFFF00"/>
                </a:solidFill>
                <a:cs typeface="Andale Mono"/>
              </a:rPr>
              <a:t>gcd</a:t>
            </a: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(99,47));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FF00"/>
                </a:solidFill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35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Example 3: Towers of Hanoi Problem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00125" y="1393825"/>
            <a:ext cx="6315075" cy="2340857"/>
            <a:chOff x="1000125" y="1393825"/>
            <a:chExt cx="7143750" cy="4308262"/>
          </a:xfrm>
        </p:grpSpPr>
        <p:sp>
          <p:nvSpPr>
            <p:cNvPr id="61446" name="Rectangle 2"/>
            <p:cNvSpPr>
              <a:spLocks noChangeArrowheads="1"/>
            </p:cNvSpPr>
            <p:nvPr/>
          </p:nvSpPr>
          <p:spPr bwMode="auto">
            <a:xfrm>
              <a:off x="2228850" y="1393825"/>
              <a:ext cx="153988" cy="3225800"/>
            </a:xfrm>
            <a:prstGeom prst="rect">
              <a:avLst/>
            </a:prstGeom>
            <a:solidFill>
              <a:srgbClr val="00000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447" name="Rectangle 4"/>
            <p:cNvSpPr>
              <a:spLocks noChangeArrowheads="1"/>
            </p:cNvSpPr>
            <p:nvPr/>
          </p:nvSpPr>
          <p:spPr bwMode="auto">
            <a:xfrm>
              <a:off x="1000125" y="4619625"/>
              <a:ext cx="7143750" cy="23018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448" name="Rectangle 5"/>
            <p:cNvSpPr>
              <a:spLocks noChangeArrowheads="1"/>
            </p:cNvSpPr>
            <p:nvPr/>
          </p:nvSpPr>
          <p:spPr bwMode="auto">
            <a:xfrm>
              <a:off x="1230313" y="4351338"/>
              <a:ext cx="2266950" cy="268287"/>
            </a:xfrm>
            <a:prstGeom prst="rect">
              <a:avLst/>
            </a:prstGeom>
            <a:solidFill>
              <a:srgbClr val="CCFF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422400" y="4081463"/>
              <a:ext cx="1843088" cy="269875"/>
            </a:xfrm>
            <a:prstGeom prst="rect">
              <a:avLst/>
            </a:prstGeom>
            <a:solidFill>
              <a:srgbClr val="CCFF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1450" name="Rectangle 7"/>
            <p:cNvSpPr>
              <a:spLocks noChangeArrowheads="1"/>
            </p:cNvSpPr>
            <p:nvPr/>
          </p:nvSpPr>
          <p:spPr bwMode="auto">
            <a:xfrm>
              <a:off x="1652588" y="3813175"/>
              <a:ext cx="1382712" cy="268288"/>
            </a:xfrm>
            <a:prstGeom prst="rect">
              <a:avLst/>
            </a:prstGeom>
            <a:solidFill>
              <a:srgbClr val="CCFF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844675" y="3582988"/>
              <a:ext cx="960438" cy="230187"/>
            </a:xfrm>
            <a:prstGeom prst="rect">
              <a:avLst/>
            </a:prstGeom>
            <a:solidFill>
              <a:srgbClr val="CCFF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dirty="0" smtClean="0">
                  <a:solidFill>
                    <a:schemeClr val="bg1"/>
                  </a:solidFill>
                </a:rPr>
                <a:t>2</a:t>
              </a:r>
              <a:endParaRPr lang="en-US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1998663" y="3352800"/>
              <a:ext cx="614362" cy="230188"/>
            </a:xfrm>
            <a:prstGeom prst="rect">
              <a:avLst/>
            </a:prstGeom>
            <a:solidFill>
              <a:srgbClr val="CCFF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dirty="0" smtClean="0">
                  <a:solidFill>
                    <a:schemeClr val="bg1"/>
                  </a:solidFill>
                </a:rPr>
                <a:t>1</a:t>
              </a:r>
              <a:endParaRPr lang="en-US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4418013" y="1393825"/>
              <a:ext cx="153987" cy="3225800"/>
            </a:xfrm>
            <a:prstGeom prst="rect">
              <a:avLst/>
            </a:prstGeom>
            <a:solidFill>
              <a:srgbClr val="00000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454" name="Rectangle 11"/>
            <p:cNvSpPr>
              <a:spLocks noChangeArrowheads="1"/>
            </p:cNvSpPr>
            <p:nvPr/>
          </p:nvSpPr>
          <p:spPr bwMode="auto">
            <a:xfrm>
              <a:off x="6761163" y="1393825"/>
              <a:ext cx="153987" cy="3225800"/>
            </a:xfrm>
            <a:prstGeom prst="rect">
              <a:avLst/>
            </a:prstGeom>
            <a:solidFill>
              <a:srgbClr val="00000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455" name="Text Box 12"/>
            <p:cNvSpPr txBox="1">
              <a:spLocks noChangeArrowheads="1"/>
            </p:cNvSpPr>
            <p:nvPr/>
          </p:nvSpPr>
          <p:spPr bwMode="auto">
            <a:xfrm>
              <a:off x="1844675" y="4927600"/>
              <a:ext cx="958850" cy="73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/>
                <a:t>LEFT</a:t>
              </a:r>
            </a:p>
          </p:txBody>
        </p:sp>
        <p:sp>
          <p:nvSpPr>
            <p:cNvPr id="61456" name="Text Box 13"/>
            <p:cNvSpPr txBox="1">
              <a:spLocks noChangeArrowheads="1"/>
            </p:cNvSpPr>
            <p:nvPr/>
          </p:nvSpPr>
          <p:spPr bwMode="auto">
            <a:xfrm>
              <a:off x="3765550" y="4965699"/>
              <a:ext cx="1843088" cy="73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/>
                <a:t>CENTER</a:t>
              </a:r>
            </a:p>
          </p:txBody>
        </p:sp>
        <p:sp>
          <p:nvSpPr>
            <p:cNvPr id="61457" name="Text Box 14"/>
            <p:cNvSpPr txBox="1">
              <a:spLocks noChangeArrowheads="1"/>
            </p:cNvSpPr>
            <p:nvPr/>
          </p:nvSpPr>
          <p:spPr bwMode="auto">
            <a:xfrm>
              <a:off x="6300788" y="4965699"/>
              <a:ext cx="1306512" cy="73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/>
                <a:t>RIGHT</a:t>
              </a:r>
            </a:p>
          </p:txBody>
        </p:sp>
      </p:grp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57200" y="3810000"/>
            <a:ext cx="8229600" cy="297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FFC000"/>
                </a:solidFill>
              </a:rPr>
              <a:t>The problem statement:</a:t>
            </a:r>
          </a:p>
          <a:p>
            <a:pPr lvl="1"/>
            <a:r>
              <a:rPr lang="en-US" altLang="en-US" dirty="0" smtClean="0">
                <a:solidFill>
                  <a:srgbClr val="92D050"/>
                </a:solidFill>
              </a:rPr>
              <a:t>Initially all the disks are stacked on the LEFT pole.</a:t>
            </a:r>
          </a:p>
          <a:p>
            <a:pPr lvl="1"/>
            <a:r>
              <a:rPr lang="en-US" altLang="en-US" dirty="0" smtClean="0">
                <a:solidFill>
                  <a:srgbClr val="92D050"/>
                </a:solidFill>
              </a:rPr>
              <a:t>Required to transfer all the disks to the RIGHT pole.</a:t>
            </a:r>
          </a:p>
          <a:p>
            <a:pPr lvl="2"/>
            <a:r>
              <a:rPr lang="en-US" altLang="en-US" dirty="0" smtClean="0"/>
              <a:t>Only one disk can be moved at a time.</a:t>
            </a:r>
          </a:p>
          <a:p>
            <a:pPr lvl="2"/>
            <a:r>
              <a:rPr lang="en-US" altLang="en-US" dirty="0" smtClean="0"/>
              <a:t>A larger disk cannot be placed on a smaller disk.</a:t>
            </a:r>
          </a:p>
        </p:txBody>
      </p:sp>
    </p:spTree>
    <p:extLst>
      <p:ext uri="{BB962C8B-B14F-4D97-AF65-F5344CB8AC3E}">
        <p14:creationId xmlns:p14="http://schemas.microsoft.com/office/powerpoint/2010/main" val="19714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Recursion is implicit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General problem of n disks.</a:t>
            </a:r>
          </a:p>
          <a:p>
            <a:pPr lvl="1"/>
            <a:r>
              <a:rPr lang="en-US" altLang="en-US" dirty="0" smtClean="0">
                <a:solidFill>
                  <a:srgbClr val="FFC000"/>
                </a:solidFill>
              </a:rPr>
              <a:t>Step 1: </a:t>
            </a:r>
          </a:p>
          <a:p>
            <a:pPr lvl="2"/>
            <a:r>
              <a:rPr lang="en-US" altLang="en-US" dirty="0" smtClean="0">
                <a:solidFill>
                  <a:srgbClr val="92D050"/>
                </a:solidFill>
              </a:rPr>
              <a:t>Move the top (n-1) disks from LEFT to CENTER.</a:t>
            </a:r>
          </a:p>
          <a:p>
            <a:pPr lvl="1"/>
            <a:r>
              <a:rPr lang="en-US" altLang="en-US" dirty="0" smtClean="0">
                <a:solidFill>
                  <a:srgbClr val="FFC000"/>
                </a:solidFill>
              </a:rPr>
              <a:t>Step 2: </a:t>
            </a:r>
          </a:p>
          <a:p>
            <a:pPr lvl="2"/>
            <a:r>
              <a:rPr lang="en-US" altLang="en-US" dirty="0" smtClean="0">
                <a:solidFill>
                  <a:srgbClr val="92D050"/>
                </a:solidFill>
              </a:rPr>
              <a:t>Move the largest disk from LEFT to RIGHT.</a:t>
            </a:r>
          </a:p>
          <a:p>
            <a:pPr lvl="1"/>
            <a:r>
              <a:rPr lang="en-US" altLang="en-US" dirty="0" smtClean="0">
                <a:solidFill>
                  <a:srgbClr val="FFC000"/>
                </a:solidFill>
              </a:rPr>
              <a:t>Step 3: </a:t>
            </a:r>
          </a:p>
          <a:p>
            <a:pPr lvl="2"/>
            <a:r>
              <a:rPr lang="en-US" altLang="en-US" dirty="0" smtClean="0">
                <a:solidFill>
                  <a:srgbClr val="92D050"/>
                </a:solidFill>
              </a:rPr>
              <a:t>Move the (n-1) disks from CENTER to RIGHT.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Recursive C code: </a:t>
            </a:r>
            <a:r>
              <a:rPr lang="en-US" altLang="en-US" sz="4000" b="1" dirty="0">
                <a:solidFill>
                  <a:srgbClr val="FFFF00"/>
                </a:solidFill>
              </a:rPr>
              <a:t>Towers of Hanoi</a:t>
            </a:r>
            <a:endParaRPr lang="en-US" alt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#include  &lt;</a:t>
            </a:r>
            <a:r>
              <a:rPr lang="en-US" sz="1800" dirty="0" err="1" smtClean="0">
                <a:solidFill>
                  <a:schemeClr val="bg1"/>
                </a:solidFill>
              </a:rPr>
              <a:t>stdio.h</a:t>
            </a:r>
            <a:r>
              <a:rPr lang="en-US" sz="1800" dirty="0" smtClean="0">
                <a:solidFill>
                  <a:schemeClr val="bg1"/>
                </a:solidFill>
              </a:rPr>
              <a:t>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void  transfer (</a:t>
            </a:r>
            <a:r>
              <a:rPr lang="en-US" sz="1800" dirty="0" err="1" smtClean="0">
                <a:solidFill>
                  <a:schemeClr val="bg1"/>
                </a:solidFill>
              </a:rPr>
              <a:t>int</a:t>
            </a:r>
            <a:r>
              <a:rPr lang="en-US" sz="1800" dirty="0" smtClean="0">
                <a:solidFill>
                  <a:schemeClr val="bg1"/>
                </a:solidFill>
              </a:rPr>
              <a:t> n, char from, char to, char temp);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err="1" smtClean="0">
                <a:solidFill>
                  <a:schemeClr val="bg1"/>
                </a:solidFill>
              </a:rPr>
              <a:t>int</a:t>
            </a:r>
            <a:r>
              <a:rPr lang="en-US" sz="1800" dirty="0" smtClean="0">
                <a:solidFill>
                  <a:schemeClr val="bg1"/>
                </a:solidFill>
              </a:rPr>
              <a:t> main()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int</a:t>
            </a:r>
            <a:r>
              <a:rPr lang="en-US" sz="1800" dirty="0" smtClean="0">
                <a:solidFill>
                  <a:schemeClr val="bg1"/>
                </a:solidFill>
              </a:rPr>
              <a:t>  n;  /* Number of disks */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scanf</a:t>
            </a:r>
            <a:r>
              <a:rPr lang="en-US" sz="1800" dirty="0" smtClean="0">
                <a:solidFill>
                  <a:schemeClr val="bg1"/>
                </a:solidFill>
              </a:rPr>
              <a:t> (“%d”, &amp;n);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transfer (n, ‘L’, ‘R’, ‘C’);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return 0;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}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</a:rPr>
              <a:t>v</a:t>
            </a:r>
            <a:r>
              <a:rPr lang="en-US" sz="1800" dirty="0" smtClean="0">
                <a:solidFill>
                  <a:schemeClr val="bg1"/>
                </a:solidFill>
              </a:rPr>
              <a:t>oid  transfer (</a:t>
            </a:r>
            <a:r>
              <a:rPr lang="en-US" sz="1800" dirty="0" err="1" smtClean="0">
                <a:solidFill>
                  <a:schemeClr val="bg1"/>
                </a:solidFill>
              </a:rPr>
              <a:t>int</a:t>
            </a:r>
            <a:r>
              <a:rPr lang="en-US" sz="1800" dirty="0" smtClean="0">
                <a:solidFill>
                  <a:schemeClr val="bg1"/>
                </a:solidFill>
              </a:rPr>
              <a:t> n, char from, char to, char temp)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if  (n &gt; 0)  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	transfer (n-1, from, </a:t>
            </a:r>
            <a:r>
              <a:rPr lang="en-US" sz="1800" dirty="0" err="1" smtClean="0">
                <a:solidFill>
                  <a:schemeClr val="bg1"/>
                </a:solidFill>
              </a:rPr>
              <a:t>temp,to</a:t>
            </a:r>
            <a:r>
              <a:rPr lang="en-US" sz="1800" dirty="0" smtClean="0">
                <a:solidFill>
                  <a:schemeClr val="bg1"/>
                </a:solidFill>
              </a:rPr>
              <a:t>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	</a:t>
            </a:r>
            <a:r>
              <a:rPr lang="en-US" sz="1800" dirty="0" err="1" smtClean="0">
                <a:solidFill>
                  <a:schemeClr val="bg1"/>
                </a:solidFill>
              </a:rPr>
              <a:t>printf</a:t>
            </a:r>
            <a:r>
              <a:rPr lang="en-US" sz="1800" dirty="0" smtClean="0">
                <a:solidFill>
                  <a:schemeClr val="bg1"/>
                </a:solidFill>
              </a:rPr>
              <a:t> (“Move disk %d from %c to %c \n”, n, from, to);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	transfer (n-1, temp, to, from);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}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return;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95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00"/>
                </a:solidFill>
              </a:rPr>
              <a:t>Towers of </a:t>
            </a:r>
            <a:r>
              <a:rPr lang="en-US" altLang="en-US" b="1" dirty="0" smtClean="0">
                <a:solidFill>
                  <a:srgbClr val="FFFF00"/>
                </a:solidFill>
              </a:rPr>
              <a:t>Hanoi: Example Run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1"/>
            <a:ext cx="2514600" cy="2743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3</a:t>
            </a:r>
          </a:p>
          <a:p>
            <a:pPr marL="0" indent="0">
              <a:buNone/>
            </a:pPr>
            <a:r>
              <a:rPr lang="en-US" sz="1800" dirty="0"/>
              <a:t>Move disk 1 from L to R </a:t>
            </a:r>
          </a:p>
          <a:p>
            <a:pPr marL="0" indent="0">
              <a:buNone/>
            </a:pPr>
            <a:r>
              <a:rPr lang="en-US" sz="1800" dirty="0"/>
              <a:t>Move disk 2 from L to C </a:t>
            </a:r>
          </a:p>
          <a:p>
            <a:pPr marL="0" indent="0">
              <a:buNone/>
            </a:pPr>
            <a:r>
              <a:rPr lang="en-US" sz="1800" dirty="0"/>
              <a:t>Move disk 1 from R to C </a:t>
            </a:r>
          </a:p>
          <a:p>
            <a:pPr marL="0" indent="0">
              <a:buNone/>
            </a:pPr>
            <a:r>
              <a:rPr lang="en-US" sz="1800" dirty="0"/>
              <a:t>Move disk 3 from L to R </a:t>
            </a:r>
          </a:p>
          <a:p>
            <a:pPr marL="0" indent="0">
              <a:buNone/>
            </a:pPr>
            <a:r>
              <a:rPr lang="en-US" sz="1800" dirty="0"/>
              <a:t>Move disk 1 from C to L </a:t>
            </a:r>
          </a:p>
          <a:p>
            <a:pPr marL="0" indent="0">
              <a:buNone/>
            </a:pPr>
            <a:r>
              <a:rPr lang="en-US" sz="1800" dirty="0"/>
              <a:t>Move disk 2 from C to R </a:t>
            </a:r>
          </a:p>
          <a:p>
            <a:pPr marL="0" indent="0">
              <a:buNone/>
            </a:pPr>
            <a:r>
              <a:rPr lang="en-US" sz="1800" dirty="0"/>
              <a:t>Move disk 1 from L to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1447800"/>
            <a:ext cx="25908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r>
              <a:rPr lang="en-US" dirty="0"/>
              <a:t>Move disk 1 from L to C </a:t>
            </a:r>
          </a:p>
          <a:p>
            <a:r>
              <a:rPr lang="en-US" dirty="0"/>
              <a:t>Move disk 2 from L to R </a:t>
            </a:r>
          </a:p>
          <a:p>
            <a:r>
              <a:rPr lang="en-US" dirty="0"/>
              <a:t>Move disk 1 from C to R </a:t>
            </a:r>
          </a:p>
          <a:p>
            <a:r>
              <a:rPr lang="en-US" dirty="0"/>
              <a:t>Move disk 3 from L to C </a:t>
            </a:r>
          </a:p>
          <a:p>
            <a:r>
              <a:rPr lang="en-US" dirty="0"/>
              <a:t>Move disk 1 from R to L </a:t>
            </a:r>
          </a:p>
          <a:p>
            <a:r>
              <a:rPr lang="en-US" dirty="0"/>
              <a:t>Move disk 2 from R to C </a:t>
            </a:r>
          </a:p>
          <a:p>
            <a:r>
              <a:rPr lang="en-US" dirty="0"/>
              <a:t>Move disk 1 from L to C </a:t>
            </a:r>
          </a:p>
          <a:p>
            <a:r>
              <a:rPr lang="en-US" dirty="0"/>
              <a:t>Move disk 4 from L to R </a:t>
            </a:r>
          </a:p>
          <a:p>
            <a:r>
              <a:rPr lang="en-US" dirty="0"/>
              <a:t>Move disk 1 from C to R </a:t>
            </a:r>
          </a:p>
          <a:p>
            <a:r>
              <a:rPr lang="en-US" dirty="0"/>
              <a:t>Move disk 2 from C to L </a:t>
            </a:r>
          </a:p>
          <a:p>
            <a:r>
              <a:rPr lang="en-US" dirty="0"/>
              <a:t>Move disk 1 from R to L </a:t>
            </a:r>
          </a:p>
          <a:p>
            <a:r>
              <a:rPr lang="en-US" dirty="0"/>
              <a:t>Move disk 3 from C to R </a:t>
            </a:r>
          </a:p>
          <a:p>
            <a:r>
              <a:rPr lang="en-US" dirty="0"/>
              <a:t>Move disk 1 from L to C </a:t>
            </a:r>
          </a:p>
          <a:p>
            <a:r>
              <a:rPr lang="en-US" dirty="0"/>
              <a:t>Move disk 2 from L to R </a:t>
            </a:r>
          </a:p>
          <a:p>
            <a:r>
              <a:rPr lang="en-US" dirty="0"/>
              <a:t>Move disk 1 from C to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1433286"/>
            <a:ext cx="1752600" cy="53783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  <a:p>
            <a:r>
              <a:rPr lang="en-US" sz="1050" dirty="0"/>
              <a:t>Move disk 1 from L to R </a:t>
            </a:r>
          </a:p>
          <a:p>
            <a:r>
              <a:rPr lang="en-US" sz="1050" dirty="0"/>
              <a:t>Move disk 2 from L to C </a:t>
            </a:r>
          </a:p>
          <a:p>
            <a:r>
              <a:rPr lang="en-US" sz="1050" dirty="0"/>
              <a:t>Move disk 1 from R to C </a:t>
            </a:r>
          </a:p>
          <a:p>
            <a:r>
              <a:rPr lang="en-US" sz="1050" dirty="0"/>
              <a:t>Move disk 3 from L to R </a:t>
            </a:r>
          </a:p>
          <a:p>
            <a:r>
              <a:rPr lang="en-US" sz="1050" dirty="0"/>
              <a:t>Move disk 1 from C to L </a:t>
            </a:r>
          </a:p>
          <a:p>
            <a:r>
              <a:rPr lang="en-US" sz="1050" dirty="0"/>
              <a:t>Move disk 2 from C to R </a:t>
            </a:r>
          </a:p>
          <a:p>
            <a:r>
              <a:rPr lang="en-US" sz="1050" dirty="0"/>
              <a:t>Move disk 1 from L to R </a:t>
            </a:r>
          </a:p>
          <a:p>
            <a:r>
              <a:rPr lang="en-US" sz="1050" dirty="0"/>
              <a:t>Move disk 4 from L to C </a:t>
            </a:r>
          </a:p>
          <a:p>
            <a:r>
              <a:rPr lang="en-US" sz="1050" dirty="0"/>
              <a:t>Move disk 1 from R to C </a:t>
            </a:r>
          </a:p>
          <a:p>
            <a:r>
              <a:rPr lang="en-US" sz="1050" dirty="0"/>
              <a:t>Move disk 2 from R to L </a:t>
            </a:r>
          </a:p>
          <a:p>
            <a:r>
              <a:rPr lang="en-US" sz="1050" dirty="0"/>
              <a:t>Move disk 1 from C to L </a:t>
            </a:r>
          </a:p>
          <a:p>
            <a:r>
              <a:rPr lang="en-US" sz="1050" dirty="0"/>
              <a:t>Move disk 3 from R to C </a:t>
            </a:r>
          </a:p>
          <a:p>
            <a:r>
              <a:rPr lang="en-US" sz="1050" dirty="0"/>
              <a:t>Move disk 1 from L to R </a:t>
            </a:r>
          </a:p>
          <a:p>
            <a:r>
              <a:rPr lang="en-US" sz="1050" dirty="0"/>
              <a:t>Move disk 2 from L to C </a:t>
            </a:r>
          </a:p>
          <a:p>
            <a:r>
              <a:rPr lang="en-US" sz="1050" dirty="0"/>
              <a:t>Move disk 1 from R to C </a:t>
            </a:r>
          </a:p>
          <a:p>
            <a:r>
              <a:rPr lang="en-US" sz="1050" dirty="0"/>
              <a:t>Move disk 5 from L to R </a:t>
            </a:r>
          </a:p>
          <a:p>
            <a:r>
              <a:rPr lang="en-US" sz="1050" dirty="0"/>
              <a:t>Move disk 1 from C to L </a:t>
            </a:r>
          </a:p>
          <a:p>
            <a:r>
              <a:rPr lang="en-US" sz="1050" dirty="0"/>
              <a:t>Move disk 2 from C to R </a:t>
            </a:r>
          </a:p>
          <a:p>
            <a:r>
              <a:rPr lang="en-US" sz="1050" dirty="0"/>
              <a:t>Move disk 1 from L to R </a:t>
            </a:r>
          </a:p>
          <a:p>
            <a:r>
              <a:rPr lang="en-US" sz="1050" dirty="0"/>
              <a:t>Move disk 3 from C to L </a:t>
            </a:r>
          </a:p>
          <a:p>
            <a:r>
              <a:rPr lang="en-US" sz="1050" dirty="0"/>
              <a:t>Move disk 1 from R to C </a:t>
            </a:r>
          </a:p>
          <a:p>
            <a:r>
              <a:rPr lang="en-US" sz="1050" dirty="0"/>
              <a:t>Move disk 2 from R to L </a:t>
            </a:r>
          </a:p>
          <a:p>
            <a:r>
              <a:rPr lang="en-US" sz="1050" dirty="0"/>
              <a:t>Move disk 1 from C to L </a:t>
            </a:r>
          </a:p>
          <a:p>
            <a:r>
              <a:rPr lang="en-US" sz="1050" dirty="0"/>
              <a:t>Move disk 4 from C to R </a:t>
            </a:r>
          </a:p>
          <a:p>
            <a:r>
              <a:rPr lang="en-US" sz="1050" dirty="0"/>
              <a:t>Move disk 1 from L to R </a:t>
            </a:r>
          </a:p>
          <a:p>
            <a:r>
              <a:rPr lang="en-US" sz="1050" dirty="0"/>
              <a:t>Move disk 2 from L to C </a:t>
            </a:r>
          </a:p>
          <a:p>
            <a:r>
              <a:rPr lang="en-US" sz="1050" dirty="0"/>
              <a:t>Move disk 1 from R to C </a:t>
            </a:r>
          </a:p>
          <a:p>
            <a:r>
              <a:rPr lang="en-US" sz="1050" dirty="0"/>
              <a:t>Move disk 3 from L to R </a:t>
            </a:r>
          </a:p>
          <a:p>
            <a:r>
              <a:rPr lang="en-US" sz="1050" dirty="0"/>
              <a:t>Move disk 1 from C to L </a:t>
            </a:r>
          </a:p>
          <a:p>
            <a:r>
              <a:rPr lang="en-US" sz="1050" dirty="0"/>
              <a:t>Move disk 2 from C to R </a:t>
            </a:r>
          </a:p>
          <a:p>
            <a:r>
              <a:rPr lang="en-US" sz="1050" dirty="0"/>
              <a:t>Move disk 1 from L to R</a:t>
            </a:r>
          </a:p>
        </p:txBody>
      </p:sp>
    </p:spTree>
    <p:extLst>
      <p:ext uri="{BB962C8B-B14F-4D97-AF65-F5344CB8AC3E}">
        <p14:creationId xmlns:p14="http://schemas.microsoft.com/office/powerpoint/2010/main" val="470418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Recursion vs. Iteration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105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Repetition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/>
              <a:t>Iteration:  explicit loop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/>
              <a:t>Recursion:  repeated function calls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Termination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/>
              <a:t>Iteration: loop condition fails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/>
              <a:t>Recursion: base case recognized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Both can have infinite loops</a:t>
            </a:r>
          </a:p>
          <a:p>
            <a:pPr fontAlgn="auto">
              <a:spcAft>
                <a:spcPts val="0"/>
              </a:spcAft>
              <a:defRPr/>
            </a:pPr>
            <a:endParaRPr lang="en-US" sz="3000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Balance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 smtClean="0"/>
              <a:t>Choice between performance (iteration) and good software engineering (recursion)</a:t>
            </a:r>
          </a:p>
        </p:txBody>
      </p:sp>
    </p:spTree>
    <p:extLst>
      <p:ext uri="{BB962C8B-B14F-4D97-AF65-F5344CB8AC3E}">
        <p14:creationId xmlns:p14="http://schemas.microsoft.com/office/powerpoint/2010/main" val="41269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noFill/>
        </p:spPr>
        <p:txBody>
          <a:bodyPr>
            <a:spAutoFit/>
          </a:bodyPr>
          <a:lstStyle/>
          <a:p>
            <a:r>
              <a:rPr lang="en-US" altLang="en-US" sz="2800" dirty="0" smtClean="0"/>
              <a:t>Observation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4721"/>
          </a:xfrm>
        </p:spPr>
        <p:txBody>
          <a:bodyPr>
            <a:spAutoFit/>
          </a:bodyPr>
          <a:lstStyle/>
          <a:p>
            <a:r>
              <a:rPr lang="en-US" altLang="en-US" sz="2400" dirty="0" smtClean="0"/>
              <a:t>Any problem that can be solved recursively can also be solved iteratively (</a:t>
            </a:r>
            <a:r>
              <a:rPr lang="en-US" altLang="en-US" sz="2400" dirty="0" err="1" smtClean="0"/>
              <a:t>nonrecursively</a:t>
            </a:r>
            <a:r>
              <a:rPr lang="en-US" altLang="en-US" sz="2400" dirty="0" smtClean="0"/>
              <a:t>). </a:t>
            </a:r>
          </a:p>
          <a:p>
            <a:r>
              <a:rPr lang="en-US" altLang="en-US" sz="2400" dirty="0" smtClean="0"/>
              <a:t>A recursive approach is normally chosen in preference to an iterative approach when the recursive approach more naturally mirrors the problem and results in a program that is easier to understand and debug. </a:t>
            </a:r>
          </a:p>
          <a:p>
            <a:r>
              <a:rPr lang="en-US" altLang="en-US" sz="2400" dirty="0" smtClean="0"/>
              <a:t>Another reason to choose a recursive solution is that an iterative solution may not be apparent.</a:t>
            </a:r>
          </a:p>
        </p:txBody>
      </p:sp>
    </p:spTree>
    <p:extLst>
      <p:ext uri="{BB962C8B-B14F-4D97-AF65-F5344CB8AC3E}">
        <p14:creationId xmlns:p14="http://schemas.microsoft.com/office/powerpoint/2010/main" val="1396834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sp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Performance Tip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r>
              <a:rPr lang="en-US" altLang="en-US" sz="2800" dirty="0" smtClean="0"/>
              <a:t>Avoid using recursion in performance situations. Recursive calls take time and consume additional memory.</a:t>
            </a:r>
          </a:p>
        </p:txBody>
      </p:sp>
    </p:spTree>
    <p:extLst>
      <p:ext uri="{BB962C8B-B14F-4D97-AF65-F5344CB8AC3E}">
        <p14:creationId xmlns:p14="http://schemas.microsoft.com/office/powerpoint/2010/main" val="23254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How are function calls implemented?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 general, during program execution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 system maintains a </a:t>
            </a:r>
            <a:r>
              <a:rPr lang="en-US" i="1" dirty="0" smtClean="0">
                <a:solidFill>
                  <a:srgbClr val="FFC000"/>
                </a:solidFill>
              </a:rPr>
              <a:t>stack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memory.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FFC000"/>
                </a:solidFill>
              </a:rPr>
              <a:t>Stack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rgbClr val="92D050"/>
                </a:solidFill>
              </a:rPr>
              <a:t>last-in first-out </a:t>
            </a:r>
            <a:r>
              <a:rPr lang="en-US" dirty="0" smtClean="0"/>
              <a:t>structure.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Two operations on stack, </a:t>
            </a:r>
            <a:r>
              <a:rPr lang="en-US" i="1" dirty="0" smtClean="0">
                <a:solidFill>
                  <a:srgbClr val="92D050"/>
                </a:solidFill>
              </a:rPr>
              <a:t>push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92D050"/>
                </a:solidFill>
              </a:rPr>
              <a:t>pop</a:t>
            </a:r>
            <a:r>
              <a:rPr lang="en-US" dirty="0" smtClean="0"/>
              <a:t>.</a:t>
            </a:r>
          </a:p>
          <a:p>
            <a:pPr lvl="2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Whenever there is a function call, the </a:t>
            </a:r>
            <a:r>
              <a:rPr lang="en-US" i="1" dirty="0" smtClean="0">
                <a:solidFill>
                  <a:srgbClr val="92D050"/>
                </a:solidFill>
              </a:rPr>
              <a:t>activation record</a:t>
            </a:r>
            <a:r>
              <a:rPr lang="en-US" dirty="0" smtClean="0"/>
              <a:t> gets </a:t>
            </a:r>
            <a:r>
              <a:rPr lang="en-US" i="1" dirty="0" smtClean="0">
                <a:solidFill>
                  <a:srgbClr val="92D050"/>
                </a:solidFill>
              </a:rPr>
              <a:t>pushed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into the stack.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Activation record consists of the </a:t>
            </a:r>
            <a:r>
              <a:rPr lang="en-US" i="1" dirty="0" smtClean="0">
                <a:solidFill>
                  <a:srgbClr val="92D050"/>
                </a:solidFill>
              </a:rPr>
              <a:t>return address </a:t>
            </a:r>
            <a:r>
              <a:rPr lang="en-US" dirty="0" smtClean="0"/>
              <a:t>in the calling program, the </a:t>
            </a:r>
            <a:r>
              <a:rPr lang="en-US" i="1" dirty="0" smtClean="0">
                <a:solidFill>
                  <a:srgbClr val="92D050"/>
                </a:solidFill>
              </a:rPr>
              <a:t>return value </a:t>
            </a:r>
            <a:r>
              <a:rPr lang="en-US" dirty="0" smtClean="0"/>
              <a:t>from the function, and the </a:t>
            </a:r>
            <a:r>
              <a:rPr lang="en-US" i="1" dirty="0" smtClean="0">
                <a:solidFill>
                  <a:srgbClr val="92D050"/>
                </a:solidFill>
              </a:rPr>
              <a:t>local variables </a:t>
            </a:r>
            <a:r>
              <a:rPr lang="en-US" dirty="0" smtClean="0"/>
              <a:t>inside the function.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 the end of  function call, the corresponding </a:t>
            </a:r>
            <a:r>
              <a:rPr lang="en-US" i="1" dirty="0" smtClean="0">
                <a:solidFill>
                  <a:srgbClr val="92D050"/>
                </a:solidFill>
              </a:rPr>
              <a:t>activation record </a:t>
            </a:r>
            <a:r>
              <a:rPr lang="en-US" dirty="0" smtClean="0"/>
              <a:t>gets </a:t>
            </a:r>
            <a:r>
              <a:rPr lang="en-US" i="1" dirty="0" smtClean="0">
                <a:solidFill>
                  <a:srgbClr val="92D050"/>
                </a:solidFill>
              </a:rPr>
              <a:t>popped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out of the stack.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72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FF00"/>
                </a:solidFill>
              </a:rPr>
              <a:t>At the system</a:t>
            </a:r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1192213" y="1277938"/>
            <a:ext cx="2073275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 dirty="0" err="1">
                <a:solidFill>
                  <a:schemeClr val="bg1"/>
                </a:solidFill>
              </a:rPr>
              <a:t>i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main</a:t>
            </a:r>
            <a:r>
              <a:rPr lang="en-US" altLang="en-US" sz="1800" b="1" dirty="0">
                <a:solidFill>
                  <a:schemeClr val="bg1"/>
                </a:solidFill>
              </a:rPr>
              <a:t>()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x = </a:t>
            </a:r>
            <a:r>
              <a:rPr lang="en-US" altLang="en-US" sz="1800" b="1" dirty="0" err="1">
                <a:solidFill>
                  <a:schemeClr val="bg1"/>
                </a:solidFill>
              </a:rPr>
              <a:t>gcd</a:t>
            </a:r>
            <a:r>
              <a:rPr lang="en-US" altLang="en-US" sz="1800" b="1" dirty="0">
                <a:solidFill>
                  <a:schemeClr val="bg1"/>
                </a:solidFill>
              </a:rPr>
              <a:t> (a, b);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1687" name="Text Box 4"/>
          <p:cNvSpPr txBox="1">
            <a:spLocks noChangeArrowheads="1"/>
          </p:cNvSpPr>
          <p:nvPr/>
        </p:nvSpPr>
        <p:spPr bwMode="auto">
          <a:xfrm>
            <a:off x="5454650" y="1585913"/>
            <a:ext cx="2497138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int gcd (int x, int y)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return (result);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1688" name="Line 5"/>
          <p:cNvSpPr>
            <a:spLocks noChangeShapeType="1"/>
          </p:cNvSpPr>
          <p:nvPr/>
        </p:nvSpPr>
        <p:spPr bwMode="auto">
          <a:xfrm flipV="1">
            <a:off x="3073400" y="1778000"/>
            <a:ext cx="2420938" cy="4984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Rectangle 6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3689350" y="4619625"/>
            <a:ext cx="1535113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chemeClr val="bg1"/>
                </a:solidFill>
              </a:rPr>
              <a:t>Return Addr</a:t>
            </a:r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3689350" y="4273550"/>
            <a:ext cx="1535113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chemeClr val="bg1"/>
                </a:solidFill>
              </a:rPr>
              <a:t>Return Value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3689350" y="365918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chemeClr val="bg1"/>
                </a:solidFill>
              </a:rPr>
              <a:t>Local </a:t>
            </a:r>
          </a:p>
          <a:p>
            <a:pPr algn="ctr" eaLnBrk="1" hangingPunct="1"/>
            <a:r>
              <a:rPr lang="en-US" altLang="en-US" sz="1800" b="1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71693" name="Rectangle 10"/>
          <p:cNvSpPr>
            <a:spLocks noChangeArrowheads="1"/>
          </p:cNvSpPr>
          <p:nvPr/>
        </p:nvSpPr>
        <p:spPr bwMode="auto">
          <a:xfrm>
            <a:off x="14605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694" name="Rectangle 11"/>
          <p:cNvSpPr>
            <a:spLocks noChangeArrowheads="1"/>
          </p:cNvSpPr>
          <p:nvPr/>
        </p:nvSpPr>
        <p:spPr bwMode="auto">
          <a:xfrm>
            <a:off x="60706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695" name="Text Box 12"/>
          <p:cNvSpPr txBox="1">
            <a:spLocks noChangeArrowheads="1"/>
          </p:cNvSpPr>
          <p:nvPr/>
        </p:nvSpPr>
        <p:spPr bwMode="auto">
          <a:xfrm>
            <a:off x="1538288" y="5926138"/>
            <a:ext cx="188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Before call</a:t>
            </a:r>
          </a:p>
        </p:txBody>
      </p:sp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41750" y="5926138"/>
            <a:ext cx="188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After call</a:t>
            </a:r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6108700" y="5886450"/>
            <a:ext cx="188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After return</a:t>
            </a:r>
          </a:p>
        </p:txBody>
      </p:sp>
      <p:sp>
        <p:nvSpPr>
          <p:cNvPr id="71698" name="AutoShape 15"/>
          <p:cNvSpPr>
            <a:spLocks/>
          </p:cNvSpPr>
          <p:nvPr/>
        </p:nvSpPr>
        <p:spPr bwMode="auto">
          <a:xfrm>
            <a:off x="731838" y="3621088"/>
            <a:ext cx="344487" cy="2573337"/>
          </a:xfrm>
          <a:prstGeom prst="leftBrace">
            <a:avLst>
              <a:gd name="adj1" fmla="val 6225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99" name="Text Box 16"/>
          <p:cNvSpPr txBox="1">
            <a:spLocks noChangeArrowheads="1"/>
          </p:cNvSpPr>
          <p:nvPr/>
        </p:nvSpPr>
        <p:spPr bwMode="auto">
          <a:xfrm rot="-5400000">
            <a:off x="-673100" y="4217988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STACK</a:t>
            </a:r>
          </a:p>
        </p:txBody>
      </p:sp>
      <p:sp>
        <p:nvSpPr>
          <p:cNvPr id="71700" name="Line 17"/>
          <p:cNvSpPr>
            <a:spLocks noChangeShapeType="1"/>
          </p:cNvSpPr>
          <p:nvPr/>
        </p:nvSpPr>
        <p:spPr bwMode="auto">
          <a:xfrm flipH="1" flipV="1">
            <a:off x="2190750" y="2468563"/>
            <a:ext cx="3533775" cy="3841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2"/>
          <p:cNvSpPr txBox="1">
            <a:spLocks noChangeArrowheads="1"/>
          </p:cNvSpPr>
          <p:nvPr/>
        </p:nvSpPr>
        <p:spPr bwMode="auto">
          <a:xfrm>
            <a:off x="423863" y="357188"/>
            <a:ext cx="2073275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 dirty="0" err="1">
                <a:solidFill>
                  <a:schemeClr val="bg1"/>
                </a:solidFill>
              </a:rPr>
              <a:t>i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main</a:t>
            </a:r>
            <a:r>
              <a:rPr lang="en-US" altLang="en-US" sz="1800" b="1" dirty="0">
                <a:solidFill>
                  <a:schemeClr val="bg1"/>
                </a:solidFill>
              </a:rPr>
              <a:t>()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x = </a:t>
            </a:r>
            <a:r>
              <a:rPr lang="en-US" altLang="en-US" sz="1800" b="1" dirty="0" err="1">
                <a:solidFill>
                  <a:schemeClr val="bg1"/>
                </a:solidFill>
              </a:rPr>
              <a:t>ncr</a:t>
            </a:r>
            <a:r>
              <a:rPr lang="en-US" altLang="en-US" sz="1800" b="1" dirty="0">
                <a:solidFill>
                  <a:schemeClr val="bg1"/>
                </a:solidFill>
              </a:rPr>
              <a:t> (a, b);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    ……..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3381375" y="1009650"/>
            <a:ext cx="2497138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int ncr (int n, int r)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return (fact(n)/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    fact(r)/fact(n-r));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2711" name="Rectangle 4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3689350" y="43513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LV1, RV1, RA1</a:t>
            </a:r>
          </a:p>
        </p:txBody>
      </p:sp>
      <p:sp>
        <p:nvSpPr>
          <p:cNvPr id="72713" name="Rectangle 6"/>
          <p:cNvSpPr>
            <a:spLocks noChangeArrowheads="1"/>
          </p:cNvSpPr>
          <p:nvPr/>
        </p:nvSpPr>
        <p:spPr bwMode="auto">
          <a:xfrm>
            <a:off x="231775" y="50038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4" name="Rectangle 7"/>
          <p:cNvSpPr>
            <a:spLocks noChangeArrowheads="1"/>
          </p:cNvSpPr>
          <p:nvPr/>
        </p:nvSpPr>
        <p:spPr bwMode="auto">
          <a:xfrm>
            <a:off x="7145338" y="5003800"/>
            <a:ext cx="1535112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193675" y="5848350"/>
            <a:ext cx="188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Before call</a:t>
            </a:r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3841750" y="5848350"/>
            <a:ext cx="123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Call fact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259638" y="5848350"/>
            <a:ext cx="146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ncr returns</a:t>
            </a:r>
          </a:p>
        </p:txBody>
      </p:sp>
      <p:sp>
        <p:nvSpPr>
          <p:cNvPr id="72718" name="Text Box 11"/>
          <p:cNvSpPr txBox="1">
            <a:spLocks noChangeArrowheads="1"/>
          </p:cNvSpPr>
          <p:nvPr/>
        </p:nvSpPr>
        <p:spPr bwMode="auto">
          <a:xfrm>
            <a:off x="6877050" y="1470025"/>
            <a:ext cx="2068513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int fact (int n)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{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………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    return (result);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2719" name="Line 12"/>
          <p:cNvSpPr>
            <a:spLocks noChangeShapeType="1"/>
          </p:cNvSpPr>
          <p:nvPr/>
        </p:nvSpPr>
        <p:spPr bwMode="auto">
          <a:xfrm flipV="1">
            <a:off x="2266950" y="1201738"/>
            <a:ext cx="1152525" cy="192087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0" name="Line 13"/>
          <p:cNvSpPr>
            <a:spLocks noChangeShapeType="1"/>
          </p:cNvSpPr>
          <p:nvPr/>
        </p:nvSpPr>
        <p:spPr bwMode="auto">
          <a:xfrm flipH="1" flipV="1">
            <a:off x="1422400" y="1585913"/>
            <a:ext cx="2151063" cy="4222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1" name="Line 14"/>
          <p:cNvSpPr>
            <a:spLocks noChangeShapeType="1"/>
          </p:cNvSpPr>
          <p:nvPr/>
        </p:nvSpPr>
        <p:spPr bwMode="auto">
          <a:xfrm flipV="1">
            <a:off x="5570538" y="1662113"/>
            <a:ext cx="1344612" cy="115887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2" name="Line 15"/>
          <p:cNvSpPr>
            <a:spLocks noChangeShapeType="1"/>
          </p:cNvSpPr>
          <p:nvPr/>
        </p:nvSpPr>
        <p:spPr bwMode="auto">
          <a:xfrm flipH="1" flipV="1">
            <a:off x="5686425" y="2238375"/>
            <a:ext cx="1420813" cy="268288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Text Box 16"/>
          <p:cNvSpPr txBox="1">
            <a:spLocks noChangeArrowheads="1"/>
          </p:cNvSpPr>
          <p:nvPr/>
        </p:nvSpPr>
        <p:spPr bwMode="auto">
          <a:xfrm>
            <a:off x="5916613" y="1816100"/>
            <a:ext cx="1306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 dirty="0"/>
              <a:t>3 times</a:t>
            </a:r>
          </a:p>
        </p:txBody>
      </p:sp>
      <p:sp>
        <p:nvSpPr>
          <p:cNvPr id="72724" name="Rectangle 17"/>
          <p:cNvSpPr>
            <a:spLocks noChangeArrowheads="1"/>
          </p:cNvSpPr>
          <p:nvPr/>
        </p:nvSpPr>
        <p:spPr bwMode="auto">
          <a:xfrm>
            <a:off x="5378450" y="50022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78" name="Rectangle 18"/>
          <p:cNvSpPr>
            <a:spLocks noChangeArrowheads="1"/>
          </p:cNvSpPr>
          <p:nvPr/>
        </p:nvSpPr>
        <p:spPr bwMode="auto">
          <a:xfrm>
            <a:off x="5378450" y="43894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LV1, RV1, RA1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5416550" y="5848350"/>
            <a:ext cx="146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fact returns</a:t>
            </a:r>
          </a:p>
        </p:txBody>
      </p:sp>
      <p:sp>
        <p:nvSpPr>
          <p:cNvPr id="72727" name="Rectangle 20"/>
          <p:cNvSpPr>
            <a:spLocks noChangeArrowheads="1"/>
          </p:cNvSpPr>
          <p:nvPr/>
        </p:nvSpPr>
        <p:spPr bwMode="auto">
          <a:xfrm>
            <a:off x="1960563" y="5002213"/>
            <a:ext cx="1535112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2581" name="Rectangle 21"/>
          <p:cNvSpPr>
            <a:spLocks noChangeArrowheads="1"/>
          </p:cNvSpPr>
          <p:nvPr/>
        </p:nvSpPr>
        <p:spPr bwMode="auto">
          <a:xfrm>
            <a:off x="1960563" y="4389438"/>
            <a:ext cx="1535112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LV1, RV1, RA1</a:t>
            </a:r>
          </a:p>
        </p:txBody>
      </p:sp>
      <p:sp>
        <p:nvSpPr>
          <p:cNvPr id="322582" name="Rectangle 22"/>
          <p:cNvSpPr>
            <a:spLocks noChangeArrowheads="1"/>
          </p:cNvSpPr>
          <p:nvPr/>
        </p:nvSpPr>
        <p:spPr bwMode="auto">
          <a:xfrm>
            <a:off x="3689350" y="3736975"/>
            <a:ext cx="1535113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LV2, RV2, RA2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2190750" y="5848350"/>
            <a:ext cx="1420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Call ncr</a:t>
            </a:r>
          </a:p>
        </p:txBody>
      </p:sp>
    </p:spTree>
    <p:extLst>
      <p:ext uri="{BB962C8B-B14F-4D97-AF65-F5344CB8AC3E}">
        <p14:creationId xmlns:p14="http://schemas.microsoft.com/office/powerpoint/2010/main" val="6272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The set of variables in calling program </a:t>
            </a:r>
            <a:r>
              <a:rPr lang="en-US" sz="2400" dirty="0" smtClean="0"/>
              <a:t>is </a:t>
            </a:r>
            <a:r>
              <a:rPr lang="en-US" sz="2400" dirty="0" smtClean="0"/>
              <a:t>completely disjoint from the set in called function, e.g. </a:t>
            </a:r>
            <a:r>
              <a:rPr lang="en-US" sz="2400" dirty="0" err="1" smtClean="0">
                <a:latin typeface="Andale Mono"/>
                <a:cs typeface="Andale Mono"/>
              </a:rPr>
              <a:t>gcd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smtClean="0"/>
              <a:t>Both may contain same name.  Calling program will reference the variables in its activation frame, and called program in its activation frame. </a:t>
            </a:r>
          </a:p>
          <a:p>
            <a:pPr>
              <a:defRPr/>
            </a:pPr>
            <a:r>
              <a:rPr lang="en-US" sz="2400" dirty="0" smtClean="0"/>
              <a:t>New variables can be created in called function.</a:t>
            </a:r>
          </a:p>
          <a:p>
            <a:pPr>
              <a:defRPr/>
            </a:pPr>
            <a:r>
              <a:rPr lang="en-US" sz="2400" dirty="0" smtClean="0"/>
              <a:t>Arguments to calls/invocations can be expressions, which are first evaluated before called function executes.</a:t>
            </a:r>
          </a:p>
          <a:p>
            <a:pPr>
              <a:defRPr/>
            </a:pPr>
            <a:r>
              <a:rPr lang="en-US" sz="2400" dirty="0" smtClean="0"/>
              <a:t>Functions can be called while executing functions.</a:t>
            </a:r>
          </a:p>
          <a:p>
            <a:pPr>
              <a:defRPr/>
            </a:pPr>
            <a:r>
              <a:rPr lang="en-US" sz="2400" dirty="0" smtClean="0"/>
              <a:t>Function definition must appear before call to it.</a:t>
            </a:r>
          </a:p>
        </p:txBody>
      </p:sp>
    </p:spTree>
    <p:extLst>
      <p:ext uri="{BB962C8B-B14F-4D97-AF65-F5344CB8AC3E}">
        <p14:creationId xmlns:p14="http://schemas.microsoft.com/office/powerpoint/2010/main" val="20454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smtClean="0">
                <a:solidFill>
                  <a:srgbClr val="FFFF00"/>
                </a:solidFill>
              </a:rPr>
              <a:t>Example:: main() calls fact(3)</a:t>
            </a:r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4111625" y="3967162"/>
            <a:ext cx="4705350" cy="2052638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int  fact (int n)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    if   (n = = 0)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        return (1);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    else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        return  (n * fact(n-1));</a:t>
            </a:r>
          </a:p>
          <a:p>
            <a:pPr eaLnBrk="1" hangingPunct="1"/>
            <a:r>
              <a:rPr lang="en-US" altLang="en-US" sz="1800" b="1">
                <a:solidFill>
                  <a:schemeClr val="bg1"/>
                </a:solidFill>
                <a:latin typeface="Courier New" pitchFamily="49" charset="0"/>
              </a:rPr>
              <a:t>} </a:t>
            </a:r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385763" y="1855787"/>
            <a:ext cx="4705350" cy="17780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US" altLang="en-US" sz="1800" b="1" dirty="0" smtClean="0">
                <a:solidFill>
                  <a:schemeClr val="bg1"/>
                </a:solidFill>
                <a:latin typeface="Courier New" pitchFamily="49" charset="0"/>
              </a:rPr>
              <a:t> main</a:t>
            </a:r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()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   </a:t>
            </a:r>
            <a:r>
              <a:rPr lang="en-US" altLang="en-US" sz="1800" b="1" dirty="0" err="1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  n;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   n = 4;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   </a:t>
            </a:r>
            <a:r>
              <a:rPr lang="en-US" altLang="en-US" sz="1800" b="1" dirty="0" err="1">
                <a:solidFill>
                  <a:schemeClr val="bg1"/>
                </a:solidFill>
                <a:latin typeface="Courier New" pitchFamily="49" charset="0"/>
              </a:rPr>
              <a:t>printf</a:t>
            </a:r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 (“%d \n”, fact(n) );</a:t>
            </a:r>
          </a:p>
          <a:p>
            <a:pPr eaLnBrk="1" hangingPunct="1"/>
            <a:r>
              <a:rPr lang="en-US" altLang="en-US" sz="1800" b="1" dirty="0">
                <a:solidFill>
                  <a:schemeClr val="bg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19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31775" y="4005263"/>
            <a:ext cx="1152525" cy="1690687"/>
            <a:chOff x="146" y="2523"/>
            <a:chExt cx="726" cy="1065"/>
          </a:xfrm>
        </p:grpSpPr>
        <p:sp>
          <p:nvSpPr>
            <p:cNvPr id="76873" name="Rectangle 2"/>
            <p:cNvSpPr>
              <a:spLocks noChangeArrowheads="1"/>
            </p:cNvSpPr>
            <p:nvPr/>
          </p:nvSpPr>
          <p:spPr bwMode="auto">
            <a:xfrm>
              <a:off x="146" y="3176"/>
              <a:ext cx="726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74" name="Rectangle 3"/>
            <p:cNvSpPr>
              <a:spLocks noChangeArrowheads="1"/>
            </p:cNvSpPr>
            <p:nvPr/>
          </p:nvSpPr>
          <p:spPr bwMode="auto">
            <a:xfrm>
              <a:off x="146" y="2959"/>
              <a:ext cx="726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75" name="Rectangle 4"/>
            <p:cNvSpPr>
              <a:spLocks noChangeArrowheads="1"/>
            </p:cNvSpPr>
            <p:nvPr/>
          </p:nvSpPr>
          <p:spPr bwMode="auto">
            <a:xfrm>
              <a:off x="146" y="2741"/>
              <a:ext cx="721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76" name="Rectangle 5"/>
            <p:cNvSpPr>
              <a:spLocks noChangeArrowheads="1"/>
            </p:cNvSpPr>
            <p:nvPr/>
          </p:nvSpPr>
          <p:spPr bwMode="auto">
            <a:xfrm>
              <a:off x="146" y="2523"/>
              <a:ext cx="721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solidFill>
                    <a:schemeClr val="bg1"/>
                  </a:solidFill>
                </a:rPr>
                <a:t>n = 3</a:t>
              </a: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500188" y="4041775"/>
            <a:ext cx="1122362" cy="1690688"/>
            <a:chOff x="945" y="2546"/>
            <a:chExt cx="707" cy="1065"/>
          </a:xfrm>
        </p:grpSpPr>
        <p:sp>
          <p:nvSpPr>
            <p:cNvPr id="76869" name="Rectangle 6"/>
            <p:cNvSpPr>
              <a:spLocks noChangeArrowheads="1"/>
            </p:cNvSpPr>
            <p:nvPr/>
          </p:nvSpPr>
          <p:spPr bwMode="auto">
            <a:xfrm>
              <a:off x="945" y="3199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70" name="Rectangle 7"/>
            <p:cNvSpPr>
              <a:spLocks noChangeArrowheads="1"/>
            </p:cNvSpPr>
            <p:nvPr/>
          </p:nvSpPr>
          <p:spPr bwMode="auto">
            <a:xfrm>
              <a:off x="945" y="2982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71" name="Rectangle 8"/>
            <p:cNvSpPr>
              <a:spLocks noChangeArrowheads="1"/>
            </p:cNvSpPr>
            <p:nvPr/>
          </p:nvSpPr>
          <p:spPr bwMode="auto">
            <a:xfrm>
              <a:off x="945" y="2764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72" name="Rectangle 9"/>
            <p:cNvSpPr>
              <a:spLocks noChangeArrowheads="1"/>
            </p:cNvSpPr>
            <p:nvPr/>
          </p:nvSpPr>
          <p:spPr bwMode="auto">
            <a:xfrm>
              <a:off x="945" y="2546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500188" y="3005138"/>
            <a:ext cx="1122362" cy="1036637"/>
            <a:chOff x="945" y="1893"/>
            <a:chExt cx="707" cy="653"/>
          </a:xfrm>
        </p:grpSpPr>
        <p:sp>
          <p:nvSpPr>
            <p:cNvPr id="76866" name="Rectangle 10"/>
            <p:cNvSpPr>
              <a:spLocks noChangeArrowheads="1"/>
            </p:cNvSpPr>
            <p:nvPr/>
          </p:nvSpPr>
          <p:spPr bwMode="auto">
            <a:xfrm>
              <a:off x="945" y="2329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67" name="Rectangle 11"/>
            <p:cNvSpPr>
              <a:spLocks noChangeArrowheads="1"/>
            </p:cNvSpPr>
            <p:nvPr/>
          </p:nvSpPr>
          <p:spPr bwMode="auto">
            <a:xfrm>
              <a:off x="945" y="2111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68" name="Rectangle 12"/>
            <p:cNvSpPr>
              <a:spLocks noChangeArrowheads="1"/>
            </p:cNvSpPr>
            <p:nvPr/>
          </p:nvSpPr>
          <p:spPr bwMode="auto">
            <a:xfrm>
              <a:off x="945" y="1893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2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728913" y="3044825"/>
            <a:ext cx="1112837" cy="2727325"/>
            <a:chOff x="1719" y="1918"/>
            <a:chExt cx="701" cy="1718"/>
          </a:xfrm>
        </p:grpSpPr>
        <p:sp>
          <p:nvSpPr>
            <p:cNvPr id="76859" name="Rectangle 13"/>
            <p:cNvSpPr>
              <a:spLocks noChangeArrowheads="1"/>
            </p:cNvSpPr>
            <p:nvPr/>
          </p:nvSpPr>
          <p:spPr bwMode="auto">
            <a:xfrm>
              <a:off x="1719" y="3224"/>
              <a:ext cx="701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60" name="Rectangle 14"/>
            <p:cNvSpPr>
              <a:spLocks noChangeArrowheads="1"/>
            </p:cNvSpPr>
            <p:nvPr/>
          </p:nvSpPr>
          <p:spPr bwMode="auto">
            <a:xfrm>
              <a:off x="1719" y="3007"/>
              <a:ext cx="701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61" name="Rectangle 15"/>
            <p:cNvSpPr>
              <a:spLocks noChangeArrowheads="1"/>
            </p:cNvSpPr>
            <p:nvPr/>
          </p:nvSpPr>
          <p:spPr bwMode="auto">
            <a:xfrm>
              <a:off x="1719" y="2789"/>
              <a:ext cx="696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62" name="Rectangle 16"/>
            <p:cNvSpPr>
              <a:spLocks noChangeArrowheads="1"/>
            </p:cNvSpPr>
            <p:nvPr/>
          </p:nvSpPr>
          <p:spPr bwMode="auto">
            <a:xfrm>
              <a:off x="1719" y="2571"/>
              <a:ext cx="696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  <p:sp>
          <p:nvSpPr>
            <p:cNvPr id="76863" name="Rectangle 17"/>
            <p:cNvSpPr>
              <a:spLocks noChangeArrowheads="1"/>
            </p:cNvSpPr>
            <p:nvPr/>
          </p:nvSpPr>
          <p:spPr bwMode="auto">
            <a:xfrm>
              <a:off x="1719" y="2354"/>
              <a:ext cx="701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64" name="Rectangle 18"/>
            <p:cNvSpPr>
              <a:spLocks noChangeArrowheads="1"/>
            </p:cNvSpPr>
            <p:nvPr/>
          </p:nvSpPr>
          <p:spPr bwMode="auto">
            <a:xfrm>
              <a:off x="1719" y="2136"/>
              <a:ext cx="696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65" name="Rectangle 19"/>
            <p:cNvSpPr>
              <a:spLocks noChangeArrowheads="1"/>
            </p:cNvSpPr>
            <p:nvPr/>
          </p:nvSpPr>
          <p:spPr bwMode="auto">
            <a:xfrm>
              <a:off x="1719" y="1918"/>
              <a:ext cx="696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2</a:t>
              </a: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728913" y="2009775"/>
            <a:ext cx="1112837" cy="1036638"/>
            <a:chOff x="1719" y="1266"/>
            <a:chExt cx="701" cy="653"/>
          </a:xfrm>
        </p:grpSpPr>
        <p:sp>
          <p:nvSpPr>
            <p:cNvPr id="76856" name="Rectangle 20"/>
            <p:cNvSpPr>
              <a:spLocks noChangeArrowheads="1"/>
            </p:cNvSpPr>
            <p:nvPr/>
          </p:nvSpPr>
          <p:spPr bwMode="auto">
            <a:xfrm>
              <a:off x="1719" y="1702"/>
              <a:ext cx="701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57" name="Rectangle 21"/>
            <p:cNvSpPr>
              <a:spLocks noChangeArrowheads="1"/>
            </p:cNvSpPr>
            <p:nvPr/>
          </p:nvSpPr>
          <p:spPr bwMode="auto">
            <a:xfrm>
              <a:off x="1719" y="1484"/>
              <a:ext cx="696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58" name="Rectangle 22"/>
            <p:cNvSpPr>
              <a:spLocks noChangeArrowheads="1"/>
            </p:cNvSpPr>
            <p:nvPr/>
          </p:nvSpPr>
          <p:spPr bwMode="auto">
            <a:xfrm>
              <a:off x="1719" y="1266"/>
              <a:ext cx="696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1</a:t>
              </a: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957638" y="2046288"/>
            <a:ext cx="1123950" cy="3762375"/>
            <a:chOff x="2493" y="1289"/>
            <a:chExt cx="708" cy="2370"/>
          </a:xfrm>
        </p:grpSpPr>
        <p:sp>
          <p:nvSpPr>
            <p:cNvPr id="76846" name="Rectangle 23"/>
            <p:cNvSpPr>
              <a:spLocks noChangeArrowheads="1"/>
            </p:cNvSpPr>
            <p:nvPr/>
          </p:nvSpPr>
          <p:spPr bwMode="auto">
            <a:xfrm>
              <a:off x="2493" y="3247"/>
              <a:ext cx="708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47" name="Rectangle 24"/>
            <p:cNvSpPr>
              <a:spLocks noChangeArrowheads="1"/>
            </p:cNvSpPr>
            <p:nvPr/>
          </p:nvSpPr>
          <p:spPr bwMode="auto">
            <a:xfrm>
              <a:off x="2493" y="3030"/>
              <a:ext cx="708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48" name="Rectangle 25"/>
            <p:cNvSpPr>
              <a:spLocks noChangeArrowheads="1"/>
            </p:cNvSpPr>
            <p:nvPr/>
          </p:nvSpPr>
          <p:spPr bwMode="auto">
            <a:xfrm>
              <a:off x="2493" y="2812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49" name="Rectangle 26"/>
            <p:cNvSpPr>
              <a:spLocks noChangeArrowheads="1"/>
            </p:cNvSpPr>
            <p:nvPr/>
          </p:nvSpPr>
          <p:spPr bwMode="auto">
            <a:xfrm>
              <a:off x="2493" y="2594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  <p:sp>
          <p:nvSpPr>
            <p:cNvPr id="76850" name="Rectangle 27"/>
            <p:cNvSpPr>
              <a:spLocks noChangeArrowheads="1"/>
            </p:cNvSpPr>
            <p:nvPr/>
          </p:nvSpPr>
          <p:spPr bwMode="auto">
            <a:xfrm>
              <a:off x="2493" y="2377"/>
              <a:ext cx="708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51" name="Rectangle 28"/>
            <p:cNvSpPr>
              <a:spLocks noChangeArrowheads="1"/>
            </p:cNvSpPr>
            <p:nvPr/>
          </p:nvSpPr>
          <p:spPr bwMode="auto">
            <a:xfrm>
              <a:off x="2493" y="2159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52" name="Rectangle 29"/>
            <p:cNvSpPr>
              <a:spLocks noChangeArrowheads="1"/>
            </p:cNvSpPr>
            <p:nvPr/>
          </p:nvSpPr>
          <p:spPr bwMode="auto">
            <a:xfrm>
              <a:off x="2493" y="1941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2</a:t>
              </a:r>
            </a:p>
          </p:txBody>
        </p:sp>
        <p:sp>
          <p:nvSpPr>
            <p:cNvPr id="76853" name="Rectangle 30"/>
            <p:cNvSpPr>
              <a:spLocks noChangeArrowheads="1"/>
            </p:cNvSpPr>
            <p:nvPr/>
          </p:nvSpPr>
          <p:spPr bwMode="auto">
            <a:xfrm>
              <a:off x="2493" y="1725"/>
              <a:ext cx="708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54" name="Rectangle 31"/>
            <p:cNvSpPr>
              <a:spLocks noChangeArrowheads="1"/>
            </p:cNvSpPr>
            <p:nvPr/>
          </p:nvSpPr>
          <p:spPr bwMode="auto">
            <a:xfrm>
              <a:off x="2493" y="1507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55" name="Rectangle 32"/>
            <p:cNvSpPr>
              <a:spLocks noChangeArrowheads="1"/>
            </p:cNvSpPr>
            <p:nvPr/>
          </p:nvSpPr>
          <p:spPr bwMode="auto">
            <a:xfrm>
              <a:off x="2493" y="1289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1</a:t>
              </a:r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957638" y="1009650"/>
            <a:ext cx="1123950" cy="1036638"/>
            <a:chOff x="2493" y="636"/>
            <a:chExt cx="708" cy="653"/>
          </a:xfrm>
        </p:grpSpPr>
        <p:sp>
          <p:nvSpPr>
            <p:cNvPr id="76843" name="Rectangle 33"/>
            <p:cNvSpPr>
              <a:spLocks noChangeArrowheads="1"/>
            </p:cNvSpPr>
            <p:nvPr/>
          </p:nvSpPr>
          <p:spPr bwMode="auto">
            <a:xfrm>
              <a:off x="2493" y="1072"/>
              <a:ext cx="708" cy="217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44" name="Rectangle 34"/>
            <p:cNvSpPr>
              <a:spLocks noChangeArrowheads="1"/>
            </p:cNvSpPr>
            <p:nvPr/>
          </p:nvSpPr>
          <p:spPr bwMode="auto">
            <a:xfrm>
              <a:off x="2493" y="854"/>
              <a:ext cx="702" cy="218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6845" name="Rectangle 35"/>
            <p:cNvSpPr>
              <a:spLocks noChangeArrowheads="1"/>
            </p:cNvSpPr>
            <p:nvPr/>
          </p:nvSpPr>
          <p:spPr bwMode="auto">
            <a:xfrm>
              <a:off x="2493" y="636"/>
              <a:ext cx="702" cy="218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0</a:t>
              </a: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5224463" y="2085975"/>
            <a:ext cx="1122362" cy="3762375"/>
            <a:chOff x="3291" y="1314"/>
            <a:chExt cx="707" cy="2370"/>
          </a:xfrm>
        </p:grpSpPr>
        <p:sp>
          <p:nvSpPr>
            <p:cNvPr id="76833" name="Rectangle 36"/>
            <p:cNvSpPr>
              <a:spLocks noChangeArrowheads="1"/>
            </p:cNvSpPr>
            <p:nvPr/>
          </p:nvSpPr>
          <p:spPr bwMode="auto">
            <a:xfrm>
              <a:off x="3291" y="3272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34" name="Rectangle 37"/>
            <p:cNvSpPr>
              <a:spLocks noChangeArrowheads="1"/>
            </p:cNvSpPr>
            <p:nvPr/>
          </p:nvSpPr>
          <p:spPr bwMode="auto">
            <a:xfrm>
              <a:off x="3291" y="3055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35" name="Rectangle 38"/>
            <p:cNvSpPr>
              <a:spLocks noChangeArrowheads="1"/>
            </p:cNvSpPr>
            <p:nvPr/>
          </p:nvSpPr>
          <p:spPr bwMode="auto">
            <a:xfrm>
              <a:off x="3291" y="2837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36" name="Rectangle 39"/>
            <p:cNvSpPr>
              <a:spLocks noChangeArrowheads="1"/>
            </p:cNvSpPr>
            <p:nvPr/>
          </p:nvSpPr>
          <p:spPr bwMode="auto">
            <a:xfrm>
              <a:off x="3291" y="2619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  <p:sp>
          <p:nvSpPr>
            <p:cNvPr id="76837" name="Rectangle 40"/>
            <p:cNvSpPr>
              <a:spLocks noChangeArrowheads="1"/>
            </p:cNvSpPr>
            <p:nvPr/>
          </p:nvSpPr>
          <p:spPr bwMode="auto">
            <a:xfrm>
              <a:off x="3291" y="2402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38" name="Rectangle 41"/>
            <p:cNvSpPr>
              <a:spLocks noChangeArrowheads="1"/>
            </p:cNvSpPr>
            <p:nvPr/>
          </p:nvSpPr>
          <p:spPr bwMode="auto">
            <a:xfrm>
              <a:off x="3291" y="2184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39" name="Rectangle 42"/>
            <p:cNvSpPr>
              <a:spLocks noChangeArrowheads="1"/>
            </p:cNvSpPr>
            <p:nvPr/>
          </p:nvSpPr>
          <p:spPr bwMode="auto">
            <a:xfrm>
              <a:off x="3291" y="1966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2</a:t>
              </a:r>
            </a:p>
          </p:txBody>
        </p:sp>
        <p:sp>
          <p:nvSpPr>
            <p:cNvPr id="76840" name="Rectangle 43"/>
            <p:cNvSpPr>
              <a:spLocks noChangeArrowheads="1"/>
            </p:cNvSpPr>
            <p:nvPr/>
          </p:nvSpPr>
          <p:spPr bwMode="auto">
            <a:xfrm>
              <a:off x="3291" y="1750"/>
              <a:ext cx="707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41" name="Rectangle 44"/>
            <p:cNvSpPr>
              <a:spLocks noChangeArrowheads="1"/>
            </p:cNvSpPr>
            <p:nvPr/>
          </p:nvSpPr>
          <p:spPr bwMode="auto">
            <a:xfrm>
              <a:off x="3291" y="1532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1*1 = 1</a:t>
              </a:r>
            </a:p>
          </p:txBody>
        </p:sp>
        <p:sp>
          <p:nvSpPr>
            <p:cNvPr id="76842" name="Rectangle 45"/>
            <p:cNvSpPr>
              <a:spLocks noChangeArrowheads="1"/>
            </p:cNvSpPr>
            <p:nvPr/>
          </p:nvSpPr>
          <p:spPr bwMode="auto">
            <a:xfrm>
              <a:off x="3291" y="1314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 dirty="0">
                  <a:solidFill>
                    <a:schemeClr val="bg1"/>
                  </a:solidFill>
                </a:rPr>
                <a:t>n = 1</a:t>
              </a: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453188" y="3121025"/>
            <a:ext cx="1122362" cy="2727325"/>
            <a:chOff x="4065" y="1966"/>
            <a:chExt cx="707" cy="1718"/>
          </a:xfrm>
        </p:grpSpPr>
        <p:sp>
          <p:nvSpPr>
            <p:cNvPr id="76826" name="Rectangle 46"/>
            <p:cNvSpPr>
              <a:spLocks noChangeArrowheads="1"/>
            </p:cNvSpPr>
            <p:nvPr/>
          </p:nvSpPr>
          <p:spPr bwMode="auto">
            <a:xfrm>
              <a:off x="4065" y="3272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27" name="Rectangle 47"/>
            <p:cNvSpPr>
              <a:spLocks noChangeArrowheads="1"/>
            </p:cNvSpPr>
            <p:nvPr/>
          </p:nvSpPr>
          <p:spPr bwMode="auto">
            <a:xfrm>
              <a:off x="4065" y="3055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28" name="Rectangle 48"/>
            <p:cNvSpPr>
              <a:spLocks noChangeArrowheads="1"/>
            </p:cNvSpPr>
            <p:nvPr/>
          </p:nvSpPr>
          <p:spPr bwMode="auto">
            <a:xfrm>
              <a:off x="4065" y="2837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6829" name="Rectangle 49"/>
            <p:cNvSpPr>
              <a:spLocks noChangeArrowheads="1"/>
            </p:cNvSpPr>
            <p:nvPr/>
          </p:nvSpPr>
          <p:spPr bwMode="auto">
            <a:xfrm>
              <a:off x="4065" y="2619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  <p:sp>
          <p:nvSpPr>
            <p:cNvPr id="76830" name="Rectangle 50"/>
            <p:cNvSpPr>
              <a:spLocks noChangeArrowheads="1"/>
            </p:cNvSpPr>
            <p:nvPr/>
          </p:nvSpPr>
          <p:spPr bwMode="auto">
            <a:xfrm>
              <a:off x="4065" y="2402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fact</a:t>
              </a:r>
            </a:p>
          </p:txBody>
        </p:sp>
        <p:sp>
          <p:nvSpPr>
            <p:cNvPr id="76831" name="Rectangle 51"/>
            <p:cNvSpPr>
              <a:spLocks noChangeArrowheads="1"/>
            </p:cNvSpPr>
            <p:nvPr/>
          </p:nvSpPr>
          <p:spPr bwMode="auto">
            <a:xfrm>
              <a:off x="4065" y="2184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2*1 = 2</a:t>
              </a:r>
            </a:p>
          </p:txBody>
        </p:sp>
        <p:sp>
          <p:nvSpPr>
            <p:cNvPr id="76832" name="Rectangle 52"/>
            <p:cNvSpPr>
              <a:spLocks noChangeArrowheads="1"/>
            </p:cNvSpPr>
            <p:nvPr/>
          </p:nvSpPr>
          <p:spPr bwMode="auto">
            <a:xfrm>
              <a:off x="4065" y="1966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2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7683500" y="4159250"/>
            <a:ext cx="1114425" cy="1690688"/>
            <a:chOff x="4840" y="2620"/>
            <a:chExt cx="702" cy="1065"/>
          </a:xfrm>
        </p:grpSpPr>
        <p:sp>
          <p:nvSpPr>
            <p:cNvPr id="76822" name="Rectangle 53"/>
            <p:cNvSpPr>
              <a:spLocks noChangeArrowheads="1"/>
            </p:cNvSpPr>
            <p:nvPr/>
          </p:nvSpPr>
          <p:spPr bwMode="auto">
            <a:xfrm>
              <a:off x="4840" y="3273"/>
              <a:ext cx="702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6823" name="Rectangle 54"/>
            <p:cNvSpPr>
              <a:spLocks noChangeArrowheads="1"/>
            </p:cNvSpPr>
            <p:nvPr/>
          </p:nvSpPr>
          <p:spPr bwMode="auto">
            <a:xfrm>
              <a:off x="4840" y="3056"/>
              <a:ext cx="702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RA .. main</a:t>
              </a:r>
            </a:p>
          </p:txBody>
        </p:sp>
        <p:sp>
          <p:nvSpPr>
            <p:cNvPr id="76824" name="Rectangle 55"/>
            <p:cNvSpPr>
              <a:spLocks noChangeArrowheads="1"/>
            </p:cNvSpPr>
            <p:nvPr/>
          </p:nvSpPr>
          <p:spPr bwMode="auto">
            <a:xfrm>
              <a:off x="4840" y="2838"/>
              <a:ext cx="697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3*2 = 6</a:t>
              </a:r>
            </a:p>
          </p:txBody>
        </p:sp>
        <p:sp>
          <p:nvSpPr>
            <p:cNvPr id="76825" name="Rectangle 56"/>
            <p:cNvSpPr>
              <a:spLocks noChangeArrowheads="1"/>
            </p:cNvSpPr>
            <p:nvPr/>
          </p:nvSpPr>
          <p:spPr bwMode="auto">
            <a:xfrm>
              <a:off x="4840" y="2620"/>
              <a:ext cx="697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solidFill>
                    <a:schemeClr val="bg1"/>
                  </a:solidFill>
                </a:rPr>
                <a:t>n = 3</a:t>
              </a:r>
            </a:p>
          </p:txBody>
        </p:sp>
      </p:grpSp>
      <p:sp>
        <p:nvSpPr>
          <p:cNvPr id="76815" name="Line 57"/>
          <p:cNvSpPr>
            <a:spLocks noChangeShapeType="1"/>
          </p:cNvSpPr>
          <p:nvPr/>
        </p:nvSpPr>
        <p:spPr bwMode="auto">
          <a:xfrm>
            <a:off x="731838" y="817563"/>
            <a:ext cx="698976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6" name="Text Box 58"/>
          <p:cNvSpPr txBox="1">
            <a:spLocks noChangeArrowheads="1"/>
          </p:cNvSpPr>
          <p:nvPr/>
        </p:nvSpPr>
        <p:spPr bwMode="auto">
          <a:xfrm>
            <a:off x="846138" y="317500"/>
            <a:ext cx="683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TRACE OF THE STACK DURING EXECUTION</a:t>
            </a:r>
          </a:p>
        </p:txBody>
      </p:sp>
      <p:sp>
        <p:nvSpPr>
          <p:cNvPr id="76817" name="Text Box 59"/>
          <p:cNvSpPr txBox="1">
            <a:spLocks noChangeArrowheads="1"/>
          </p:cNvSpPr>
          <p:nvPr/>
        </p:nvSpPr>
        <p:spPr bwMode="auto">
          <a:xfrm>
            <a:off x="309563" y="2162175"/>
            <a:ext cx="1308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main calls fact</a:t>
            </a:r>
          </a:p>
        </p:txBody>
      </p:sp>
      <p:sp>
        <p:nvSpPr>
          <p:cNvPr id="76818" name="Line 60"/>
          <p:cNvSpPr>
            <a:spLocks noChangeShapeType="1"/>
          </p:cNvSpPr>
          <p:nvPr/>
        </p:nvSpPr>
        <p:spPr bwMode="auto">
          <a:xfrm>
            <a:off x="693738" y="3352800"/>
            <a:ext cx="0" cy="4603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7721600" y="2084388"/>
            <a:ext cx="1422400" cy="1958975"/>
            <a:chOff x="4864" y="1313"/>
            <a:chExt cx="896" cy="1234"/>
          </a:xfrm>
        </p:grpSpPr>
        <p:sp>
          <p:nvSpPr>
            <p:cNvPr id="76820" name="Text Box 61"/>
            <p:cNvSpPr txBox="1">
              <a:spLocks noChangeArrowheads="1"/>
            </p:cNvSpPr>
            <p:nvPr/>
          </p:nvSpPr>
          <p:spPr bwMode="auto">
            <a:xfrm>
              <a:off x="4864" y="1313"/>
              <a:ext cx="8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fact returns to main</a:t>
              </a:r>
            </a:p>
          </p:txBody>
        </p:sp>
        <p:sp>
          <p:nvSpPr>
            <p:cNvPr id="76821" name="Line 62"/>
            <p:cNvSpPr>
              <a:spLocks noChangeShapeType="1"/>
            </p:cNvSpPr>
            <p:nvPr/>
          </p:nvSpPr>
          <p:spPr bwMode="auto">
            <a:xfrm flipV="1">
              <a:off x="5154" y="2039"/>
              <a:ext cx="0" cy="50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08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Homework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Trace of Execution for Fibonacci Series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573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Sorting: the basic problem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an array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chemeClr val="folHlink"/>
                </a:solidFill>
              </a:rPr>
              <a:t>               </a:t>
            </a:r>
            <a:r>
              <a:rPr lang="en-US" altLang="en-US" dirty="0" smtClean="0">
                <a:solidFill>
                  <a:srgbClr val="FFC000"/>
                </a:solidFill>
              </a:rPr>
              <a:t>x[0], x[1], ... , x[size-1]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reorder entries so that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FFC000"/>
                </a:solidFill>
              </a:rPr>
              <a:t>            x[0] &lt;= x[1] &lt;= . . .  &lt;= x[size-1]</a:t>
            </a:r>
          </a:p>
          <a:p>
            <a:pPr lvl="2" eaLnBrk="1" hangingPunct="1"/>
            <a:endParaRPr lang="en-US" altLang="en-US" dirty="0" smtClean="0">
              <a:solidFill>
                <a:srgbClr val="CC0000"/>
              </a:solidFill>
            </a:endParaRPr>
          </a:p>
          <a:p>
            <a:pPr lvl="2" eaLnBrk="1" hangingPunct="1"/>
            <a:r>
              <a:rPr lang="en-US" altLang="en-US" dirty="0" smtClean="0">
                <a:solidFill>
                  <a:srgbClr val="FFC000"/>
                </a:solidFill>
              </a:rPr>
              <a:t>List is in non-decreasing order.</a:t>
            </a:r>
          </a:p>
          <a:p>
            <a:pPr eaLnBrk="1" hangingPunct="1"/>
            <a:r>
              <a:rPr lang="en-US" altLang="en-US" dirty="0" smtClean="0"/>
              <a:t>We can also sort a list of elements in non-increasing order.</a:t>
            </a:r>
          </a:p>
        </p:txBody>
      </p:sp>
    </p:spTree>
    <p:extLst>
      <p:ext uri="{BB962C8B-B14F-4D97-AF65-F5344CB8AC3E}">
        <p14:creationId xmlns:p14="http://schemas.microsoft.com/office/powerpoint/2010/main" val="17941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Sorting Problem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1828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en-US" sz="2400" dirty="0" smtClean="0">
                <a:solidFill>
                  <a:srgbClr val="92D050"/>
                </a:solidFill>
              </a:rPr>
              <a:t>What we want : Data sorted in order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 smtClean="0"/>
              <a:t>Input: </a:t>
            </a:r>
            <a:r>
              <a:rPr lang="en-US" altLang="en-US" sz="2400" dirty="0" smtClean="0">
                <a:solidFill>
                  <a:srgbClr val="FFC000"/>
                </a:solidFill>
              </a:rPr>
              <a:t>A list of elements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 smtClean="0"/>
              <a:t>Output: </a:t>
            </a:r>
            <a:r>
              <a:rPr lang="en-US" altLang="en-US" sz="2400" dirty="0" smtClean="0">
                <a:solidFill>
                  <a:srgbClr val="FFC000"/>
                </a:solidFill>
              </a:rPr>
              <a:t>A list of elements in sorted (non-increasing/non-decreasing) order</a:t>
            </a:r>
          </a:p>
          <a:p>
            <a:pPr lvl="1" eaLnBrk="1" hangingPunct="1">
              <a:spcBef>
                <a:spcPct val="10000"/>
              </a:spcBef>
              <a:buFontTx/>
              <a:buNone/>
            </a:pPr>
            <a:endParaRPr lang="en-US" altLang="en-US" sz="2400" dirty="0" smtClean="0"/>
          </a:p>
          <a:p>
            <a:pPr lvl="1" eaLnBrk="1" hangingPunct="1">
              <a:spcBef>
                <a:spcPct val="10000"/>
              </a:spcBef>
              <a:buFontTx/>
              <a:buNone/>
            </a:pPr>
            <a:endParaRPr lang="en-US" altLang="en-US" sz="2400" dirty="0" smtClean="0"/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549275" y="3124200"/>
            <a:ext cx="3200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92D050"/>
                </a:solidFill>
              </a:rPr>
              <a:t>Unsorted list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0" y="3157538"/>
            <a:ext cx="3738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+mn-lt"/>
              </a:rPr>
              <a:t>x: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457200" y="2700338"/>
            <a:ext cx="314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3048000" y="2800290"/>
            <a:ext cx="822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chemeClr val="tx1"/>
                </a:solidFill>
                <a:latin typeface="+mn-lt"/>
              </a:rPr>
              <a:t>size-1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529939" y="4572000"/>
            <a:ext cx="3219736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</a:rPr>
              <a:t>Sorted list</a:t>
            </a:r>
          </a:p>
        </p:txBody>
      </p:sp>
      <p:sp>
        <p:nvSpPr>
          <p:cNvPr id="19468" name="AutoShape 14"/>
          <p:cNvSpPr>
            <a:spLocks noChangeArrowheads="1"/>
          </p:cNvSpPr>
          <p:nvPr/>
        </p:nvSpPr>
        <p:spPr bwMode="auto">
          <a:xfrm>
            <a:off x="1692275" y="3886200"/>
            <a:ext cx="441325" cy="609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38600" y="3428999"/>
            <a:ext cx="5029200" cy="2971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Original list:</a:t>
            </a:r>
          </a:p>
          <a:p>
            <a:pPr lvl="1"/>
            <a:r>
              <a:rPr lang="en-US" altLang="en-US" smtClean="0">
                <a:solidFill>
                  <a:srgbClr val="FFC000"/>
                </a:solidFill>
              </a:rPr>
              <a:t>10, 30, 20, 80, 70, 10, 60, 40, 70</a:t>
            </a:r>
          </a:p>
          <a:p>
            <a:r>
              <a:rPr lang="en-US" altLang="en-US" smtClean="0"/>
              <a:t>Sorted in non-decreasing order:</a:t>
            </a:r>
          </a:p>
          <a:p>
            <a:pPr lvl="1"/>
            <a:r>
              <a:rPr lang="en-US" altLang="en-US" smtClean="0">
                <a:solidFill>
                  <a:srgbClr val="FFC000"/>
                </a:solidFill>
              </a:rPr>
              <a:t>10, 10, 20, 30, 40, 60, 70, 70, 80</a:t>
            </a:r>
          </a:p>
          <a:p>
            <a:r>
              <a:rPr lang="en-US" altLang="en-US" smtClean="0"/>
              <a:t>Sorted in non-increasing order:</a:t>
            </a:r>
          </a:p>
          <a:p>
            <a:pPr lvl="1"/>
            <a:r>
              <a:rPr lang="en-US" altLang="en-US" smtClean="0">
                <a:solidFill>
                  <a:srgbClr val="FFC000"/>
                </a:solidFill>
              </a:rPr>
              <a:t>80, 70, 70, 60, 40, 30, 20, 10, 10</a:t>
            </a:r>
            <a:endParaRPr lang="en-US" alt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Example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65125" y="2776538"/>
            <a:ext cx="4130675" cy="500062"/>
            <a:chOff x="230" y="1941"/>
            <a:chExt cx="2602" cy="315"/>
          </a:xfrm>
        </p:grpSpPr>
        <p:sp>
          <p:nvSpPr>
            <p:cNvPr id="23628" name="Rectangle 3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9" name="Rectangle 4"/>
            <p:cNvSpPr>
              <a:spLocks noChangeArrowheads="1"/>
            </p:cNvSpPr>
            <p:nvPr/>
          </p:nvSpPr>
          <p:spPr bwMode="auto">
            <a:xfrm>
              <a:off x="816" y="196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30" name="Rectangle 5"/>
            <p:cNvSpPr>
              <a:spLocks noChangeArrowheads="1"/>
            </p:cNvSpPr>
            <p:nvPr/>
          </p:nvSpPr>
          <p:spPr bwMode="auto">
            <a:xfrm>
              <a:off x="110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31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32" name="Rectangle 7"/>
            <p:cNvSpPr>
              <a:spLocks noChangeArrowheads="1"/>
            </p:cNvSpPr>
            <p:nvPr/>
          </p:nvSpPr>
          <p:spPr bwMode="auto">
            <a:xfrm>
              <a:off x="1680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33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34" name="Rectangle 9"/>
            <p:cNvSpPr>
              <a:spLocks noChangeArrowheads="1"/>
            </p:cNvSpPr>
            <p:nvPr/>
          </p:nvSpPr>
          <p:spPr bwMode="auto">
            <a:xfrm>
              <a:off x="2256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35" name="Rectangle 10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36" name="Text Box 11"/>
            <p:cNvSpPr txBox="1">
              <a:spLocks noChangeArrowheads="1"/>
            </p:cNvSpPr>
            <p:nvPr/>
          </p:nvSpPr>
          <p:spPr bwMode="auto">
            <a:xfrm>
              <a:off x="230" y="194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838200" y="1643062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1295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1752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23562" name="Rectangle 15"/>
          <p:cNvSpPr>
            <a:spLocks noChangeArrowheads="1"/>
          </p:cNvSpPr>
          <p:nvPr/>
        </p:nvSpPr>
        <p:spPr bwMode="auto">
          <a:xfrm>
            <a:off x="22098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26670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7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2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31242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21</a:t>
            </a:r>
          </a:p>
        </p:txBody>
      </p:sp>
      <p:sp>
        <p:nvSpPr>
          <p:cNvPr id="23565" name="Rectangle 18"/>
          <p:cNvSpPr>
            <a:spLocks noChangeArrowheads="1"/>
          </p:cNvSpPr>
          <p:nvPr/>
        </p:nvSpPr>
        <p:spPr bwMode="auto">
          <a:xfrm>
            <a:off x="3581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-7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6" name="Rectangle 19"/>
          <p:cNvSpPr>
            <a:spLocks noChangeArrowheads="1"/>
          </p:cNvSpPr>
          <p:nvPr/>
        </p:nvSpPr>
        <p:spPr bwMode="auto">
          <a:xfrm>
            <a:off x="4038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45</a:t>
            </a:r>
          </a:p>
        </p:txBody>
      </p: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365125" y="1600200"/>
            <a:ext cx="44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65125" y="3843338"/>
            <a:ext cx="4130675" cy="500062"/>
            <a:chOff x="230" y="2421"/>
            <a:chExt cx="2602" cy="315"/>
          </a:xfrm>
        </p:grpSpPr>
        <p:sp>
          <p:nvSpPr>
            <p:cNvPr id="23619" name="Rectangle 2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0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21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22" name="Rectangle 24"/>
            <p:cNvSpPr>
              <a:spLocks noChangeArrowheads="1"/>
            </p:cNvSpPr>
            <p:nvPr/>
          </p:nvSpPr>
          <p:spPr bwMode="auto">
            <a:xfrm>
              <a:off x="139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23" name="Rectangle 25"/>
            <p:cNvSpPr>
              <a:spLocks noChangeArrowheads="1"/>
            </p:cNvSpPr>
            <p:nvPr/>
          </p:nvSpPr>
          <p:spPr bwMode="auto">
            <a:xfrm>
              <a:off x="1680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24" name="Rectangle 26"/>
            <p:cNvSpPr>
              <a:spLocks noChangeArrowheads="1"/>
            </p:cNvSpPr>
            <p:nvPr/>
          </p:nvSpPr>
          <p:spPr bwMode="auto">
            <a:xfrm>
              <a:off x="196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25" name="Rectangle 27"/>
            <p:cNvSpPr>
              <a:spLocks noChangeArrowheads="1"/>
            </p:cNvSpPr>
            <p:nvPr/>
          </p:nvSpPr>
          <p:spPr bwMode="auto">
            <a:xfrm>
              <a:off x="225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26" name="Rectangle 28"/>
            <p:cNvSpPr>
              <a:spLocks noChangeArrowheads="1"/>
            </p:cNvSpPr>
            <p:nvPr/>
          </p:nvSpPr>
          <p:spPr bwMode="auto">
            <a:xfrm>
              <a:off x="254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27" name="Text Box 29"/>
            <p:cNvSpPr txBox="1">
              <a:spLocks noChangeArrowheads="1"/>
            </p:cNvSpPr>
            <p:nvPr/>
          </p:nvSpPr>
          <p:spPr bwMode="auto">
            <a:xfrm>
              <a:off x="230" y="242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65125" y="4833938"/>
            <a:ext cx="4130675" cy="500062"/>
            <a:chOff x="326" y="2997"/>
            <a:chExt cx="2602" cy="315"/>
          </a:xfrm>
        </p:grpSpPr>
        <p:sp>
          <p:nvSpPr>
            <p:cNvPr id="23610" name="Rectangle 30"/>
            <p:cNvSpPr>
              <a:spLocks noChangeArrowheads="1"/>
            </p:cNvSpPr>
            <p:nvPr/>
          </p:nvSpPr>
          <p:spPr bwMode="auto">
            <a:xfrm>
              <a:off x="624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11" name="Rectangle 31"/>
            <p:cNvSpPr>
              <a:spLocks noChangeArrowheads="1"/>
            </p:cNvSpPr>
            <p:nvPr/>
          </p:nvSpPr>
          <p:spPr bwMode="auto">
            <a:xfrm>
              <a:off x="912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16" name="Rectangle 36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17" name="Rectangle 37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18" name="Text Box 38"/>
            <p:cNvSpPr txBox="1">
              <a:spLocks noChangeArrowheads="1"/>
            </p:cNvSpPr>
            <p:nvPr/>
          </p:nvSpPr>
          <p:spPr bwMode="auto">
            <a:xfrm>
              <a:off x="326" y="299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65125" y="5900738"/>
            <a:ext cx="4130675" cy="500062"/>
            <a:chOff x="326" y="3477"/>
            <a:chExt cx="2602" cy="315"/>
          </a:xfrm>
        </p:grpSpPr>
        <p:sp>
          <p:nvSpPr>
            <p:cNvPr id="23601" name="Rectangle 39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02" name="Rectangle 40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03" name="Rectangle 41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04" name="Rectangle 42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05" name="Rectangle 43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06" name="Rectangle 44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07" name="Rectangle 45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08" name="Rectangle 46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9" name="Text Box 47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4784725" y="3429000"/>
            <a:ext cx="4130675" cy="500063"/>
            <a:chOff x="3014" y="1461"/>
            <a:chExt cx="2602" cy="315"/>
          </a:xfrm>
        </p:grpSpPr>
        <p:sp>
          <p:nvSpPr>
            <p:cNvPr id="23592" name="Rectangle 48"/>
            <p:cNvSpPr>
              <a:spLocks noChangeArrowheads="1"/>
            </p:cNvSpPr>
            <p:nvPr/>
          </p:nvSpPr>
          <p:spPr bwMode="auto">
            <a:xfrm>
              <a:off x="3312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93" name="Rectangle 49"/>
            <p:cNvSpPr>
              <a:spLocks noChangeArrowheads="1"/>
            </p:cNvSpPr>
            <p:nvPr/>
          </p:nvSpPr>
          <p:spPr bwMode="auto">
            <a:xfrm>
              <a:off x="3600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94" name="Rectangle 50"/>
            <p:cNvSpPr>
              <a:spLocks noChangeArrowheads="1"/>
            </p:cNvSpPr>
            <p:nvPr/>
          </p:nvSpPr>
          <p:spPr bwMode="auto">
            <a:xfrm>
              <a:off x="3888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95" name="Rectangle 51"/>
            <p:cNvSpPr>
              <a:spLocks noChangeArrowheads="1"/>
            </p:cNvSpPr>
            <p:nvPr/>
          </p:nvSpPr>
          <p:spPr bwMode="auto">
            <a:xfrm>
              <a:off x="4176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96" name="Rectangle 52"/>
            <p:cNvSpPr>
              <a:spLocks noChangeArrowheads="1"/>
            </p:cNvSpPr>
            <p:nvPr/>
          </p:nvSpPr>
          <p:spPr bwMode="auto">
            <a:xfrm>
              <a:off x="4464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97" name="Rectangle 53"/>
            <p:cNvSpPr>
              <a:spLocks noChangeArrowheads="1"/>
            </p:cNvSpPr>
            <p:nvPr/>
          </p:nvSpPr>
          <p:spPr bwMode="auto">
            <a:xfrm>
              <a:off x="4752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98" name="Rectangle 54"/>
            <p:cNvSpPr>
              <a:spLocks noChangeArrowheads="1"/>
            </p:cNvSpPr>
            <p:nvPr/>
          </p:nvSpPr>
          <p:spPr bwMode="auto">
            <a:xfrm>
              <a:off x="5040" y="148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599" name="Rectangle 55"/>
            <p:cNvSpPr>
              <a:spLocks noChangeArrowheads="1"/>
            </p:cNvSpPr>
            <p:nvPr/>
          </p:nvSpPr>
          <p:spPr bwMode="auto">
            <a:xfrm>
              <a:off x="532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0" name="Text Box 56"/>
            <p:cNvSpPr txBox="1">
              <a:spLocks noChangeArrowheads="1"/>
            </p:cNvSpPr>
            <p:nvPr/>
          </p:nvSpPr>
          <p:spPr bwMode="auto">
            <a:xfrm>
              <a:off x="3014" y="146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784725" y="4300537"/>
            <a:ext cx="4130675" cy="500063"/>
            <a:chOff x="3062" y="1989"/>
            <a:chExt cx="2602" cy="315"/>
          </a:xfrm>
        </p:grpSpPr>
        <p:sp>
          <p:nvSpPr>
            <p:cNvPr id="23583" name="Rectangle 57"/>
            <p:cNvSpPr>
              <a:spLocks noChangeArrowheads="1"/>
            </p:cNvSpPr>
            <p:nvPr/>
          </p:nvSpPr>
          <p:spPr bwMode="auto">
            <a:xfrm>
              <a:off x="3360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84" name="Rectangle 58"/>
            <p:cNvSpPr>
              <a:spLocks noChangeArrowheads="1"/>
            </p:cNvSpPr>
            <p:nvPr/>
          </p:nvSpPr>
          <p:spPr bwMode="auto">
            <a:xfrm>
              <a:off x="3648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85" name="Rectangle 59"/>
            <p:cNvSpPr>
              <a:spLocks noChangeArrowheads="1"/>
            </p:cNvSpPr>
            <p:nvPr/>
          </p:nvSpPr>
          <p:spPr bwMode="auto">
            <a:xfrm>
              <a:off x="3936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86" name="Rectangle 60"/>
            <p:cNvSpPr>
              <a:spLocks noChangeArrowheads="1"/>
            </p:cNvSpPr>
            <p:nvPr/>
          </p:nvSpPr>
          <p:spPr bwMode="auto">
            <a:xfrm>
              <a:off x="4224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87" name="Rectangle 61"/>
            <p:cNvSpPr>
              <a:spLocks noChangeArrowheads="1"/>
            </p:cNvSpPr>
            <p:nvPr/>
          </p:nvSpPr>
          <p:spPr bwMode="auto">
            <a:xfrm>
              <a:off x="4512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88" name="Rectangle 62"/>
            <p:cNvSpPr>
              <a:spLocks noChangeArrowheads="1"/>
            </p:cNvSpPr>
            <p:nvPr/>
          </p:nvSpPr>
          <p:spPr bwMode="auto">
            <a:xfrm>
              <a:off x="4800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9" name="Rectangle 63"/>
            <p:cNvSpPr>
              <a:spLocks noChangeArrowheads="1"/>
            </p:cNvSpPr>
            <p:nvPr/>
          </p:nvSpPr>
          <p:spPr bwMode="auto">
            <a:xfrm>
              <a:off x="5088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90" name="Rectangle 64"/>
            <p:cNvSpPr>
              <a:spLocks noChangeArrowheads="1"/>
            </p:cNvSpPr>
            <p:nvPr/>
          </p:nvSpPr>
          <p:spPr bwMode="auto">
            <a:xfrm>
              <a:off x="5376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91" name="Text Box 65"/>
            <p:cNvSpPr txBox="1">
              <a:spLocks noChangeArrowheads="1"/>
            </p:cNvSpPr>
            <p:nvPr/>
          </p:nvSpPr>
          <p:spPr bwMode="auto">
            <a:xfrm>
              <a:off x="3062" y="1989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802188" y="2546350"/>
            <a:ext cx="4130675" cy="500063"/>
            <a:chOff x="326" y="3477"/>
            <a:chExt cx="2602" cy="315"/>
          </a:xfrm>
        </p:grpSpPr>
        <p:sp>
          <p:nvSpPr>
            <p:cNvPr id="23574" name="Rectangle 74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75" name="Rectangle 75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76" name="Rectangle 76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77" name="Rectangle 77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78" name="Rectangle 78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79" name="Rectangle 79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0" name="Rectangle 80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581" name="Rectangle 81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82" name="Text Box 82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95828" y="131064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95486" y="131064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66800" y="943428"/>
            <a:ext cx="2743200" cy="400110"/>
            <a:chOff x="1066800" y="943428"/>
            <a:chExt cx="2743200" cy="40011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6800" y="1295400"/>
              <a:ext cx="2743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81200" y="943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1553028" y="2486978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981200" y="2486978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371600" y="2086428"/>
            <a:ext cx="838200" cy="400110"/>
            <a:chOff x="1371600" y="2086428"/>
            <a:chExt cx="838200" cy="40011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371600" y="2086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>
            <a:off x="2010228" y="352475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795486" y="352475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975075" y="3424404"/>
            <a:ext cx="3950381" cy="400110"/>
            <a:chOff x="1538514" y="2386632"/>
            <a:chExt cx="970139" cy="40011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670453" y="238663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18" name="Straight Arrow Connector 17"/>
          <p:cNvCxnSpPr>
            <a:stCxn id="23625" idx="2"/>
            <a:endCxn id="23612" idx="0"/>
          </p:cNvCxnSpPr>
          <p:nvPr/>
        </p:nvCxnSpPr>
        <p:spPr>
          <a:xfrm flipH="1">
            <a:off x="1981200" y="4343400"/>
            <a:ext cx="1828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Selection Sort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6572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General situation :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4267200" y="22860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rgbClr val="C00000"/>
                </a:solidFill>
                <a:latin typeface="Tahoma" pitchFamily="34" charset="0"/>
              </a:rPr>
              <a:t>remainder, unsorted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600200" y="22860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bg1"/>
                </a:solidFill>
                <a:latin typeface="Tahoma" pitchFamily="34" charset="0"/>
              </a:rPr>
              <a:t>smallest elements, sorted</a:t>
            </a: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267200" y="187801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762000" y="2940784"/>
            <a:ext cx="705513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Steps </a:t>
            </a:r>
            <a:r>
              <a:rPr lang="en-US" altLang="en-US" sz="2800" b="1" dirty="0">
                <a:solidFill>
                  <a:schemeClr val="tx1"/>
                </a:solidFill>
              </a:rPr>
              <a:t>: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pPr lvl="1" algn="l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>
                <a:solidFill>
                  <a:srgbClr val="FFC000"/>
                </a:solidFill>
              </a:rPr>
              <a:t> </a:t>
            </a:r>
            <a:r>
              <a:rPr lang="en-US" altLang="en-US" b="1" dirty="0">
                <a:solidFill>
                  <a:srgbClr val="FFC000"/>
                </a:solidFill>
              </a:rPr>
              <a:t>Find smallest element, </a:t>
            </a:r>
            <a:r>
              <a:rPr lang="en-US" altLang="en-US" b="1" dirty="0" err="1">
                <a:solidFill>
                  <a:srgbClr val="FFC000"/>
                </a:solidFill>
              </a:rPr>
              <a:t>mval</a:t>
            </a:r>
            <a:r>
              <a:rPr lang="en-US" altLang="en-US" b="1" dirty="0">
                <a:solidFill>
                  <a:srgbClr val="FFC000"/>
                </a:solidFill>
              </a:rPr>
              <a:t>, in </a:t>
            </a:r>
            <a:r>
              <a:rPr lang="en-US" altLang="en-US" b="1" dirty="0" smtClean="0">
                <a:solidFill>
                  <a:srgbClr val="FFC000"/>
                </a:solidFill>
              </a:rPr>
              <a:t>x[k+1..</a:t>
            </a:r>
            <a:r>
              <a:rPr lang="en-US" altLang="en-US" b="1" dirty="0">
                <a:solidFill>
                  <a:srgbClr val="FFC000"/>
                </a:solidFill>
              </a:rPr>
              <a:t>size-1</a:t>
            </a:r>
            <a:r>
              <a:rPr lang="en-US" altLang="en-US" b="1" dirty="0" smtClean="0">
                <a:solidFill>
                  <a:srgbClr val="FFC000"/>
                </a:solidFill>
              </a:rPr>
              <a:t>] </a:t>
            </a:r>
            <a:endParaRPr lang="en-US" altLang="en-US" b="1" dirty="0">
              <a:solidFill>
                <a:srgbClr val="FFC000"/>
              </a:solidFill>
            </a:endParaRPr>
          </a:p>
          <a:p>
            <a:pPr lvl="1" algn="l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>
                <a:solidFill>
                  <a:srgbClr val="FFC000"/>
                </a:solidFill>
              </a:rPr>
              <a:t> Swap smallest element with </a:t>
            </a:r>
            <a:r>
              <a:rPr lang="en-US" altLang="en-US" b="1" dirty="0" smtClean="0">
                <a:solidFill>
                  <a:srgbClr val="FFC000"/>
                </a:solidFill>
              </a:rPr>
              <a:t>x[k-1], </a:t>
            </a:r>
          </a:p>
          <a:p>
            <a:pPr lvl="1" algn="l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>
                <a:solidFill>
                  <a:srgbClr val="FFC000"/>
                </a:solidFill>
              </a:rPr>
              <a:t> </a:t>
            </a:r>
            <a:r>
              <a:rPr lang="en-US" altLang="en-US" b="1" dirty="0" smtClean="0">
                <a:solidFill>
                  <a:srgbClr val="FFC000"/>
                </a:solidFill>
              </a:rPr>
              <a:t>Increase </a:t>
            </a:r>
            <a:r>
              <a:rPr lang="en-US" altLang="en-US" b="1" dirty="0">
                <a:solidFill>
                  <a:srgbClr val="FFC000"/>
                </a:solidFill>
              </a:rPr>
              <a:t>k.</a:t>
            </a:r>
            <a:r>
              <a:rPr lang="en-US" altLang="en-US" b="1" dirty="0">
                <a:solidFill>
                  <a:srgbClr val="FFC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28800" y="4648200"/>
            <a:ext cx="5578475" cy="1447800"/>
            <a:chOff x="1828800" y="4648200"/>
            <a:chExt cx="5578475" cy="1447800"/>
          </a:xfrm>
        </p:grpSpPr>
        <p:sp>
          <p:nvSpPr>
            <p:cNvPr id="20494" name="Rectangle 22"/>
            <p:cNvSpPr>
              <a:spLocks noChangeArrowheads="1"/>
            </p:cNvSpPr>
            <p:nvPr/>
          </p:nvSpPr>
          <p:spPr bwMode="auto">
            <a:xfrm>
              <a:off x="1828800" y="5105400"/>
              <a:ext cx="2667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0495" name="Rectangle 23"/>
            <p:cNvSpPr>
              <a:spLocks noChangeArrowheads="1"/>
            </p:cNvSpPr>
            <p:nvPr/>
          </p:nvSpPr>
          <p:spPr bwMode="auto">
            <a:xfrm>
              <a:off x="4495800" y="5105400"/>
              <a:ext cx="24384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20496" name="Text Box 24"/>
            <p:cNvSpPr txBox="1">
              <a:spLocks noChangeArrowheads="1"/>
            </p:cNvSpPr>
            <p:nvPr/>
          </p:nvSpPr>
          <p:spPr bwMode="auto">
            <a:xfrm>
              <a:off x="1828800" y="4697413"/>
              <a:ext cx="3460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>
                  <a:solidFill>
                    <a:schemeClr val="tx1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20497" name="Text Box 25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3365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>
                  <a:solidFill>
                    <a:schemeClr val="tx1"/>
                  </a:solidFill>
                  <a:latin typeface="Tahoma" pitchFamily="34" charset="0"/>
                </a:rPr>
                <a:t>k</a:t>
              </a:r>
            </a:p>
          </p:txBody>
        </p:sp>
        <p:sp>
          <p:nvSpPr>
            <p:cNvPr id="20498" name="Text Box 26"/>
            <p:cNvSpPr txBox="1">
              <a:spLocks noChangeArrowheads="1"/>
            </p:cNvSpPr>
            <p:nvPr/>
          </p:nvSpPr>
          <p:spPr bwMode="auto">
            <a:xfrm>
              <a:off x="6096000" y="4648200"/>
              <a:ext cx="1311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>
                  <a:solidFill>
                    <a:schemeClr val="tx1"/>
                  </a:solidFill>
                  <a:latin typeface="Tahoma" pitchFamily="34" charset="0"/>
                </a:rPr>
                <a:t>size-1</a:t>
              </a:r>
            </a:p>
          </p:txBody>
        </p:sp>
        <p:sp>
          <p:nvSpPr>
            <p:cNvPr id="20499" name="Text Box 27"/>
            <p:cNvSpPr txBox="1">
              <a:spLocks noChangeArrowheads="1"/>
            </p:cNvSpPr>
            <p:nvPr/>
          </p:nvSpPr>
          <p:spPr bwMode="auto">
            <a:xfrm>
              <a:off x="5181600" y="4648200"/>
              <a:ext cx="1311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>
                  <a:solidFill>
                    <a:schemeClr val="tx1"/>
                  </a:solidFill>
                  <a:latin typeface="Tahoma" pitchFamily="34" charset="0"/>
                </a:rPr>
                <a:t>mval</a:t>
              </a:r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4799013" y="5108575"/>
              <a:ext cx="0" cy="384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9"/>
            <p:cNvSpPr>
              <a:spLocks noChangeShapeType="1"/>
            </p:cNvSpPr>
            <p:nvPr/>
          </p:nvSpPr>
          <p:spPr bwMode="auto">
            <a:xfrm>
              <a:off x="5410200" y="51054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30"/>
            <p:cNvSpPr>
              <a:spLocks noChangeShapeType="1"/>
            </p:cNvSpPr>
            <p:nvPr/>
          </p:nvSpPr>
          <p:spPr bwMode="auto">
            <a:xfrm>
              <a:off x="5715000" y="51054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31"/>
            <p:cNvSpPr>
              <a:spLocks noChangeShapeType="1"/>
            </p:cNvSpPr>
            <p:nvPr/>
          </p:nvSpPr>
          <p:spPr bwMode="auto">
            <a:xfrm>
              <a:off x="4643438" y="5337175"/>
              <a:ext cx="0" cy="53022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0504" name="Line 32"/>
            <p:cNvSpPr>
              <a:spLocks noChangeShapeType="1"/>
            </p:cNvSpPr>
            <p:nvPr/>
          </p:nvSpPr>
          <p:spPr bwMode="auto">
            <a:xfrm>
              <a:off x="5562600" y="5334000"/>
              <a:ext cx="0" cy="5334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0505" name="Text Box 33"/>
            <p:cNvSpPr txBox="1">
              <a:spLocks noChangeArrowheads="1"/>
            </p:cNvSpPr>
            <p:nvPr/>
          </p:nvSpPr>
          <p:spPr bwMode="auto">
            <a:xfrm>
              <a:off x="4724400" y="5638800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C000"/>
                  </a:solidFill>
                </a:rPr>
                <a:t>swap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4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err="1" smtClean="0">
                <a:solidFill>
                  <a:srgbClr val="FFFF00"/>
                </a:solidFill>
              </a:rPr>
              <a:t>Subproblem</a:t>
            </a:r>
            <a:r>
              <a:rPr lang="en-US" altLang="en-US" dirty="0" smtClean="0">
                <a:solidFill>
                  <a:srgbClr val="FFFF00"/>
                </a:solidFill>
              </a:rPr>
              <a:t>: </a:t>
            </a:r>
            <a:r>
              <a:rPr lang="en-US" altLang="en-US" sz="3100" dirty="0" smtClean="0">
                <a:solidFill>
                  <a:srgbClr val="FFFF00"/>
                </a:solidFill>
              </a:rPr>
              <a:t>Find smallest element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rgbClr val="FFC000"/>
                </a:solidFill>
              </a:rPr>
              <a:t>/* Yield location of smallest element in x[k .. size-1] and store in </a:t>
            </a:r>
            <a:r>
              <a:rPr lang="en-US" altLang="en-US" sz="22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200" dirty="0" smtClean="0">
                <a:solidFill>
                  <a:srgbClr val="FFC000"/>
                </a:solidFill>
              </a:rPr>
              <a:t>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j, 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 = k;    	</a:t>
            </a:r>
            <a:r>
              <a:rPr lang="en-US" altLang="en-US" sz="2400" dirty="0" smtClean="0">
                <a:solidFill>
                  <a:srgbClr val="FFC000"/>
                </a:solidFill>
              </a:rPr>
              <a:t>/* assume first element </a:t>
            </a:r>
            <a:r>
              <a:rPr lang="en-US" altLang="en-US" sz="2400" dirty="0">
                <a:solidFill>
                  <a:srgbClr val="FFC000"/>
                </a:solidFill>
              </a:rPr>
              <a:t>is the smallest element </a:t>
            </a:r>
            <a:r>
              <a:rPr lang="en-US" altLang="en-US" sz="2400" dirty="0" smtClean="0">
                <a:solidFill>
                  <a:srgbClr val="FFC000"/>
                </a:solidFill>
              </a:rPr>
              <a:t>*/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for (j=k+1; j&lt;size; </a:t>
            </a:r>
            <a:r>
              <a:rPr lang="en-US" altLang="en-US" sz="2400" dirty="0" err="1" smtClean="0"/>
              <a:t>j++</a:t>
            </a:r>
            <a:r>
              <a:rPr lang="en-US" altLang="en-US" sz="2400" dirty="0" smtClean="0"/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if (x[j] &lt; x[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]) {   </a:t>
            </a:r>
            <a:r>
              <a:rPr lang="en-US" altLang="en-US" sz="2200" dirty="0" smtClean="0">
                <a:solidFill>
                  <a:srgbClr val="FFC000"/>
                </a:solidFill>
              </a:rPr>
              <a:t>/* x[</a:t>
            </a:r>
            <a:r>
              <a:rPr lang="en-US" altLang="en-US" sz="22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200" dirty="0" smtClean="0">
                <a:solidFill>
                  <a:srgbClr val="FFC000"/>
                </a:solidFill>
              </a:rPr>
              <a:t>] is the smallest element as of now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	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 = 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}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(“%d”,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670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err="1" smtClean="0">
                <a:solidFill>
                  <a:srgbClr val="FFFF00"/>
                </a:solidFill>
              </a:rPr>
              <a:t>Subproblem</a:t>
            </a:r>
            <a:r>
              <a:rPr lang="en-US" altLang="en-US" dirty="0" smtClean="0">
                <a:solidFill>
                  <a:srgbClr val="FFFF00"/>
                </a:solidFill>
              </a:rPr>
              <a:t>: </a:t>
            </a:r>
            <a:r>
              <a:rPr lang="en-US" altLang="en-US" sz="3100" dirty="0" smtClean="0">
                <a:solidFill>
                  <a:srgbClr val="FFFF00"/>
                </a:solidFill>
              </a:rPr>
              <a:t>Swap with smallest element</a:t>
            </a:r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rgbClr val="FFC000"/>
                </a:solidFill>
              </a:rPr>
              <a:t>/* Yield location of smallest element in x[k .. size-1] and store in </a:t>
            </a:r>
            <a:r>
              <a:rPr lang="en-US" altLang="en-US" sz="22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200" dirty="0" smtClean="0">
                <a:solidFill>
                  <a:srgbClr val="FFC000"/>
                </a:solidFill>
              </a:rPr>
              <a:t>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j, 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 = k;    	</a:t>
            </a:r>
            <a:r>
              <a:rPr lang="en-US" altLang="en-US" sz="2400" dirty="0" smtClean="0">
                <a:solidFill>
                  <a:srgbClr val="FFC000"/>
                </a:solidFill>
              </a:rPr>
              <a:t>/* assume first element </a:t>
            </a:r>
            <a:r>
              <a:rPr lang="en-US" altLang="en-US" sz="2400" dirty="0">
                <a:solidFill>
                  <a:srgbClr val="FFC000"/>
                </a:solidFill>
              </a:rPr>
              <a:t>is the smallest element </a:t>
            </a:r>
            <a:r>
              <a:rPr lang="en-US" altLang="en-US" sz="2400" dirty="0" smtClean="0">
                <a:solidFill>
                  <a:srgbClr val="FFC000"/>
                </a:solidFill>
              </a:rPr>
              <a:t>*/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for (j=k+1; j&lt;size; </a:t>
            </a:r>
            <a:r>
              <a:rPr lang="en-US" altLang="en-US" sz="2400" dirty="0" err="1" smtClean="0"/>
              <a:t>j++</a:t>
            </a:r>
            <a:r>
              <a:rPr lang="en-US" altLang="en-US" sz="2400" dirty="0" smtClean="0"/>
              <a:t>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if (x[j] &lt; x[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]) {   </a:t>
            </a:r>
            <a:r>
              <a:rPr lang="en-US" altLang="en-US" sz="2200" dirty="0" smtClean="0">
                <a:solidFill>
                  <a:srgbClr val="FFC000"/>
                </a:solidFill>
              </a:rPr>
              <a:t>/* x[</a:t>
            </a:r>
            <a:r>
              <a:rPr lang="en-US" altLang="en-US" sz="22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200" dirty="0" smtClean="0">
                <a:solidFill>
                  <a:srgbClr val="FFC000"/>
                </a:solidFill>
              </a:rPr>
              <a:t>] is the smallest element as of now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	</a:t>
            </a:r>
            <a:r>
              <a:rPr lang="en-US" altLang="en-US" sz="2400" dirty="0" err="1" smtClean="0"/>
              <a:t>pos</a:t>
            </a:r>
            <a:r>
              <a:rPr lang="en-US" altLang="en-US" sz="2400" dirty="0" smtClean="0"/>
              <a:t> = 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}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trike="sngStrike" dirty="0" err="1" smtClean="0"/>
              <a:t>printf</a:t>
            </a:r>
            <a:r>
              <a:rPr lang="en-US" altLang="en-US" sz="2400" strike="sngStrike" dirty="0" smtClean="0"/>
              <a:t>(“%d”,</a:t>
            </a:r>
            <a:r>
              <a:rPr lang="en-US" altLang="en-US" sz="2400" strike="sngStrike" dirty="0" err="1" smtClean="0"/>
              <a:t>pos</a:t>
            </a:r>
            <a:r>
              <a:rPr lang="en-US" altLang="en-US" sz="2400" strike="sngStrike" dirty="0" smtClean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92D050"/>
                </a:solidFill>
              </a:rPr>
              <a:t>if (</a:t>
            </a:r>
            <a:r>
              <a:rPr lang="en-US" altLang="en-US" sz="2400" dirty="0" smtClean="0">
                <a:solidFill>
                  <a:srgbClr val="92D050"/>
                </a:solidFill>
              </a:rPr>
              <a:t>x[</a:t>
            </a:r>
            <a:r>
              <a:rPr lang="en-US" altLang="en-US" sz="2400" dirty="0" err="1" smtClean="0">
                <a:solidFill>
                  <a:srgbClr val="92D050"/>
                </a:solidFill>
              </a:rPr>
              <a:t>pos</a:t>
            </a:r>
            <a:r>
              <a:rPr lang="en-US" altLang="en-US" sz="2400" dirty="0" smtClean="0">
                <a:solidFill>
                  <a:srgbClr val="92D050"/>
                </a:solidFill>
              </a:rPr>
              <a:t>] </a:t>
            </a:r>
            <a:r>
              <a:rPr lang="en-US" altLang="en-US" sz="2400" dirty="0">
                <a:solidFill>
                  <a:srgbClr val="92D050"/>
                </a:solidFill>
              </a:rPr>
              <a:t>&lt; </a:t>
            </a:r>
            <a:r>
              <a:rPr lang="en-US" altLang="en-US" sz="2400" dirty="0" smtClean="0">
                <a:solidFill>
                  <a:srgbClr val="92D050"/>
                </a:solidFill>
              </a:rPr>
              <a:t>x[k]) </a:t>
            </a:r>
            <a:r>
              <a:rPr lang="en-US" altLang="en-US" sz="2400" dirty="0">
                <a:solidFill>
                  <a:srgbClr val="92D050"/>
                </a:solidFill>
              </a:rPr>
              <a:t>{ </a:t>
            </a:r>
            <a:endParaRPr lang="en-US" altLang="en-US" sz="2400" dirty="0" smtClean="0">
              <a:solidFill>
                <a:srgbClr val="92D05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92D050"/>
                </a:solidFill>
              </a:rPr>
              <a:t>	</a:t>
            </a:r>
            <a:r>
              <a:rPr lang="en-US" altLang="en-US" sz="2400" dirty="0" smtClean="0">
                <a:solidFill>
                  <a:srgbClr val="92D050"/>
                </a:solidFill>
              </a:rPr>
              <a:t>temp </a:t>
            </a:r>
            <a:r>
              <a:rPr lang="en-US" altLang="en-US" sz="2400" dirty="0">
                <a:solidFill>
                  <a:srgbClr val="92D050"/>
                </a:solidFill>
              </a:rPr>
              <a:t>= </a:t>
            </a:r>
            <a:r>
              <a:rPr lang="en-US" altLang="en-US" sz="2400" dirty="0" smtClean="0">
                <a:solidFill>
                  <a:srgbClr val="92D050"/>
                </a:solidFill>
              </a:rPr>
              <a:t>x[k];		/* swap content of x[k] and x[</a:t>
            </a:r>
            <a:r>
              <a:rPr lang="en-US" altLang="en-US" sz="2400" dirty="0" err="1" smtClean="0">
                <a:solidFill>
                  <a:srgbClr val="92D050"/>
                </a:solidFill>
              </a:rPr>
              <a:t>pos</a:t>
            </a:r>
            <a:r>
              <a:rPr lang="en-US" altLang="en-US" sz="2400" dirty="0" smtClean="0">
                <a:solidFill>
                  <a:srgbClr val="92D050"/>
                </a:solidFill>
              </a:rPr>
              <a:t>] */</a:t>
            </a:r>
            <a:endParaRPr lang="en-US" altLang="en-US" sz="2400" dirty="0">
              <a:solidFill>
                <a:srgbClr val="92D05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400" dirty="0" smtClean="0">
                <a:solidFill>
                  <a:srgbClr val="92D050"/>
                </a:solidFill>
              </a:rPr>
              <a:t>	x[k</a:t>
            </a:r>
            <a:r>
              <a:rPr lang="en-US" altLang="en-US" sz="2400" dirty="0">
                <a:solidFill>
                  <a:srgbClr val="92D050"/>
                </a:solidFill>
              </a:rPr>
              <a:t>] = </a:t>
            </a:r>
            <a:r>
              <a:rPr lang="en-US" altLang="en-US" sz="2400" dirty="0" smtClean="0">
                <a:solidFill>
                  <a:srgbClr val="92D050"/>
                </a:solidFill>
              </a:rPr>
              <a:t>x[</a:t>
            </a:r>
            <a:r>
              <a:rPr lang="en-US" altLang="en-US" sz="2400" dirty="0" err="1" smtClean="0">
                <a:solidFill>
                  <a:srgbClr val="92D050"/>
                </a:solidFill>
              </a:rPr>
              <a:t>pos</a:t>
            </a:r>
            <a:r>
              <a:rPr lang="en-US" altLang="en-US" sz="2400" dirty="0" smtClean="0">
                <a:solidFill>
                  <a:srgbClr val="92D050"/>
                </a:solidFill>
              </a:rPr>
              <a:t>];</a:t>
            </a:r>
            <a:endParaRPr lang="en-US" altLang="en-US" sz="2400" dirty="0">
              <a:solidFill>
                <a:srgbClr val="92D05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400" dirty="0" smtClean="0">
                <a:solidFill>
                  <a:srgbClr val="92D050"/>
                </a:solidFill>
              </a:rPr>
              <a:t>	x[</a:t>
            </a:r>
            <a:r>
              <a:rPr lang="en-US" altLang="en-US" sz="2400" dirty="0" err="1" smtClean="0">
                <a:solidFill>
                  <a:srgbClr val="92D050"/>
                </a:solidFill>
              </a:rPr>
              <a:t>pos</a:t>
            </a:r>
            <a:r>
              <a:rPr lang="en-US" altLang="en-US" sz="2400" dirty="0" smtClean="0">
                <a:solidFill>
                  <a:srgbClr val="92D050"/>
                </a:solidFill>
              </a:rPr>
              <a:t>] </a:t>
            </a:r>
            <a:r>
              <a:rPr lang="en-US" altLang="en-US" sz="2400" dirty="0">
                <a:solidFill>
                  <a:srgbClr val="92D050"/>
                </a:solidFill>
              </a:rPr>
              <a:t>= temp</a:t>
            </a:r>
            <a:r>
              <a:rPr lang="en-US" altLang="en-US" sz="2400" dirty="0" smtClean="0">
                <a:solidFill>
                  <a:srgbClr val="92D050"/>
                </a:solidFill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92D050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19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658"/>
            <a:ext cx="8534400" cy="6781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/*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Sort x[0..size-1] in non-decreasing order </a:t>
            </a:r>
            <a:r>
              <a:rPr lang="en-US" altLang="en-US" sz="1600" dirty="0" smtClean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*/</a:t>
            </a:r>
            <a:endParaRPr lang="en-US" altLang="en-US" sz="1600" dirty="0">
              <a:solidFill>
                <a:schemeClr val="accent3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k,j,pos,x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[100],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size,temp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number of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d",&amp;size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the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for(k=0;k&lt;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size;k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d",&amp;x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(k=0; k&lt;size-1; k++) 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k;     </a:t>
            </a:r>
            <a:r>
              <a:rPr lang="en-US" altLang="en-US" sz="1600" dirty="0" smtClean="0">
                <a:cs typeface="Aharoni" panose="02010803020104030203" pitchFamily="2" charset="-79"/>
              </a:rPr>
              <a:t>/* </a:t>
            </a:r>
            <a:r>
              <a:rPr lang="en-US" altLang="en-US" sz="1600" dirty="0">
                <a:cs typeface="Aharoni" panose="02010803020104030203" pitchFamily="2" charset="-79"/>
              </a:rPr>
              <a:t>assume first element is the smallest element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for (j=k+1; j&lt;size;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if (x[j] &lt; x[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x[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is the smallest element as of now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j;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 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</a:t>
            </a:r>
            <a:r>
              <a:rPr lang="en-US" alt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(x[</a:t>
            </a:r>
            <a:r>
              <a:rPr lang="en-US" alt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 x[k]) {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        temp = x[k];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600" dirty="0" smtClean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/*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swap content of x[k] and x[</a:t>
            </a:r>
            <a:r>
              <a:rPr lang="en-US" altLang="en-US" sz="1600" dirty="0" err="1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] */</a:t>
            </a:r>
            <a:endParaRPr lang="en-US" altLang="en-US" sz="1600" dirty="0" smtClean="0">
              <a:solidFill>
                <a:schemeClr val="accent3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	   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x[k] = x[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x[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temp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for(k=0;k&lt;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size;k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	</a:t>
            </a:r>
            <a:r>
              <a:rPr lang="en-US" altLang="en-US" sz="1600" dirty="0" smtClean="0">
                <a:solidFill>
                  <a:schemeClr val="accent3">
                    <a:lumMod val="50000"/>
                  </a:schemeClr>
                </a:solidFill>
                <a:cs typeface="Courier New" panose="02070309020205020404" pitchFamily="49" charset="0"/>
              </a:rPr>
              <a:t>/* print the sorted (non-decreasing) list */</a:t>
            </a:r>
            <a:endParaRPr lang="en-US" altLang="en-US" sz="1600" dirty="0">
              <a:solidFill>
                <a:schemeClr val="accent3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("%d ",x[k]);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312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view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Function : </a:t>
            </a:r>
            <a:r>
              <a:rPr lang="en-US" dirty="0" smtClean="0"/>
              <a:t>takes </a:t>
            </a:r>
            <a:r>
              <a:rPr lang="en-US" dirty="0" smtClean="0"/>
              <a:t>the responsibility of getting something done.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C000"/>
                </a:solidFill>
              </a:rPr>
              <a:t>Specification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what the function is supposed to do. </a:t>
            </a:r>
            <a:r>
              <a:rPr lang="en-US" dirty="0" smtClean="0"/>
              <a:t>Ex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“If </a:t>
            </a:r>
            <a:r>
              <a:rPr lang="en-US" dirty="0" smtClean="0"/>
              <a:t>the arguments satisfy certain </a:t>
            </a:r>
            <a:r>
              <a:rPr lang="en-US" dirty="0" smtClean="0"/>
              <a:t>properties (</a:t>
            </a:r>
            <a:r>
              <a:rPr lang="en-US" dirty="0" smtClean="0">
                <a:solidFill>
                  <a:srgbClr val="FFC000"/>
                </a:solidFill>
              </a:rPr>
              <a:t>preconditions</a:t>
            </a:r>
            <a:r>
              <a:rPr lang="en-US" dirty="0" smtClean="0"/>
              <a:t>), </a:t>
            </a:r>
            <a:r>
              <a:rPr lang="en-US" dirty="0" smtClean="0"/>
              <a:t>then a certain value will be returned, or a certain action will happen.”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C000"/>
                </a:solidFill>
                <a:latin typeface="Andale Mono"/>
                <a:cs typeface="Andale Mono"/>
              </a:rPr>
              <a:t>gcd</a:t>
            </a:r>
            <a:r>
              <a:rPr lang="en-US" dirty="0" smtClean="0"/>
              <a:t> </a:t>
            </a:r>
            <a:r>
              <a:rPr lang="en-US" dirty="0" smtClean="0"/>
              <a:t>: If positive integers are given as arguments, then their GCD will be returned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10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Example</a:t>
            </a:r>
          </a:p>
        </p:txBody>
      </p:sp>
      <p:grpSp>
        <p:nvGrpSpPr>
          <p:cNvPr id="2" name="Group 67"/>
          <p:cNvGrpSpPr>
            <a:grpSpLocks noChangeAspect="1"/>
          </p:cNvGrpSpPr>
          <p:nvPr/>
        </p:nvGrpSpPr>
        <p:grpSpPr bwMode="auto">
          <a:xfrm>
            <a:off x="365125" y="2776538"/>
            <a:ext cx="4130675" cy="500062"/>
            <a:chOff x="230" y="1941"/>
            <a:chExt cx="2602" cy="315"/>
          </a:xfrm>
        </p:grpSpPr>
        <p:sp>
          <p:nvSpPr>
            <p:cNvPr id="23628" name="Rectangle 3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9" name="Rectangle 4"/>
            <p:cNvSpPr>
              <a:spLocks noChangeArrowheads="1"/>
            </p:cNvSpPr>
            <p:nvPr/>
          </p:nvSpPr>
          <p:spPr bwMode="auto">
            <a:xfrm>
              <a:off x="816" y="196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30" name="Rectangle 5"/>
            <p:cNvSpPr>
              <a:spLocks noChangeArrowheads="1"/>
            </p:cNvSpPr>
            <p:nvPr/>
          </p:nvSpPr>
          <p:spPr bwMode="auto">
            <a:xfrm>
              <a:off x="110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31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32" name="Rectangle 7"/>
            <p:cNvSpPr>
              <a:spLocks noChangeArrowheads="1"/>
            </p:cNvSpPr>
            <p:nvPr/>
          </p:nvSpPr>
          <p:spPr bwMode="auto">
            <a:xfrm>
              <a:off x="1680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33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34" name="Rectangle 9"/>
            <p:cNvSpPr>
              <a:spLocks noChangeArrowheads="1"/>
            </p:cNvSpPr>
            <p:nvPr/>
          </p:nvSpPr>
          <p:spPr bwMode="auto">
            <a:xfrm>
              <a:off x="2256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35" name="Rectangle 10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36" name="Text Box 11"/>
            <p:cNvSpPr txBox="1">
              <a:spLocks noChangeArrowheads="1"/>
            </p:cNvSpPr>
            <p:nvPr/>
          </p:nvSpPr>
          <p:spPr bwMode="auto">
            <a:xfrm>
              <a:off x="230" y="194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23559" name="Rectangle 12"/>
          <p:cNvSpPr>
            <a:spLocks noChangeAspect="1" noChangeArrowheads="1"/>
          </p:cNvSpPr>
          <p:nvPr/>
        </p:nvSpPr>
        <p:spPr bwMode="auto">
          <a:xfrm>
            <a:off x="838200" y="1643062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3560" name="Rectangle 13"/>
          <p:cNvSpPr>
            <a:spLocks noChangeAspect="1" noChangeArrowheads="1"/>
          </p:cNvSpPr>
          <p:nvPr/>
        </p:nvSpPr>
        <p:spPr bwMode="auto">
          <a:xfrm>
            <a:off x="1295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23561" name="Rectangle 14"/>
          <p:cNvSpPr>
            <a:spLocks noChangeAspect="1" noChangeArrowheads="1"/>
          </p:cNvSpPr>
          <p:nvPr/>
        </p:nvSpPr>
        <p:spPr bwMode="auto">
          <a:xfrm>
            <a:off x="1752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23562" name="Rectangle 15"/>
          <p:cNvSpPr>
            <a:spLocks noChangeAspect="1" noChangeArrowheads="1"/>
          </p:cNvSpPr>
          <p:nvPr/>
        </p:nvSpPr>
        <p:spPr bwMode="auto">
          <a:xfrm>
            <a:off x="22098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3563" name="Rectangle 16"/>
          <p:cNvSpPr>
            <a:spLocks noChangeAspect="1" noChangeArrowheads="1"/>
          </p:cNvSpPr>
          <p:nvPr/>
        </p:nvSpPr>
        <p:spPr bwMode="auto">
          <a:xfrm>
            <a:off x="26670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7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2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4" name="Rectangle 17"/>
          <p:cNvSpPr>
            <a:spLocks noChangeAspect="1" noChangeArrowheads="1"/>
          </p:cNvSpPr>
          <p:nvPr/>
        </p:nvSpPr>
        <p:spPr bwMode="auto">
          <a:xfrm>
            <a:off x="31242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21</a:t>
            </a:r>
          </a:p>
        </p:txBody>
      </p:sp>
      <p:sp>
        <p:nvSpPr>
          <p:cNvPr id="23565" name="Rectangle 18"/>
          <p:cNvSpPr>
            <a:spLocks noChangeAspect="1" noChangeArrowheads="1"/>
          </p:cNvSpPr>
          <p:nvPr/>
        </p:nvSpPr>
        <p:spPr bwMode="auto">
          <a:xfrm>
            <a:off x="3581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-7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6" name="Rectangle 19"/>
          <p:cNvSpPr>
            <a:spLocks noChangeAspect="1" noChangeArrowheads="1"/>
          </p:cNvSpPr>
          <p:nvPr/>
        </p:nvSpPr>
        <p:spPr bwMode="auto">
          <a:xfrm>
            <a:off x="4038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45</a:t>
            </a:r>
          </a:p>
        </p:txBody>
      </p:sp>
      <p:sp>
        <p:nvSpPr>
          <p:cNvPr id="23567" name="Text Box 20"/>
          <p:cNvSpPr txBox="1">
            <a:spLocks noChangeAspect="1" noChangeArrowheads="1"/>
          </p:cNvSpPr>
          <p:nvPr/>
        </p:nvSpPr>
        <p:spPr bwMode="auto">
          <a:xfrm>
            <a:off x="365125" y="1600200"/>
            <a:ext cx="44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3" name="Group 68"/>
          <p:cNvGrpSpPr>
            <a:grpSpLocks noChangeAspect="1"/>
          </p:cNvGrpSpPr>
          <p:nvPr/>
        </p:nvGrpSpPr>
        <p:grpSpPr bwMode="auto">
          <a:xfrm>
            <a:off x="365125" y="3843338"/>
            <a:ext cx="4130675" cy="500062"/>
            <a:chOff x="230" y="2421"/>
            <a:chExt cx="2602" cy="315"/>
          </a:xfrm>
        </p:grpSpPr>
        <p:sp>
          <p:nvSpPr>
            <p:cNvPr id="23619" name="Rectangle 2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0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21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22" name="Rectangle 24"/>
            <p:cNvSpPr>
              <a:spLocks noChangeArrowheads="1"/>
            </p:cNvSpPr>
            <p:nvPr/>
          </p:nvSpPr>
          <p:spPr bwMode="auto">
            <a:xfrm>
              <a:off x="139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23" name="Rectangle 25"/>
            <p:cNvSpPr>
              <a:spLocks noChangeArrowheads="1"/>
            </p:cNvSpPr>
            <p:nvPr/>
          </p:nvSpPr>
          <p:spPr bwMode="auto">
            <a:xfrm>
              <a:off x="1680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24" name="Rectangle 26"/>
            <p:cNvSpPr>
              <a:spLocks noChangeArrowheads="1"/>
            </p:cNvSpPr>
            <p:nvPr/>
          </p:nvSpPr>
          <p:spPr bwMode="auto">
            <a:xfrm>
              <a:off x="196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25" name="Rectangle 27"/>
            <p:cNvSpPr>
              <a:spLocks noChangeArrowheads="1"/>
            </p:cNvSpPr>
            <p:nvPr/>
          </p:nvSpPr>
          <p:spPr bwMode="auto">
            <a:xfrm>
              <a:off x="225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26" name="Rectangle 28"/>
            <p:cNvSpPr>
              <a:spLocks noChangeArrowheads="1"/>
            </p:cNvSpPr>
            <p:nvPr/>
          </p:nvSpPr>
          <p:spPr bwMode="auto">
            <a:xfrm>
              <a:off x="254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27" name="Text Box 29"/>
            <p:cNvSpPr txBox="1">
              <a:spLocks noChangeArrowheads="1"/>
            </p:cNvSpPr>
            <p:nvPr/>
          </p:nvSpPr>
          <p:spPr bwMode="auto">
            <a:xfrm>
              <a:off x="230" y="242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4" name="Group 69"/>
          <p:cNvGrpSpPr>
            <a:grpSpLocks noChangeAspect="1"/>
          </p:cNvGrpSpPr>
          <p:nvPr/>
        </p:nvGrpSpPr>
        <p:grpSpPr bwMode="auto">
          <a:xfrm>
            <a:off x="365125" y="4833938"/>
            <a:ext cx="4130675" cy="500062"/>
            <a:chOff x="326" y="2997"/>
            <a:chExt cx="2602" cy="315"/>
          </a:xfrm>
        </p:grpSpPr>
        <p:sp>
          <p:nvSpPr>
            <p:cNvPr id="23610" name="Rectangle 30"/>
            <p:cNvSpPr>
              <a:spLocks noChangeArrowheads="1"/>
            </p:cNvSpPr>
            <p:nvPr/>
          </p:nvSpPr>
          <p:spPr bwMode="auto">
            <a:xfrm>
              <a:off x="624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11" name="Rectangle 31"/>
            <p:cNvSpPr>
              <a:spLocks noChangeArrowheads="1"/>
            </p:cNvSpPr>
            <p:nvPr/>
          </p:nvSpPr>
          <p:spPr bwMode="auto">
            <a:xfrm>
              <a:off x="912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16" name="Rectangle 36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17" name="Rectangle 37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18" name="Text Box 38"/>
            <p:cNvSpPr txBox="1">
              <a:spLocks noChangeArrowheads="1"/>
            </p:cNvSpPr>
            <p:nvPr/>
          </p:nvSpPr>
          <p:spPr bwMode="auto">
            <a:xfrm>
              <a:off x="326" y="299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5" name="Group 70"/>
          <p:cNvGrpSpPr>
            <a:grpSpLocks noChangeAspect="1"/>
          </p:cNvGrpSpPr>
          <p:nvPr/>
        </p:nvGrpSpPr>
        <p:grpSpPr bwMode="auto">
          <a:xfrm>
            <a:off x="365125" y="5900738"/>
            <a:ext cx="4130675" cy="500062"/>
            <a:chOff x="326" y="3477"/>
            <a:chExt cx="2602" cy="315"/>
          </a:xfrm>
        </p:grpSpPr>
        <p:sp>
          <p:nvSpPr>
            <p:cNvPr id="23601" name="Rectangle 39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02" name="Rectangle 40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03" name="Rectangle 41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04" name="Rectangle 42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05" name="Rectangle 43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06" name="Rectangle 44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07" name="Rectangle 45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08" name="Rectangle 46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9" name="Text Box 47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>
            <a:off x="1095828" y="131064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 noChangeAspect="1"/>
          </p:cNvCxnSpPr>
          <p:nvPr/>
        </p:nvCxnSpPr>
        <p:spPr>
          <a:xfrm>
            <a:off x="3795486" y="131064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1066800" y="943428"/>
            <a:ext cx="2743200" cy="400110"/>
            <a:chOff x="1066800" y="943428"/>
            <a:chExt cx="2743200" cy="40011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6800" y="1295400"/>
              <a:ext cx="2743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81200" y="943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0" name="Straight Arrow Connector 89"/>
          <p:cNvCxnSpPr>
            <a:cxnSpLocks noChangeAspect="1"/>
          </p:cNvCxnSpPr>
          <p:nvPr/>
        </p:nvCxnSpPr>
        <p:spPr>
          <a:xfrm>
            <a:off x="1553028" y="2486978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cxnSpLocks noChangeAspect="1"/>
          </p:cNvCxnSpPr>
          <p:nvPr/>
        </p:nvCxnSpPr>
        <p:spPr>
          <a:xfrm>
            <a:off x="1981200" y="2486978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1371600" y="2086428"/>
            <a:ext cx="838200" cy="400110"/>
            <a:chOff x="1371600" y="2086429"/>
            <a:chExt cx="838200" cy="40011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371600" y="2086429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7" name="Straight Arrow Connector 96"/>
          <p:cNvCxnSpPr>
            <a:cxnSpLocks noChangeAspect="1"/>
          </p:cNvCxnSpPr>
          <p:nvPr/>
        </p:nvCxnSpPr>
        <p:spPr>
          <a:xfrm>
            <a:off x="2010228" y="352475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cxnSpLocks noChangeAspect="1"/>
          </p:cNvCxnSpPr>
          <p:nvPr/>
        </p:nvCxnSpPr>
        <p:spPr>
          <a:xfrm>
            <a:off x="3795486" y="352475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975075" y="3424404"/>
            <a:ext cx="3950381" cy="400110"/>
            <a:chOff x="1538514" y="2386632"/>
            <a:chExt cx="970139" cy="40011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670453" y="238663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18" name="Straight Arrow Connector 17"/>
          <p:cNvCxnSpPr>
            <a:cxnSpLocks noChangeAspect="1"/>
            <a:stCxn id="23625" idx="2"/>
            <a:endCxn id="23612" idx="0"/>
          </p:cNvCxnSpPr>
          <p:nvPr/>
        </p:nvCxnSpPr>
        <p:spPr>
          <a:xfrm flipH="1">
            <a:off x="1981200" y="4343400"/>
            <a:ext cx="1828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976085"/>
            <a:ext cx="3886200" cy="32675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for </a:t>
            </a:r>
            <a:r>
              <a:rPr lang="en-US" altLang="en-US" sz="2000" dirty="0"/>
              <a:t>(k=0; k&lt;size-1; k++) 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               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 = k;        </a:t>
            </a:r>
            <a:r>
              <a:rPr lang="en-US" altLang="en-US" sz="2000" dirty="0" smtClean="0"/>
              <a:t>			for </a:t>
            </a:r>
            <a:r>
              <a:rPr lang="en-US" altLang="en-US" sz="2000" dirty="0"/>
              <a:t>(j=k+1; j&lt;size; </a:t>
            </a:r>
            <a:r>
              <a:rPr lang="en-US" altLang="en-US" sz="2000" dirty="0" err="1"/>
              <a:t>j++</a:t>
            </a:r>
            <a:r>
              <a:rPr lang="en-US" altLang="en-US" sz="2000" dirty="0"/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                       if (x[j] &lt; x[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]) </a:t>
            </a:r>
            <a:r>
              <a:rPr lang="en-US" altLang="en-US" sz="2000" dirty="0" smtClean="0"/>
              <a:t>  		        	</a:t>
            </a:r>
            <a:r>
              <a:rPr lang="en-US" altLang="en-US" sz="2000" dirty="0" err="1" smtClean="0"/>
              <a:t>pos</a:t>
            </a:r>
            <a:r>
              <a:rPr lang="en-US" altLang="en-US" sz="2000" dirty="0" smtClean="0"/>
              <a:t> = j;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	         }</a:t>
            </a:r>
            <a:endParaRPr lang="en-US" altLang="en-US" sz="2000" dirty="0"/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                temp = x[k];		</a:t>
            </a:r>
            <a:r>
              <a:rPr lang="en-US" altLang="en-US" sz="2000" dirty="0"/>
              <a:t>	</a:t>
            </a:r>
            <a:r>
              <a:rPr lang="en-US" altLang="en-US" sz="2000" dirty="0" smtClean="0"/>
              <a:t>x[k] = x[</a:t>
            </a:r>
            <a:r>
              <a:rPr lang="en-US" altLang="en-US" sz="2000" dirty="0" err="1" smtClean="0"/>
              <a:t>pos</a:t>
            </a:r>
            <a:r>
              <a:rPr lang="en-US" altLang="en-US" sz="2000" dirty="0" smtClean="0"/>
              <a:t>];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                </a:t>
            </a:r>
            <a:r>
              <a:rPr lang="en-US" altLang="en-US" sz="2000" dirty="0"/>
              <a:t>x[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] = temp</a:t>
            </a:r>
            <a:r>
              <a:rPr lang="en-US" altLang="en-US" sz="20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}</a:t>
            </a:r>
            <a:endParaRPr lang="en-US" altLang="en-US" sz="2000" dirty="0"/>
          </a:p>
        </p:txBody>
      </p:sp>
      <p:grpSp>
        <p:nvGrpSpPr>
          <p:cNvPr id="103" name="Group 71"/>
          <p:cNvGrpSpPr>
            <a:grpSpLocks/>
          </p:cNvGrpSpPr>
          <p:nvPr/>
        </p:nvGrpSpPr>
        <p:grpSpPr bwMode="auto">
          <a:xfrm>
            <a:off x="4784725" y="5334000"/>
            <a:ext cx="4130675" cy="500063"/>
            <a:chOff x="3014" y="1461"/>
            <a:chExt cx="2602" cy="315"/>
          </a:xfrm>
        </p:grpSpPr>
        <p:sp>
          <p:nvSpPr>
            <p:cNvPr id="104" name="Rectangle 48"/>
            <p:cNvSpPr>
              <a:spLocks noChangeArrowheads="1"/>
            </p:cNvSpPr>
            <p:nvPr/>
          </p:nvSpPr>
          <p:spPr bwMode="auto">
            <a:xfrm>
              <a:off x="3312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5" name="Rectangle 49"/>
            <p:cNvSpPr>
              <a:spLocks noChangeArrowheads="1"/>
            </p:cNvSpPr>
            <p:nvPr/>
          </p:nvSpPr>
          <p:spPr bwMode="auto">
            <a:xfrm>
              <a:off x="3600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06" name="Rectangle 50"/>
            <p:cNvSpPr>
              <a:spLocks noChangeArrowheads="1"/>
            </p:cNvSpPr>
            <p:nvPr/>
          </p:nvSpPr>
          <p:spPr bwMode="auto">
            <a:xfrm>
              <a:off x="3888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07" name="Rectangle 51"/>
            <p:cNvSpPr>
              <a:spLocks noChangeArrowheads="1"/>
            </p:cNvSpPr>
            <p:nvPr/>
          </p:nvSpPr>
          <p:spPr bwMode="auto">
            <a:xfrm>
              <a:off x="4176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08" name="Rectangle 52"/>
            <p:cNvSpPr>
              <a:spLocks noChangeArrowheads="1"/>
            </p:cNvSpPr>
            <p:nvPr/>
          </p:nvSpPr>
          <p:spPr bwMode="auto">
            <a:xfrm>
              <a:off x="4464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09" name="Rectangle 53"/>
            <p:cNvSpPr>
              <a:spLocks noChangeArrowheads="1"/>
            </p:cNvSpPr>
            <p:nvPr/>
          </p:nvSpPr>
          <p:spPr bwMode="auto">
            <a:xfrm>
              <a:off x="4752" y="1488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10" name="Rectangle 54"/>
            <p:cNvSpPr>
              <a:spLocks noChangeArrowheads="1"/>
            </p:cNvSpPr>
            <p:nvPr/>
          </p:nvSpPr>
          <p:spPr bwMode="auto">
            <a:xfrm>
              <a:off x="5040" y="148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11" name="Rectangle 55"/>
            <p:cNvSpPr>
              <a:spLocks noChangeArrowheads="1"/>
            </p:cNvSpPr>
            <p:nvPr/>
          </p:nvSpPr>
          <p:spPr bwMode="auto">
            <a:xfrm>
              <a:off x="532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12" name="Text Box 56"/>
            <p:cNvSpPr txBox="1">
              <a:spLocks noChangeArrowheads="1"/>
            </p:cNvSpPr>
            <p:nvPr/>
          </p:nvSpPr>
          <p:spPr bwMode="auto">
            <a:xfrm>
              <a:off x="3014" y="146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113" name="Group 72"/>
          <p:cNvGrpSpPr>
            <a:grpSpLocks/>
          </p:cNvGrpSpPr>
          <p:nvPr/>
        </p:nvGrpSpPr>
        <p:grpSpPr bwMode="auto">
          <a:xfrm>
            <a:off x="4784725" y="6205537"/>
            <a:ext cx="4130675" cy="500063"/>
            <a:chOff x="3062" y="1989"/>
            <a:chExt cx="2602" cy="315"/>
          </a:xfrm>
        </p:grpSpPr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3360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3648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3936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4224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4512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4800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5088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5376" y="2016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22" name="Text Box 65"/>
            <p:cNvSpPr txBox="1">
              <a:spLocks noChangeArrowheads="1"/>
            </p:cNvSpPr>
            <p:nvPr/>
          </p:nvSpPr>
          <p:spPr bwMode="auto">
            <a:xfrm>
              <a:off x="3062" y="1989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123" name="Group 73"/>
          <p:cNvGrpSpPr>
            <a:grpSpLocks/>
          </p:cNvGrpSpPr>
          <p:nvPr/>
        </p:nvGrpSpPr>
        <p:grpSpPr bwMode="auto">
          <a:xfrm>
            <a:off x="4802188" y="4451350"/>
            <a:ext cx="4130675" cy="500063"/>
            <a:chOff x="326" y="3477"/>
            <a:chExt cx="2602" cy="315"/>
          </a:xfrm>
        </p:grpSpPr>
        <p:sp>
          <p:nvSpPr>
            <p:cNvPr id="124" name="Rectangle 74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25" name="Rectangle 75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26" name="Rectangle 76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27" name="Rectangle 77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32" name="Text Box 82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123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k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765349" y="1172028"/>
            <a:ext cx="61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pos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2373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k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81200" y="2362200"/>
            <a:ext cx="61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pos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71535" y="2895600"/>
            <a:ext cx="488146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marL="347663" indent="-347663" algn="l" eaLnBrk="1" hangingPunct="1"/>
            <a:r>
              <a:rPr lang="en-US" altLang="en-US" sz="2000" b="1" dirty="0" smtClean="0">
                <a:solidFill>
                  <a:srgbClr val="FFC000"/>
                </a:solidFill>
              </a:rPr>
              <a:t>Sorting</a:t>
            </a:r>
          </a:p>
          <a:p>
            <a:pPr algn="l" eaLnBrk="1" hangingPunct="1"/>
            <a:r>
              <a:rPr lang="en-US" altLang="en-US" sz="2000" b="1" dirty="0" smtClean="0">
                <a:solidFill>
                  <a:srgbClr val="FFC000"/>
                </a:solidFill>
              </a:rPr>
              <a:t>When k=0, in worst case</a:t>
            </a:r>
          </a:p>
          <a:p>
            <a:pPr algn="l" eaLnBrk="1" hangingPunct="1"/>
            <a:r>
              <a:rPr lang="en-US" altLang="en-US" sz="2000" b="1" dirty="0">
                <a:solidFill>
                  <a:srgbClr val="FFC0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C000"/>
                </a:solidFill>
              </a:rPr>
              <a:t>(n-1) comparisons to find minimum.</a:t>
            </a:r>
          </a:p>
          <a:p>
            <a:pPr eaLnBrk="1" hangingPunct="1"/>
            <a:r>
              <a:rPr lang="en-US" altLang="en-US" sz="2000" b="1" dirty="0">
                <a:solidFill>
                  <a:srgbClr val="FFC000"/>
                </a:solidFill>
              </a:rPr>
              <a:t>When </a:t>
            </a:r>
            <a:r>
              <a:rPr lang="en-US" altLang="en-US" sz="2000" b="1" dirty="0" smtClean="0">
                <a:solidFill>
                  <a:srgbClr val="FFC000"/>
                </a:solidFill>
              </a:rPr>
              <a:t>k=1, </a:t>
            </a:r>
            <a:r>
              <a:rPr lang="en-US" altLang="en-US" sz="2000" b="1" dirty="0">
                <a:solidFill>
                  <a:srgbClr val="FFC000"/>
                </a:solidFill>
              </a:rPr>
              <a:t>in worst case</a:t>
            </a:r>
          </a:p>
          <a:p>
            <a:pPr eaLnBrk="1" hangingPunct="1"/>
            <a:r>
              <a:rPr lang="en-US" altLang="en-US" sz="2000" b="1" dirty="0">
                <a:solidFill>
                  <a:srgbClr val="FFC000"/>
                </a:solidFill>
              </a:rPr>
              <a:t>	(</a:t>
            </a:r>
            <a:r>
              <a:rPr lang="en-US" altLang="en-US" sz="2000" b="1" dirty="0" smtClean="0">
                <a:solidFill>
                  <a:srgbClr val="FFC000"/>
                </a:solidFill>
              </a:rPr>
              <a:t>n-2) </a:t>
            </a:r>
            <a:r>
              <a:rPr lang="en-US" altLang="en-US" sz="2000" b="1" dirty="0">
                <a:solidFill>
                  <a:srgbClr val="FFC000"/>
                </a:solidFill>
              </a:rPr>
              <a:t>comparisons to find minimum.</a:t>
            </a:r>
          </a:p>
          <a:p>
            <a:pPr algn="l" eaLnBrk="1" hangingPunct="1"/>
            <a:r>
              <a:rPr lang="en-US" altLang="en-US" sz="2000" b="1" dirty="0" smtClean="0">
                <a:solidFill>
                  <a:srgbClr val="FFC000"/>
                </a:solidFill>
              </a:rPr>
              <a:t>…..</a:t>
            </a:r>
          </a:p>
          <a:p>
            <a:pPr algn="l" eaLnBrk="1" hangingPunct="1"/>
            <a:r>
              <a:rPr lang="en-US" altLang="en-US" sz="2000" b="1" dirty="0" smtClean="0">
                <a:solidFill>
                  <a:srgbClr val="FFC000"/>
                </a:solidFill>
              </a:rPr>
              <a:t>(</a:t>
            </a:r>
            <a:r>
              <a:rPr lang="en-US" altLang="en-US" sz="2000" b="1" dirty="0">
                <a:solidFill>
                  <a:srgbClr val="FFC000"/>
                </a:solidFill>
              </a:rPr>
              <a:t>n-1)+(n-2)+……+1= </a:t>
            </a:r>
            <a:r>
              <a:rPr lang="en-US" altLang="en-US" sz="2000" b="1" u="sng" dirty="0">
                <a:solidFill>
                  <a:srgbClr val="FFC000"/>
                </a:solidFill>
              </a:rPr>
              <a:t>n(n-1)/2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460500" y="27384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649663" y="4351338"/>
            <a:ext cx="28432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 flipV="1">
            <a:off x="5378450" y="3429000"/>
            <a:ext cx="230188" cy="26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81600" y="976084"/>
            <a:ext cx="3886200" cy="481511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for(k=0;k&lt;</a:t>
            </a:r>
            <a:r>
              <a:rPr lang="en-US" altLang="en-US" sz="2000" dirty="0" err="1">
                <a:solidFill>
                  <a:srgbClr val="92D050"/>
                </a:solidFill>
              </a:rPr>
              <a:t>size;k</a:t>
            </a:r>
            <a:r>
              <a:rPr lang="en-US" altLang="en-US" sz="2000" dirty="0">
                <a:solidFill>
                  <a:srgbClr val="92D050"/>
                </a:solidFill>
              </a:rPr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                </a:t>
            </a:r>
            <a:r>
              <a:rPr lang="en-US" altLang="en-US" sz="2000" dirty="0" err="1">
                <a:solidFill>
                  <a:srgbClr val="92D050"/>
                </a:solidFill>
              </a:rPr>
              <a:t>scanf</a:t>
            </a:r>
            <a:r>
              <a:rPr lang="en-US" altLang="en-US" sz="2000" dirty="0">
                <a:solidFill>
                  <a:srgbClr val="92D050"/>
                </a:solidFill>
              </a:rPr>
              <a:t>("%</a:t>
            </a:r>
            <a:r>
              <a:rPr lang="en-US" altLang="en-US" sz="2000" dirty="0" err="1">
                <a:solidFill>
                  <a:srgbClr val="92D050"/>
                </a:solidFill>
              </a:rPr>
              <a:t>d",&amp;x</a:t>
            </a:r>
            <a:r>
              <a:rPr lang="en-US" altLang="en-US" sz="2000" dirty="0">
                <a:solidFill>
                  <a:srgbClr val="92D050"/>
                </a:solidFill>
              </a:rPr>
              <a:t>[k]);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for (k=0; k&lt;size-1; k++) 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 = k;        			for (j=k+1; j&lt;size; 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j++</a:t>
            </a:r>
            <a:r>
              <a:rPr lang="en-US" altLang="en-US" sz="2000" dirty="0" smtClean="0">
                <a:solidFill>
                  <a:srgbClr val="FFC000"/>
                </a:solidFill>
              </a:rPr>
              <a:t>)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        if (x[j] &lt;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])   		        	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 = j;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	         }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temp = x[k];			x[k] =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 = temp;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92D050"/>
                </a:solidFill>
              </a:rPr>
              <a:t>for(k=0;k&lt;</a:t>
            </a:r>
            <a:r>
              <a:rPr lang="en-US" altLang="en-US" sz="2000" dirty="0" err="1">
                <a:solidFill>
                  <a:srgbClr val="92D050"/>
                </a:solidFill>
              </a:rPr>
              <a:t>size;k</a:t>
            </a:r>
            <a:r>
              <a:rPr lang="en-US" altLang="en-US" sz="2000" dirty="0">
                <a:solidFill>
                  <a:srgbClr val="92D050"/>
                </a:solidFill>
              </a:rPr>
              <a:t>++)		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                </a:t>
            </a:r>
            <a:r>
              <a:rPr lang="en-US" altLang="en-US" sz="2000" dirty="0" err="1">
                <a:solidFill>
                  <a:srgbClr val="92D050"/>
                </a:solidFill>
              </a:rPr>
              <a:t>printf</a:t>
            </a:r>
            <a:r>
              <a:rPr lang="en-US" altLang="en-US" sz="2000" dirty="0">
                <a:solidFill>
                  <a:srgbClr val="92D050"/>
                </a:solidFill>
              </a:rPr>
              <a:t>("%d ",x[k]);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151" y="838200"/>
            <a:ext cx="4843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steps are required?</a:t>
            </a:r>
          </a:p>
          <a:p>
            <a:endParaRPr lang="en-US" sz="2000" dirty="0" smtClean="0"/>
          </a:p>
          <a:p>
            <a:r>
              <a:rPr lang="en-US" sz="2000" dirty="0" smtClean="0"/>
              <a:t>Let us assume there are n elements (size=n). </a:t>
            </a:r>
          </a:p>
          <a:p>
            <a:r>
              <a:rPr lang="en-US" sz="2000" dirty="0" smtClean="0"/>
              <a:t>Each statement executes in constant time.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09" y="2209800"/>
            <a:ext cx="5156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To read</a:t>
            </a:r>
          </a:p>
          <a:p>
            <a:r>
              <a:rPr lang="en-US" sz="2000" dirty="0">
                <a:solidFill>
                  <a:srgbClr val="92D050"/>
                </a:solidFill>
              </a:rPr>
              <a:t>	for loop will take of the </a:t>
            </a:r>
            <a:r>
              <a:rPr lang="en-US" sz="2000" b="1" u="sng" dirty="0">
                <a:solidFill>
                  <a:srgbClr val="92D050"/>
                </a:solidFill>
              </a:rPr>
              <a:t>order of n </a:t>
            </a:r>
            <a:r>
              <a:rPr lang="en-US" sz="2000" dirty="0">
                <a:solidFill>
                  <a:srgbClr val="92D050"/>
                </a:solidFill>
              </a:rPr>
              <a:t>time</a:t>
            </a:r>
          </a:p>
          <a:p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705" y="5232737"/>
            <a:ext cx="5156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To </a:t>
            </a:r>
            <a:r>
              <a:rPr lang="en-US" sz="2000" dirty="0" smtClean="0">
                <a:solidFill>
                  <a:srgbClr val="92D050"/>
                </a:solidFill>
              </a:rPr>
              <a:t>print</a:t>
            </a:r>
            <a:endParaRPr lang="en-US" sz="2000" dirty="0">
              <a:solidFill>
                <a:srgbClr val="92D050"/>
              </a:solidFill>
            </a:endParaRPr>
          </a:p>
          <a:p>
            <a:r>
              <a:rPr lang="en-US" sz="2000" dirty="0">
                <a:solidFill>
                  <a:srgbClr val="92D050"/>
                </a:solidFill>
              </a:rPr>
              <a:t>	for loop will take of the </a:t>
            </a:r>
            <a:r>
              <a:rPr lang="en-US" sz="2000" b="1" u="sng" dirty="0">
                <a:solidFill>
                  <a:srgbClr val="92D050"/>
                </a:solidFill>
              </a:rPr>
              <a:t>order of n </a:t>
            </a:r>
            <a:r>
              <a:rPr lang="en-US" sz="2000" dirty="0">
                <a:solidFill>
                  <a:srgbClr val="92D050"/>
                </a:solidFill>
              </a:rPr>
              <a:t>time</a:t>
            </a:r>
          </a:p>
          <a:p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6096000"/>
            <a:ext cx="6781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Total time= 2 </a:t>
            </a:r>
            <a:r>
              <a:rPr lang="en-US" sz="2400" b="1" dirty="0" smtClean="0">
                <a:sym typeface="Symbol"/>
              </a:rPr>
              <a:t> order of n + order of n</a:t>
            </a:r>
            <a:r>
              <a:rPr lang="en-US" sz="2400" b="1" baseline="30000" dirty="0" smtClean="0">
                <a:sym typeface="Symbol"/>
              </a:rPr>
              <a:t>2</a:t>
            </a:r>
            <a:r>
              <a:rPr lang="en-US" sz="2400" b="1" dirty="0" smtClean="0">
                <a:sym typeface="Symbol"/>
              </a:rPr>
              <a:t> = order of n</a:t>
            </a:r>
            <a:r>
              <a:rPr lang="en-US" sz="2400" b="1" baseline="30000" dirty="0" smtClean="0">
                <a:sym typeface="Symbol"/>
              </a:rPr>
              <a:t>2</a:t>
            </a:r>
            <a:endParaRPr lang="en-US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14991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Analysis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460500" y="27384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649663" y="4351338"/>
            <a:ext cx="28432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 flipV="1">
            <a:off x="5378450" y="3429000"/>
            <a:ext cx="230188" cy="26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81600" y="976084"/>
            <a:ext cx="3886200" cy="481511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for(k=0;k&lt;</a:t>
            </a:r>
            <a:r>
              <a:rPr lang="en-US" altLang="en-US" sz="2000" dirty="0" err="1">
                <a:solidFill>
                  <a:srgbClr val="92D050"/>
                </a:solidFill>
              </a:rPr>
              <a:t>size;k</a:t>
            </a:r>
            <a:r>
              <a:rPr lang="en-US" altLang="en-US" sz="2000" dirty="0">
                <a:solidFill>
                  <a:srgbClr val="92D050"/>
                </a:solidFill>
              </a:rPr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                </a:t>
            </a:r>
            <a:r>
              <a:rPr lang="en-US" altLang="en-US" sz="2000" dirty="0" err="1">
                <a:solidFill>
                  <a:srgbClr val="92D050"/>
                </a:solidFill>
              </a:rPr>
              <a:t>scanf</a:t>
            </a:r>
            <a:r>
              <a:rPr lang="en-US" altLang="en-US" sz="2000" dirty="0">
                <a:solidFill>
                  <a:srgbClr val="92D050"/>
                </a:solidFill>
              </a:rPr>
              <a:t>("%</a:t>
            </a:r>
            <a:r>
              <a:rPr lang="en-US" altLang="en-US" sz="2000" dirty="0" err="1">
                <a:solidFill>
                  <a:srgbClr val="92D050"/>
                </a:solidFill>
              </a:rPr>
              <a:t>d",&amp;x</a:t>
            </a:r>
            <a:r>
              <a:rPr lang="en-US" altLang="en-US" sz="2000" dirty="0">
                <a:solidFill>
                  <a:srgbClr val="92D050"/>
                </a:solidFill>
              </a:rPr>
              <a:t>[k]);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for (k=0; k&lt;size-1; k++) 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 = k;        			for (j=k+1; j&lt;size; 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j++</a:t>
            </a:r>
            <a:r>
              <a:rPr lang="en-US" altLang="en-US" sz="2000" dirty="0" smtClean="0">
                <a:solidFill>
                  <a:srgbClr val="FFC000"/>
                </a:solidFill>
              </a:rPr>
              <a:t>)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        if (x[j] &lt;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])   		        	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 = j;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	         }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temp = x[k];			x[k] =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                x[</a:t>
            </a:r>
            <a:r>
              <a:rPr lang="en-US" altLang="en-US" sz="2000" dirty="0" err="1" smtClean="0">
                <a:solidFill>
                  <a:srgbClr val="FFC000"/>
                </a:solidFill>
              </a:rPr>
              <a:t>pos</a:t>
            </a:r>
            <a:r>
              <a:rPr lang="en-US" altLang="en-US" sz="2000" dirty="0" smtClean="0">
                <a:solidFill>
                  <a:srgbClr val="FFC000"/>
                </a:solidFill>
              </a:rPr>
              <a:t>] = temp;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FFC000"/>
                </a:solidFill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92D050"/>
                </a:solidFill>
              </a:rPr>
              <a:t>for(k=0;k&lt;</a:t>
            </a:r>
            <a:r>
              <a:rPr lang="en-US" altLang="en-US" sz="2000" dirty="0" err="1">
                <a:solidFill>
                  <a:srgbClr val="92D050"/>
                </a:solidFill>
              </a:rPr>
              <a:t>size;k</a:t>
            </a:r>
            <a:r>
              <a:rPr lang="en-US" altLang="en-US" sz="2000" dirty="0">
                <a:solidFill>
                  <a:srgbClr val="92D050"/>
                </a:solidFill>
              </a:rPr>
              <a:t>++)		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                </a:t>
            </a:r>
            <a:r>
              <a:rPr lang="en-US" altLang="en-US" sz="2000" dirty="0" err="1">
                <a:solidFill>
                  <a:srgbClr val="92D050"/>
                </a:solidFill>
              </a:rPr>
              <a:t>printf</a:t>
            </a:r>
            <a:r>
              <a:rPr lang="en-US" altLang="en-US" sz="2000" dirty="0">
                <a:solidFill>
                  <a:srgbClr val="92D050"/>
                </a:solidFill>
              </a:rPr>
              <a:t>("%d ",x[k]);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151" y="838200"/>
            <a:ext cx="4843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steps are required?</a:t>
            </a:r>
          </a:p>
          <a:p>
            <a:endParaRPr lang="en-US" sz="2000" dirty="0" smtClean="0"/>
          </a:p>
          <a:p>
            <a:r>
              <a:rPr lang="en-US" sz="2000" dirty="0" smtClean="0"/>
              <a:t>Let us assume there are n elements (size=n). </a:t>
            </a:r>
          </a:p>
          <a:p>
            <a:r>
              <a:rPr lang="en-US" sz="2000" dirty="0" smtClean="0"/>
              <a:t>Each statement executes in constant time.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3182141"/>
            <a:ext cx="23280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Best Case?</a:t>
            </a:r>
          </a:p>
          <a:p>
            <a:r>
              <a:rPr lang="en-US" sz="2800" b="1" dirty="0" smtClean="0">
                <a:solidFill>
                  <a:srgbClr val="92D050"/>
                </a:solidFill>
              </a:rPr>
              <a:t>Worst Case?</a:t>
            </a:r>
          </a:p>
          <a:p>
            <a:r>
              <a:rPr lang="en-US" sz="2800" b="1" dirty="0" smtClean="0">
                <a:solidFill>
                  <a:srgbClr val="92D050"/>
                </a:solidFill>
              </a:rPr>
              <a:t>Average Case?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Insertion  Sort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657225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situation :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19225" y="3967163"/>
            <a:ext cx="6303963" cy="1355725"/>
            <a:chOff x="894" y="2475"/>
            <a:chExt cx="3971" cy="854"/>
          </a:xfrm>
        </p:grpSpPr>
        <p:sp>
          <p:nvSpPr>
            <p:cNvPr id="25624" name="Rectangle 26"/>
            <p:cNvSpPr>
              <a:spLocks noChangeArrowheads="1"/>
            </p:cNvSpPr>
            <p:nvPr/>
          </p:nvSpPr>
          <p:spPr bwMode="auto">
            <a:xfrm>
              <a:off x="1959" y="2741"/>
              <a:ext cx="750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grpSp>
          <p:nvGrpSpPr>
            <p:cNvPr id="25625" name="Group 35"/>
            <p:cNvGrpSpPr>
              <a:grpSpLocks/>
            </p:cNvGrpSpPr>
            <p:nvPr/>
          </p:nvGrpSpPr>
          <p:grpSpPr bwMode="auto">
            <a:xfrm>
              <a:off x="894" y="2475"/>
              <a:ext cx="3971" cy="854"/>
              <a:chOff x="894" y="2475"/>
              <a:chExt cx="3971" cy="854"/>
            </a:xfrm>
          </p:grpSpPr>
          <p:sp>
            <p:nvSpPr>
              <p:cNvPr id="25626" name="Text Box 13"/>
              <p:cNvSpPr txBox="1">
                <a:spLocks noChangeArrowheads="1"/>
              </p:cNvSpPr>
              <p:nvPr/>
            </p:nvSpPr>
            <p:spPr bwMode="auto">
              <a:xfrm>
                <a:off x="894" y="3031"/>
                <a:ext cx="2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000" b="1">
                    <a:solidFill>
                      <a:schemeClr val="tx1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25627" name="Text Box 15"/>
              <p:cNvSpPr txBox="1">
                <a:spLocks noChangeArrowheads="1"/>
              </p:cNvSpPr>
              <p:nvPr/>
            </p:nvSpPr>
            <p:spPr bwMode="auto">
              <a:xfrm>
                <a:off x="4039" y="3079"/>
                <a:ext cx="8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000" b="1">
                    <a:solidFill>
                      <a:schemeClr val="tx1"/>
                    </a:solidFill>
                    <a:latin typeface="Tahoma" pitchFamily="34" charset="0"/>
                  </a:rPr>
                  <a:t>size-1</a:t>
                </a:r>
              </a:p>
            </p:txBody>
          </p:sp>
          <p:sp>
            <p:nvSpPr>
              <p:cNvPr id="25628" name="Rectangle 23"/>
              <p:cNvSpPr>
                <a:spLocks noChangeArrowheads="1"/>
              </p:cNvSpPr>
              <p:nvPr/>
            </p:nvSpPr>
            <p:spPr bwMode="auto">
              <a:xfrm>
                <a:off x="1039" y="2741"/>
                <a:ext cx="750" cy="2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>
                  <a:solidFill>
                    <a:schemeClr val="tx1"/>
                  </a:solidFill>
                  <a:latin typeface="Tahoma" pitchFamily="34" charset="0"/>
                </a:endParaRPr>
              </a:p>
            </p:txBody>
          </p:sp>
          <p:sp>
            <p:nvSpPr>
              <p:cNvPr id="25629" name="Rectangle 24"/>
              <p:cNvSpPr>
                <a:spLocks noChangeArrowheads="1"/>
              </p:cNvSpPr>
              <p:nvPr/>
            </p:nvSpPr>
            <p:spPr bwMode="auto">
              <a:xfrm>
                <a:off x="2878" y="2741"/>
                <a:ext cx="1454" cy="24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Tahoma" pitchFamily="34" charset="0"/>
                  </a:rPr>
                  <a:t> </a:t>
                </a:r>
              </a:p>
            </p:txBody>
          </p:sp>
          <p:sp>
            <p:nvSpPr>
              <p:cNvPr id="25630" name="Rectangle 25"/>
              <p:cNvSpPr>
                <a:spLocks noChangeArrowheads="1"/>
              </p:cNvSpPr>
              <p:nvPr/>
            </p:nvSpPr>
            <p:spPr bwMode="auto">
              <a:xfrm>
                <a:off x="1789" y="2741"/>
                <a:ext cx="170" cy="242"/>
              </a:xfrm>
              <a:prstGeom prst="rect">
                <a:avLst/>
              </a:prstGeom>
              <a:solidFill>
                <a:schemeClr val="hlink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31" name="Rectangle 27"/>
              <p:cNvSpPr>
                <a:spLocks noChangeArrowheads="1"/>
              </p:cNvSpPr>
              <p:nvPr/>
            </p:nvSpPr>
            <p:spPr bwMode="auto">
              <a:xfrm>
                <a:off x="2709" y="2741"/>
                <a:ext cx="169" cy="24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32" name="Text Box 29"/>
              <p:cNvSpPr txBox="1">
                <a:spLocks noChangeArrowheads="1"/>
              </p:cNvSpPr>
              <p:nvPr/>
            </p:nvSpPr>
            <p:spPr bwMode="auto">
              <a:xfrm>
                <a:off x="2666" y="2475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rgbClr val="CC00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</a:pPr>
                <a:r>
                  <a:rPr lang="en-US" altLang="en-US" sz="2000" b="1">
                    <a:solidFill>
                      <a:schemeClr val="tx1"/>
                    </a:solidFill>
                    <a:latin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4267200" y="22860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Tahoma" pitchFamily="34" charset="0"/>
              </a:rPr>
              <a:t>remainder, unsorted</a:t>
            </a:r>
          </a:p>
        </p:txBody>
      </p:sp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1600200" y="22860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Tahoma" pitchFamily="34" charset="0"/>
              </a:rPr>
              <a:t>smallest elements, sorted</a:t>
            </a:r>
          </a:p>
        </p:txBody>
      </p:sp>
      <p:sp>
        <p:nvSpPr>
          <p:cNvPr id="25610" name="Text Box 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4267200" y="1878013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92275" y="3238500"/>
            <a:ext cx="5049838" cy="381000"/>
            <a:chOff x="1066" y="2040"/>
            <a:chExt cx="3181" cy="240"/>
          </a:xfrm>
        </p:grpSpPr>
        <p:sp>
          <p:nvSpPr>
            <p:cNvPr id="25622" name="Rectangle 12"/>
            <p:cNvSpPr>
              <a:spLocks noChangeArrowheads="1"/>
            </p:cNvSpPr>
            <p:nvPr/>
          </p:nvSpPr>
          <p:spPr bwMode="auto">
            <a:xfrm>
              <a:off x="2711" y="2040"/>
              <a:ext cx="1536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25623" name="Rectangle 11"/>
            <p:cNvSpPr>
              <a:spLocks noChangeArrowheads="1"/>
            </p:cNvSpPr>
            <p:nvPr/>
          </p:nvSpPr>
          <p:spPr bwMode="auto">
            <a:xfrm>
              <a:off x="1066" y="2040"/>
              <a:ext cx="16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235450" y="2738438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86748" name="Rectangle 28"/>
          <p:cNvSpPr>
            <a:spLocks noChangeArrowheads="1"/>
          </p:cNvSpPr>
          <p:nvPr/>
        </p:nvSpPr>
        <p:spPr bwMode="auto">
          <a:xfrm>
            <a:off x="4303713" y="3255963"/>
            <a:ext cx="268287" cy="346075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43275" y="2968625"/>
            <a:ext cx="1228725" cy="768350"/>
            <a:chOff x="2106" y="1870"/>
            <a:chExt cx="774" cy="484"/>
          </a:xfrm>
        </p:grpSpPr>
        <p:sp>
          <p:nvSpPr>
            <p:cNvPr id="25620" name="Line 30"/>
            <p:cNvSpPr>
              <a:spLocks noChangeShapeType="1"/>
            </p:cNvSpPr>
            <p:nvPr/>
          </p:nvSpPr>
          <p:spPr bwMode="auto">
            <a:xfrm flipH="1">
              <a:off x="2106" y="1870"/>
              <a:ext cx="4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31"/>
            <p:cNvSpPr>
              <a:spLocks noChangeShapeType="1"/>
            </p:cNvSpPr>
            <p:nvPr/>
          </p:nvSpPr>
          <p:spPr bwMode="auto">
            <a:xfrm>
              <a:off x="2299" y="2354"/>
              <a:ext cx="5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2114550" y="47736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b="1"/>
              <a:t>j</a:t>
            </a:r>
          </a:p>
        </p:txBody>
      </p:sp>
      <p:sp>
        <p:nvSpPr>
          <p:cNvPr id="25619" name="Text Box 38"/>
          <p:cNvSpPr txBox="1">
            <a:spLocks noChangeArrowheads="1"/>
          </p:cNvSpPr>
          <p:nvPr/>
        </p:nvSpPr>
        <p:spPr bwMode="auto">
          <a:xfrm>
            <a:off x="6638925" y="2762250"/>
            <a:ext cx="25939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b="1" dirty="0">
                <a:solidFill>
                  <a:srgbClr val="FFC000"/>
                </a:solidFill>
              </a:rPr>
              <a:t>Compare and </a:t>
            </a:r>
          </a:p>
          <a:p>
            <a:pPr algn="l" eaLnBrk="1" hangingPunct="1"/>
            <a:r>
              <a:rPr lang="en-US" altLang="en-US" b="1" dirty="0">
                <a:solidFill>
                  <a:srgbClr val="FFC000"/>
                </a:solidFill>
              </a:rPr>
              <a:t>Shift till x[</a:t>
            </a:r>
            <a:r>
              <a:rPr lang="en-US" altLang="en-US" b="1" dirty="0" err="1">
                <a:solidFill>
                  <a:srgbClr val="FFC000"/>
                </a:solidFill>
              </a:rPr>
              <a:t>i</a:t>
            </a:r>
            <a:r>
              <a:rPr lang="en-US" altLang="en-US" b="1" dirty="0">
                <a:solidFill>
                  <a:srgbClr val="FFC000"/>
                </a:solidFill>
              </a:rPr>
              <a:t>] is </a:t>
            </a:r>
          </a:p>
          <a:p>
            <a:pPr algn="l" eaLnBrk="1" hangingPunct="1"/>
            <a:r>
              <a:rPr lang="en-US" altLang="en-US" b="1" dirty="0">
                <a:solidFill>
                  <a:srgbClr val="FFC000"/>
                </a:solidFill>
              </a:rPr>
              <a:t>larger.</a:t>
            </a:r>
          </a:p>
        </p:txBody>
      </p:sp>
    </p:spTree>
    <p:extLst>
      <p:ext uri="{BB962C8B-B14F-4D97-AF65-F5344CB8AC3E}">
        <p14:creationId xmlns:p14="http://schemas.microsoft.com/office/powerpoint/2010/main" val="31306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Insertion Sorting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23925" y="2276475"/>
            <a:ext cx="6267450" cy="386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list[100], size</a:t>
            </a:r>
            <a:r>
              <a:rPr lang="en-US" altLang="en-US" sz="2000" dirty="0"/>
              <a:t>;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__________________;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for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=1;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&lt;size;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item = list[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for (j=i-1; (j&gt;=0)&amp;&amp; (list[j] &gt; item); j--)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	list[j+1] = list[j];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	list[j+1] = item 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}</a:t>
            </a:r>
          </a:p>
          <a:p>
            <a:pPr>
              <a:buNone/>
            </a:pPr>
            <a:r>
              <a:rPr lang="en-US" altLang="en-US" sz="2000" dirty="0"/>
              <a:t>__________________;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9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Complete Insertion Sort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534400" cy="5638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#include &lt;</a:t>
            </a:r>
            <a:r>
              <a:rPr lang="en-US" altLang="en-US" sz="1600" dirty="0" err="1" smtClean="0"/>
              <a:t>stdio.h</a:t>
            </a:r>
            <a:r>
              <a:rPr lang="en-US" altLang="en-US" sz="1600" dirty="0" smtClean="0"/>
              <a:t>&gt;			/* Sort x[0..size-1] in non-decreasing order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#define SIZE 100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err="1" smtClean="0"/>
              <a:t>int</a:t>
            </a:r>
            <a:r>
              <a:rPr lang="en-US" altLang="en-US" sz="1600" dirty="0" smtClean="0"/>
              <a:t> main()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</a:t>
            </a:r>
            <a:r>
              <a:rPr lang="en-US" altLang="en-US" sz="1600" dirty="0" err="1" smtClean="0"/>
              <a:t>int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i,j,x</a:t>
            </a:r>
            <a:r>
              <a:rPr lang="en-US" altLang="en-US" sz="1600" dirty="0" smtClean="0"/>
              <a:t>[SIZE],</a:t>
            </a:r>
            <a:r>
              <a:rPr lang="en-US" altLang="en-US" sz="1600" dirty="0" err="1" smtClean="0"/>
              <a:t>size,temp</a:t>
            </a:r>
            <a:r>
              <a:rPr lang="en-US" altLang="en-US" sz="16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</a:t>
            </a:r>
            <a:r>
              <a:rPr lang="en-US" altLang="en-US" sz="1600" dirty="0" err="1" smtClean="0"/>
              <a:t>printf</a:t>
            </a:r>
            <a:r>
              <a:rPr lang="en-US" altLang="en-US" sz="1600" dirty="0" smtClean="0"/>
              <a:t>("Enter the number of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</a:t>
            </a:r>
            <a:r>
              <a:rPr lang="en-US" altLang="en-US" sz="1600" dirty="0" err="1" smtClean="0"/>
              <a:t>scanf</a:t>
            </a:r>
            <a:r>
              <a:rPr lang="en-US" altLang="en-US" sz="1600" dirty="0" smtClean="0"/>
              <a:t>("%</a:t>
            </a:r>
            <a:r>
              <a:rPr lang="en-US" altLang="en-US" sz="1600" dirty="0" err="1" smtClean="0"/>
              <a:t>d",&amp;size</a:t>
            </a:r>
            <a:r>
              <a:rPr lang="en-US" altLang="en-US" sz="1600" dirty="0" smtClean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</a:t>
            </a:r>
            <a:r>
              <a:rPr lang="en-US" altLang="en-US" sz="1600" dirty="0" err="1" smtClean="0"/>
              <a:t>printf</a:t>
            </a:r>
            <a:r>
              <a:rPr lang="en-US" altLang="en-US" sz="1600" dirty="0" smtClean="0"/>
              <a:t>("Enter the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for(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=0;i&lt;</a:t>
            </a:r>
            <a:r>
              <a:rPr lang="en-US" altLang="en-US" sz="1600" dirty="0" err="1" smtClean="0"/>
              <a:t>size;i</a:t>
            </a:r>
            <a:r>
              <a:rPr lang="en-US" altLang="en-US" sz="1600" dirty="0" smtClean="0"/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        </a:t>
            </a:r>
            <a:r>
              <a:rPr lang="en-US" altLang="en-US" sz="1600" dirty="0" err="1" smtClean="0"/>
              <a:t>scanf</a:t>
            </a:r>
            <a:r>
              <a:rPr lang="en-US" altLang="en-US" sz="1600" dirty="0" smtClean="0"/>
              <a:t>("%</a:t>
            </a:r>
            <a:r>
              <a:rPr lang="en-US" altLang="en-US" sz="1600" dirty="0" err="1" smtClean="0"/>
              <a:t>d",&amp;x</a:t>
            </a:r>
            <a:r>
              <a:rPr lang="en-US" altLang="en-US" sz="1600" dirty="0" smtClean="0"/>
              <a:t>[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]);</a:t>
            </a:r>
          </a:p>
          <a:p>
            <a:pPr>
              <a:buNone/>
            </a:pPr>
            <a:r>
              <a:rPr lang="en-US" altLang="en-US" sz="1600" dirty="0" smtClean="0"/>
              <a:t>	for (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=1;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&lt;size;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++) {</a:t>
            </a:r>
          </a:p>
          <a:p>
            <a:pPr>
              <a:buNone/>
            </a:pPr>
            <a:r>
              <a:rPr lang="en-US" altLang="en-US" sz="1600" dirty="0" smtClean="0"/>
              <a:t>		temp = x[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] ;</a:t>
            </a:r>
          </a:p>
          <a:p>
            <a:pPr>
              <a:buNone/>
            </a:pPr>
            <a:r>
              <a:rPr lang="en-US" altLang="en-US" sz="1600" dirty="0" smtClean="0"/>
              <a:t>		for (j=i-1; (j&gt;=0)&amp;&amp; (x[j] &gt; temp); j--)</a:t>
            </a:r>
          </a:p>
          <a:p>
            <a:pPr>
              <a:buNone/>
            </a:pPr>
            <a:r>
              <a:rPr lang="en-US" altLang="en-US" sz="1600" dirty="0" smtClean="0"/>
              <a:t>			x[j+1] = x[j];</a:t>
            </a:r>
          </a:p>
          <a:p>
            <a:pPr>
              <a:buNone/>
            </a:pPr>
            <a:r>
              <a:rPr lang="en-US" altLang="en-US" sz="1600" dirty="0" smtClean="0"/>
              <a:t>		x[j+1] = temp ;</a:t>
            </a:r>
          </a:p>
          <a:p>
            <a:pPr>
              <a:buNone/>
            </a:pPr>
            <a:r>
              <a:rPr lang="en-US" altLang="en-US" sz="1600" dirty="0" smtClean="0"/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for(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=0;i&lt;</a:t>
            </a:r>
            <a:r>
              <a:rPr lang="en-US" altLang="en-US" sz="1600" dirty="0" err="1" smtClean="0"/>
              <a:t>size;i</a:t>
            </a:r>
            <a:r>
              <a:rPr lang="en-US" altLang="en-US" sz="1600" dirty="0" smtClean="0"/>
              <a:t>++)		/* print the sorted (non-decreasing) list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        </a:t>
            </a:r>
            <a:r>
              <a:rPr lang="en-US" altLang="en-US" sz="1600" dirty="0" err="1" smtClean="0"/>
              <a:t>printf</a:t>
            </a:r>
            <a:r>
              <a:rPr lang="en-US" altLang="en-US" sz="1600" dirty="0" smtClean="0"/>
              <a:t>("%d ",x[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]);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        return 0;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600" dirty="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864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Insertion Sort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32004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2200" dirty="0" smtClean="0"/>
              <a:t>Input:</a:t>
            </a:r>
          </a:p>
          <a:p>
            <a:pPr>
              <a:buNone/>
            </a:pPr>
            <a:r>
              <a:rPr lang="en-US" altLang="en-US" sz="2200" dirty="0"/>
              <a:t> </a:t>
            </a:r>
            <a:r>
              <a:rPr lang="en-US" altLang="en-US" sz="2200" b="1" dirty="0">
                <a:solidFill>
                  <a:srgbClr val="FFC000"/>
                </a:solidFill>
              </a:rPr>
              <a:t>3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 </a:t>
            </a:r>
            <a:r>
              <a:rPr lang="en-US" altLang="en-US" sz="2200" b="1" u="sng" dirty="0" smtClean="0"/>
              <a:t>12</a:t>
            </a:r>
            <a:r>
              <a:rPr lang="en-US" altLang="en-US" sz="2200" dirty="0" smtClean="0"/>
              <a:t>  -5  6  </a:t>
            </a:r>
            <a:r>
              <a:rPr lang="en-US" altLang="en-US" sz="2200" dirty="0"/>
              <a:t>72 </a:t>
            </a:r>
            <a:r>
              <a:rPr lang="en-US" altLang="en-US" sz="2200" dirty="0" smtClean="0"/>
              <a:t> 21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</a:t>
            </a:r>
          </a:p>
          <a:p>
            <a:pPr>
              <a:buNone/>
            </a:pPr>
            <a:r>
              <a:rPr lang="en-US" altLang="en-US" sz="2200" dirty="0" smtClean="0"/>
              <a:t> 3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12</a:t>
            </a:r>
            <a:r>
              <a:rPr lang="en-US" altLang="en-US" sz="2200" dirty="0" smtClean="0"/>
              <a:t>  </a:t>
            </a:r>
            <a:r>
              <a:rPr lang="en-US" altLang="en-US" sz="2200" b="1" u="sng" dirty="0" smtClean="0"/>
              <a:t>-</a:t>
            </a:r>
            <a:r>
              <a:rPr lang="en-US" altLang="en-US" sz="2200" b="1" u="sng" dirty="0"/>
              <a:t>5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 6  72  </a:t>
            </a:r>
            <a:r>
              <a:rPr lang="en-US" altLang="en-US" sz="2200" dirty="0"/>
              <a:t>21 </a:t>
            </a:r>
            <a:r>
              <a:rPr lang="en-US" altLang="en-US" sz="2200" dirty="0" smtClean="0"/>
              <a:t>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b="1" dirty="0">
                <a:solidFill>
                  <a:srgbClr val="FFC000"/>
                </a:solidFill>
              </a:rPr>
              <a:t>-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5</a:t>
            </a:r>
            <a:r>
              <a:rPr lang="en-US" altLang="en-US" sz="2200" dirty="0" smtClean="0"/>
              <a:t>   3  12 </a:t>
            </a:r>
            <a:r>
              <a:rPr lang="en-US" altLang="en-US" sz="2200" b="1" u="sng" dirty="0"/>
              <a:t>6</a:t>
            </a:r>
            <a:r>
              <a:rPr lang="en-US" altLang="en-US" sz="2200" b="1" dirty="0"/>
              <a:t> </a:t>
            </a:r>
            <a:r>
              <a:rPr lang="en-US" altLang="en-US" sz="2200" b="1" dirty="0" smtClean="0"/>
              <a:t> </a:t>
            </a:r>
            <a:r>
              <a:rPr lang="en-US" altLang="en-US" sz="2200" dirty="0" smtClean="0"/>
              <a:t> 72  21  </a:t>
            </a:r>
            <a:r>
              <a:rPr lang="en-US" altLang="en-US" sz="2200" dirty="0"/>
              <a:t>-</a:t>
            </a:r>
            <a:r>
              <a:rPr lang="en-US" altLang="en-US" sz="2200" dirty="0" smtClean="0"/>
              <a:t>7  </a:t>
            </a:r>
            <a:r>
              <a:rPr lang="en-US" altLang="en-US" sz="2200" dirty="0"/>
              <a:t>45 </a:t>
            </a:r>
          </a:p>
          <a:p>
            <a:pPr>
              <a:buNone/>
            </a:pPr>
            <a:r>
              <a:rPr lang="en-US" altLang="en-US" sz="2200" dirty="0"/>
              <a:t>-</a:t>
            </a:r>
            <a:r>
              <a:rPr lang="en-US" altLang="en-US" sz="2200" dirty="0" smtClean="0"/>
              <a:t>5   3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6</a:t>
            </a:r>
            <a:r>
              <a:rPr lang="en-US" altLang="en-US" sz="2200" dirty="0" smtClean="0"/>
              <a:t>  12  </a:t>
            </a:r>
            <a:r>
              <a:rPr lang="en-US" altLang="en-US" sz="2200" b="1" u="sng" dirty="0" smtClean="0"/>
              <a:t>72</a:t>
            </a:r>
            <a:r>
              <a:rPr lang="en-US" altLang="en-US" sz="2200" dirty="0" smtClean="0"/>
              <a:t>  21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-5 </a:t>
            </a:r>
            <a:r>
              <a:rPr lang="en-US" altLang="en-US" sz="2200" dirty="0" smtClean="0"/>
              <a:t>  3  6  12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72</a:t>
            </a:r>
            <a:r>
              <a:rPr lang="en-US" altLang="en-US" sz="2200" dirty="0" smtClean="0"/>
              <a:t>  </a:t>
            </a:r>
            <a:r>
              <a:rPr lang="en-US" altLang="en-US" sz="2200" b="1" u="sng" dirty="0" smtClean="0"/>
              <a:t>21</a:t>
            </a:r>
            <a:r>
              <a:rPr lang="en-US" altLang="en-US" sz="2200" dirty="0" smtClean="0"/>
              <a:t>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-5 </a:t>
            </a:r>
            <a:r>
              <a:rPr lang="en-US" altLang="en-US" sz="2200" dirty="0" smtClean="0"/>
              <a:t>  3  6  12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21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72 </a:t>
            </a:r>
            <a:r>
              <a:rPr lang="en-US" altLang="en-US" sz="2200" dirty="0" smtClean="0"/>
              <a:t> </a:t>
            </a:r>
            <a:r>
              <a:rPr lang="en-US" altLang="en-US" sz="2200" b="1" u="sng" dirty="0" smtClean="0"/>
              <a:t>-</a:t>
            </a:r>
            <a:r>
              <a:rPr lang="en-US" altLang="en-US" sz="2200" b="1" u="sng" dirty="0"/>
              <a:t>7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b="1" dirty="0">
                <a:solidFill>
                  <a:srgbClr val="FFC000"/>
                </a:solidFill>
              </a:rPr>
              <a:t>-7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 </a:t>
            </a:r>
            <a:r>
              <a:rPr lang="en-US" altLang="en-US" sz="2200" dirty="0" smtClean="0"/>
              <a:t>-5  3   6  12  21  72  </a:t>
            </a:r>
            <a:r>
              <a:rPr lang="en-US" altLang="en-US" sz="2200" b="1" u="sng" dirty="0"/>
              <a:t>45</a:t>
            </a:r>
            <a:r>
              <a:rPr lang="en-US" altLang="en-US" sz="2200" dirty="0"/>
              <a:t> </a:t>
            </a:r>
          </a:p>
          <a:p>
            <a:pPr>
              <a:buNone/>
            </a:pPr>
            <a:r>
              <a:rPr lang="en-US" altLang="en-US" sz="2200" dirty="0"/>
              <a:t>-7 </a:t>
            </a:r>
            <a:r>
              <a:rPr lang="en-US" altLang="en-US" sz="2200" dirty="0" smtClean="0"/>
              <a:t> -</a:t>
            </a:r>
            <a:r>
              <a:rPr lang="en-US" altLang="en-US" sz="2200" dirty="0"/>
              <a:t>5 </a:t>
            </a:r>
            <a:r>
              <a:rPr lang="en-US" altLang="en-US" sz="2200" dirty="0" smtClean="0"/>
              <a:t> 3   6  12  21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45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72 </a:t>
            </a:r>
            <a:endParaRPr lang="en-US" altLang="en-US" sz="2200" dirty="0" smtClean="0"/>
          </a:p>
          <a:p>
            <a:pPr>
              <a:buNone/>
            </a:pPr>
            <a:r>
              <a:rPr lang="en-US" altLang="en-US" sz="2200" dirty="0" smtClean="0"/>
              <a:t>Output:</a:t>
            </a:r>
          </a:p>
          <a:p>
            <a:pPr>
              <a:buNone/>
            </a:pPr>
            <a:endParaRPr lang="en-US" altLang="en-US" sz="2200" dirty="0" smtClean="0"/>
          </a:p>
          <a:p>
            <a:pPr>
              <a:buNone/>
            </a:pPr>
            <a:endParaRPr lang="en-US" altLang="en-US" sz="2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724701" y="990600"/>
            <a:ext cx="4876800" cy="2286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for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=1;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&lt;size;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temp = x[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for (j=i-1; (j&gt;=0)&amp;&amp; (x[j] &gt; temp); j--)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	x[j+1] = x[j];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x[j+1] = temp 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62401" y="3352829"/>
            <a:ext cx="3657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en-US" sz="2200" dirty="0"/>
              <a:t>-5   3  6  12  </a:t>
            </a:r>
            <a:r>
              <a:rPr lang="en-US" altLang="en-US" sz="2200" b="1" dirty="0">
                <a:solidFill>
                  <a:srgbClr val="FFC000"/>
                </a:solidFill>
              </a:rPr>
              <a:t>21</a:t>
            </a:r>
            <a:r>
              <a:rPr lang="en-US" altLang="en-US" sz="2200" dirty="0"/>
              <a:t>  72  </a:t>
            </a:r>
            <a:r>
              <a:rPr lang="en-US" altLang="en-US" sz="2200" b="1" u="sng" dirty="0"/>
              <a:t>-7</a:t>
            </a:r>
            <a:r>
              <a:rPr lang="en-US" altLang="en-US" sz="2200" dirty="0"/>
              <a:t>  45 </a:t>
            </a:r>
            <a:endParaRPr lang="en-US" altLang="en-US" sz="2200" dirty="0" smtClean="0"/>
          </a:p>
          <a:p>
            <a:pPr>
              <a:buNone/>
            </a:pPr>
            <a:r>
              <a:rPr lang="en-US" altLang="en-US" sz="2200" dirty="0" smtClean="0"/>
              <a:t>                                  </a:t>
            </a:r>
            <a:r>
              <a:rPr lang="en-US" altLang="en-US" sz="2200" b="1" dirty="0" smtClean="0">
                <a:solidFill>
                  <a:srgbClr val="FFC000"/>
                </a:solidFill>
              </a:rPr>
              <a:t>-7</a:t>
            </a:r>
          </a:p>
          <a:p>
            <a:r>
              <a:rPr lang="en-US" altLang="en-US" sz="2200" dirty="0"/>
              <a:t>-5   3  6  12  21 </a:t>
            </a:r>
            <a:r>
              <a:rPr lang="en-US" altLang="en-US" sz="2200" dirty="0" smtClean="0"/>
              <a:t> 72  __  45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5   3  6  12  21  </a:t>
            </a:r>
            <a:r>
              <a:rPr lang="en-US" altLang="en-US" sz="2200" dirty="0" smtClean="0"/>
              <a:t>__  72  </a:t>
            </a:r>
            <a:r>
              <a:rPr lang="en-US" altLang="en-US" sz="2200" dirty="0"/>
              <a:t>45 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5   3  6  12 </a:t>
            </a:r>
            <a:r>
              <a:rPr lang="en-US" altLang="en-US" sz="2200" dirty="0" smtClean="0"/>
              <a:t> __  21  72  </a:t>
            </a:r>
            <a:r>
              <a:rPr lang="en-US" altLang="en-US" sz="2200" dirty="0"/>
              <a:t>45 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12 </a:t>
            </a:r>
            <a:r>
              <a:rPr lang="en-US" altLang="en-US" sz="2200" dirty="0" smtClean="0"/>
              <a:t> 21  </a:t>
            </a:r>
            <a:r>
              <a:rPr lang="en-US" altLang="en-US" sz="2200" dirty="0"/>
              <a:t>72  45 </a:t>
            </a:r>
          </a:p>
          <a:p>
            <a:pPr>
              <a:buNone/>
            </a:pPr>
            <a:r>
              <a:rPr lang="en-US" altLang="en-US" sz="2200" dirty="0"/>
              <a:t>-5   3  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6 </a:t>
            </a:r>
            <a:r>
              <a:rPr lang="en-US" altLang="en-US" sz="2200" dirty="0" smtClean="0"/>
              <a:t> 12  </a:t>
            </a:r>
            <a:r>
              <a:rPr lang="en-US" altLang="en-US" sz="2200" dirty="0"/>
              <a:t>21  72  </a:t>
            </a:r>
            <a:r>
              <a:rPr lang="en-US" altLang="en-US" sz="2200" dirty="0" smtClean="0"/>
              <a:t>45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3 </a:t>
            </a:r>
            <a:r>
              <a:rPr lang="en-US" altLang="en-US" sz="2200" dirty="0" smtClean="0"/>
              <a:t>  6  </a:t>
            </a:r>
            <a:r>
              <a:rPr lang="en-US" altLang="en-US" sz="2200" dirty="0"/>
              <a:t>12  21  72  45</a:t>
            </a:r>
          </a:p>
          <a:p>
            <a:r>
              <a:rPr lang="en-US" altLang="en-US" sz="2200" dirty="0" smtClean="0"/>
              <a:t>__ </a:t>
            </a:r>
            <a:r>
              <a:rPr lang="en-US" altLang="en-US" sz="2200" dirty="0"/>
              <a:t>-5 </a:t>
            </a:r>
            <a:r>
              <a:rPr lang="en-US" altLang="en-US" sz="2200" dirty="0" smtClean="0"/>
              <a:t>  3   </a:t>
            </a:r>
            <a:r>
              <a:rPr lang="en-US" altLang="en-US" sz="2200" dirty="0"/>
              <a:t>6  12  21  72  45</a:t>
            </a:r>
          </a:p>
          <a:p>
            <a:pPr>
              <a:buNone/>
            </a:pPr>
            <a:r>
              <a:rPr lang="en-US" altLang="en-US" sz="2200" b="1" dirty="0">
                <a:solidFill>
                  <a:srgbClr val="FFC000"/>
                </a:solidFill>
              </a:rPr>
              <a:t>-7  </a:t>
            </a:r>
            <a:r>
              <a:rPr lang="en-US" altLang="en-US" sz="2200" dirty="0"/>
              <a:t>-5 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3  </a:t>
            </a:r>
            <a:r>
              <a:rPr lang="en-US" altLang="en-US" sz="2200" dirty="0" smtClean="0"/>
              <a:t> 6  </a:t>
            </a:r>
            <a:r>
              <a:rPr lang="en-US" altLang="en-US" sz="2200" dirty="0"/>
              <a:t>12  21  </a:t>
            </a:r>
            <a:r>
              <a:rPr lang="en-US" altLang="en-US" sz="2200" dirty="0" smtClean="0"/>
              <a:t>72  45</a:t>
            </a:r>
            <a:endParaRPr lang="en-US" altLang="en-US" sz="2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27696" y="3581400"/>
            <a:ext cx="734705" cy="10668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27696" y="5091766"/>
            <a:ext cx="762001" cy="146143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5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FF00"/>
                </a:solidFill>
              </a:rPr>
              <a:t>Time Complexity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Number of comparisons and shifting:</a:t>
            </a:r>
          </a:p>
          <a:p>
            <a:pPr eaLnBrk="1" hangingPunct="1">
              <a:buSzPct val="55000"/>
              <a:buFontTx/>
              <a:buChar char="o"/>
            </a:pPr>
            <a:r>
              <a:rPr lang="en-US" altLang="en-US" sz="2400" dirty="0" smtClean="0"/>
              <a:t>                  Worst Case?  </a:t>
            </a:r>
          </a:p>
          <a:p>
            <a:pPr eaLnBrk="1" hangingPunct="1">
              <a:buSzPct val="55000"/>
              <a:buFontTx/>
              <a:buNone/>
            </a:pPr>
            <a:endParaRPr lang="en-US" altLang="en-US" sz="2400" dirty="0" smtClean="0"/>
          </a:p>
          <a:p>
            <a:pPr eaLnBrk="1" hangingPunct="1">
              <a:buSzPct val="55000"/>
              <a:buFontTx/>
              <a:buNone/>
            </a:pPr>
            <a:r>
              <a:rPr lang="en-US" altLang="en-US" sz="2400" dirty="0" smtClean="0"/>
              <a:t>           </a:t>
            </a:r>
            <a:r>
              <a:rPr lang="en-US" altLang="en-US" sz="2400" dirty="0" smtClean="0">
                <a:solidFill>
                  <a:srgbClr val="92D050"/>
                </a:solidFill>
              </a:rPr>
              <a:t>1+2+3+ …… +(n-1) = n(n-1)/2</a:t>
            </a:r>
          </a:p>
          <a:p>
            <a:pPr eaLnBrk="1" hangingPunct="1">
              <a:buSzPct val="55000"/>
              <a:buFontTx/>
              <a:buNone/>
            </a:pPr>
            <a:endParaRPr lang="en-US" altLang="en-US" sz="2400" dirty="0" smtClean="0"/>
          </a:p>
          <a:p>
            <a:pPr eaLnBrk="1" hangingPunct="1">
              <a:buSzPct val="55000"/>
              <a:buFontTx/>
              <a:buChar char="o"/>
            </a:pPr>
            <a:r>
              <a:rPr lang="en-US" altLang="en-US" sz="2400" dirty="0" smtClean="0"/>
              <a:t>                  Best Case?</a:t>
            </a:r>
          </a:p>
          <a:p>
            <a:pPr eaLnBrk="1" hangingPunct="1">
              <a:buSzPct val="55000"/>
              <a:buFontTx/>
              <a:buNone/>
            </a:pPr>
            <a:endParaRPr lang="en-US" altLang="en-US" sz="2400" dirty="0" smtClean="0"/>
          </a:p>
          <a:p>
            <a:pPr eaLnBrk="1" hangingPunct="1">
              <a:buSzPct val="55000"/>
              <a:buFontTx/>
              <a:buNone/>
            </a:pPr>
            <a:r>
              <a:rPr lang="en-US" altLang="en-US" sz="2400" dirty="0" smtClean="0">
                <a:solidFill>
                  <a:srgbClr val="92D050"/>
                </a:solidFill>
              </a:rPr>
              <a:t>        1+1+…… (n-1) times = (n-1)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630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view of functions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Function = contract between the programmer who wrote the function, and other programmers who use it.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Programmer who uses the function trusts the function writer.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Programmer who wrote the function does not care which program uses it.</a:t>
            </a:r>
          </a:p>
        </p:txBody>
      </p:sp>
    </p:spTree>
    <p:extLst>
      <p:ext uri="{BB962C8B-B14F-4D97-AF65-F5344CB8AC3E}">
        <p14:creationId xmlns:p14="http://schemas.microsoft.com/office/powerpoint/2010/main" val="9130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view of functions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Postconditions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en-US" dirty="0" smtClean="0"/>
              <a:t>After the function finishes execution, does it modify the state of the program?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Example: After </a:t>
            </a:r>
            <a:r>
              <a:rPr lang="en-US" dirty="0" smtClean="0">
                <a:latin typeface="Andale Mono"/>
                <a:cs typeface="Andale Mono"/>
              </a:rPr>
              <a:t>dash</a:t>
            </a:r>
            <a:r>
              <a:rPr lang="en-US" dirty="0" smtClean="0"/>
              <a:t> finishes its execution it might always leave the pen up (not true for the code given earlier).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Exercise: Modify the code of </a:t>
            </a:r>
            <a:r>
              <a:rPr lang="en-US" dirty="0" smtClean="0">
                <a:latin typeface="Andale Mono"/>
                <a:cs typeface="Andale Mono"/>
              </a:rPr>
              <a:t>dash</a:t>
            </a:r>
            <a:r>
              <a:rPr lang="en-US" dirty="0" smtClean="0"/>
              <a:t> to ensure that the pen is up at the end.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Post conditions must also be mentioned in the specification.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C000"/>
                </a:solidFill>
              </a:rPr>
              <a:t>Writing clear specifications is very important.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5301</Words>
  <Application>Microsoft Office PowerPoint</Application>
  <PresentationFormat>On-screen Show (4:3)</PresentationFormat>
  <Paragraphs>1293</Paragraphs>
  <Slides>77</Slides>
  <Notes>7</Notes>
  <HiddenSlides>11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7" baseType="lpstr">
      <vt:lpstr>Aharoni</vt:lpstr>
      <vt:lpstr>Andale Mono</vt:lpstr>
      <vt:lpstr>Arial</vt:lpstr>
      <vt:lpstr>Calibri</vt:lpstr>
      <vt:lpstr>Courier New</vt:lpstr>
      <vt:lpstr>Lucida Console</vt:lpstr>
      <vt:lpstr>Symbol</vt:lpstr>
      <vt:lpstr>Tahoma</vt:lpstr>
      <vt:lpstr>Times New Roman</vt:lpstr>
      <vt:lpstr>Office Theme</vt:lpstr>
      <vt:lpstr>CS11001/CS11002 Programming and Data Structures (PDS) (Theory: 3-0-0)</vt:lpstr>
      <vt:lpstr>Function </vt:lpstr>
      <vt:lpstr>Form of function definitions</vt:lpstr>
      <vt:lpstr>How a function executes</vt:lpstr>
      <vt:lpstr>(contd.)</vt:lpstr>
      <vt:lpstr>Remarks</vt:lpstr>
      <vt:lpstr>Contract view of functions</vt:lpstr>
      <vt:lpstr>Contract view of functions (contd.)</vt:lpstr>
      <vt:lpstr>Contract view of functions (contd.)</vt:lpstr>
      <vt:lpstr>Some shortcomings</vt:lpstr>
      <vt:lpstr>Exchanging the values of two variables, attempt 1</vt:lpstr>
      <vt:lpstr>Reference parameters</vt:lpstr>
      <vt:lpstr>Pointers</vt:lpstr>
      <vt:lpstr>Passing Arrays to a Function</vt:lpstr>
      <vt:lpstr>Example 1: Minimum of a set of numbers</vt:lpstr>
      <vt:lpstr>Parameter Passing mechanism</vt:lpstr>
      <vt:lpstr>Parameter Passing mechanism</vt:lpstr>
      <vt:lpstr>Example: Average of numbers</vt:lpstr>
      <vt:lpstr>Call by Value and Call by Reference</vt:lpstr>
      <vt:lpstr>PowerPoint Presentation</vt:lpstr>
      <vt:lpstr>Scope of a variable</vt:lpstr>
      <vt:lpstr>END</vt:lpstr>
      <vt:lpstr>Storage Class of Variables</vt:lpstr>
      <vt:lpstr>What is Storage Class?</vt:lpstr>
      <vt:lpstr>Automatic Variables</vt:lpstr>
      <vt:lpstr>auto: Example</vt:lpstr>
      <vt:lpstr>Static Variables</vt:lpstr>
      <vt:lpstr>static: Example</vt:lpstr>
      <vt:lpstr>External Variables</vt:lpstr>
      <vt:lpstr>global: Example</vt:lpstr>
      <vt:lpstr>static   vs    global</vt:lpstr>
      <vt:lpstr>Register Variables</vt:lpstr>
      <vt:lpstr>#include: Revisited</vt:lpstr>
      <vt:lpstr>#include: Revisited</vt:lpstr>
      <vt:lpstr>Variable number of arguments</vt:lpstr>
      <vt:lpstr>Example: GCD calculation</vt:lpstr>
      <vt:lpstr>Example: GCD calculation</vt:lpstr>
      <vt:lpstr>Recursion</vt:lpstr>
      <vt:lpstr>Recursion</vt:lpstr>
      <vt:lpstr>Recursion</vt:lpstr>
      <vt:lpstr>Example 1 :: Factorial</vt:lpstr>
      <vt:lpstr>Mechanism of Execution</vt:lpstr>
      <vt:lpstr>Advantage of Recursion :: Calculating fact(5)</vt:lpstr>
      <vt:lpstr>Facts on fact</vt:lpstr>
      <vt:lpstr>Example 2 :: Fibonacci series </vt:lpstr>
      <vt:lpstr>Execution of Fibonacci number</vt:lpstr>
      <vt:lpstr>PowerPoint Presentation</vt:lpstr>
      <vt:lpstr>Inefficiency of Recursion</vt:lpstr>
      <vt:lpstr>Performance Tip </vt:lpstr>
      <vt:lpstr>Example 3: Towers of Hanoi Problem</vt:lpstr>
      <vt:lpstr>Recursion is implicit</vt:lpstr>
      <vt:lpstr>Recursive C code: Towers of Hanoi</vt:lpstr>
      <vt:lpstr>Towers of Hanoi: Example Run</vt:lpstr>
      <vt:lpstr>Recursion vs. Iteration</vt:lpstr>
      <vt:lpstr>Observation </vt:lpstr>
      <vt:lpstr>Performance Tip </vt:lpstr>
      <vt:lpstr>How are function calls implemented?</vt:lpstr>
      <vt:lpstr>At the system</vt:lpstr>
      <vt:lpstr>PowerPoint Presentation</vt:lpstr>
      <vt:lpstr>Example:: main() calls fact(3)</vt:lpstr>
      <vt:lpstr>PowerPoint Presentation</vt:lpstr>
      <vt:lpstr>Homework</vt:lpstr>
      <vt:lpstr>Sorting: the basic problem</vt:lpstr>
      <vt:lpstr>Sorting Problem</vt:lpstr>
      <vt:lpstr>Example</vt:lpstr>
      <vt:lpstr>Selection Sort</vt:lpstr>
      <vt:lpstr>Subproblem: Find smallest element</vt:lpstr>
      <vt:lpstr>Subproblem: Swap with smallest element</vt:lpstr>
      <vt:lpstr>PowerPoint Presentation</vt:lpstr>
      <vt:lpstr>Example</vt:lpstr>
      <vt:lpstr>Analysis</vt:lpstr>
      <vt:lpstr>Analysis</vt:lpstr>
      <vt:lpstr>Insertion  Sort</vt:lpstr>
      <vt:lpstr>Insertion Sorting</vt:lpstr>
      <vt:lpstr>Complete Insertion Sort</vt:lpstr>
      <vt:lpstr>Insertion Sort Example</vt:lpstr>
      <vt:lpstr>Time Complexity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pralay</dc:creator>
  <cp:lastModifiedBy>Sudeshna</cp:lastModifiedBy>
  <cp:revision>198</cp:revision>
  <dcterms:created xsi:type="dcterms:W3CDTF">2016-07-23T06:00:03Z</dcterms:created>
  <dcterms:modified xsi:type="dcterms:W3CDTF">2017-02-06T02:31:30Z</dcterms:modified>
</cp:coreProperties>
</file>