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71" r:id="rId2"/>
    <p:sldId id="643" r:id="rId3"/>
    <p:sldId id="644" r:id="rId4"/>
    <p:sldId id="712" r:id="rId5"/>
    <p:sldId id="713" r:id="rId6"/>
    <p:sldId id="645" r:id="rId7"/>
    <p:sldId id="646" r:id="rId8"/>
    <p:sldId id="716" r:id="rId9"/>
    <p:sldId id="685" r:id="rId10"/>
    <p:sldId id="649" r:id="rId11"/>
    <p:sldId id="650" r:id="rId12"/>
    <p:sldId id="717" r:id="rId13"/>
    <p:sldId id="651" r:id="rId14"/>
    <p:sldId id="652" r:id="rId15"/>
    <p:sldId id="653" r:id="rId16"/>
    <p:sldId id="654" r:id="rId17"/>
    <p:sldId id="655" r:id="rId18"/>
    <p:sldId id="656" r:id="rId19"/>
    <p:sldId id="657" r:id="rId20"/>
    <p:sldId id="658" r:id="rId21"/>
    <p:sldId id="659" r:id="rId22"/>
    <p:sldId id="660" r:id="rId23"/>
    <p:sldId id="661" r:id="rId24"/>
    <p:sldId id="662" r:id="rId25"/>
    <p:sldId id="663" r:id="rId26"/>
    <p:sldId id="664" r:id="rId27"/>
    <p:sldId id="665" r:id="rId28"/>
    <p:sldId id="666" r:id="rId29"/>
    <p:sldId id="667" r:id="rId30"/>
    <p:sldId id="668" r:id="rId31"/>
    <p:sldId id="669" r:id="rId32"/>
    <p:sldId id="670" r:id="rId33"/>
    <p:sldId id="671" r:id="rId34"/>
    <p:sldId id="672" r:id="rId35"/>
    <p:sldId id="673" r:id="rId36"/>
    <p:sldId id="674" r:id="rId37"/>
    <p:sldId id="675" r:id="rId38"/>
    <p:sldId id="676" r:id="rId39"/>
    <p:sldId id="677" r:id="rId40"/>
    <p:sldId id="678" r:id="rId41"/>
    <p:sldId id="679" r:id="rId42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200" b="1" kern="1200">
        <a:solidFill>
          <a:srgbClr val="CC3300"/>
        </a:solidFill>
        <a:latin typeface="Arial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1FFFF"/>
    <a:srgbClr val="FFCCCC"/>
    <a:srgbClr val="FF0000"/>
    <a:srgbClr val="E1FFE1"/>
    <a:srgbClr val="CC3300"/>
    <a:srgbClr val="FFCC99"/>
    <a:srgbClr val="FFEFBD"/>
    <a:srgbClr val="E3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7" autoAdjust="0"/>
    <p:restoredTop sz="94660" autoAdjust="0"/>
  </p:normalViewPr>
  <p:slideViewPr>
    <p:cSldViewPr>
      <p:cViewPr varScale="1">
        <p:scale>
          <a:sx n="58" d="100"/>
          <a:sy n="58" d="100"/>
        </p:scale>
        <p:origin x="5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9" rIns="96635" bIns="48319" numCol="1" anchor="t" anchorCtr="0" compatLnSpc="1">
            <a:prstTxWarp prst="textNoShape">
              <a:avLst/>
            </a:prstTxWarp>
          </a:bodyPr>
          <a:lstStyle>
            <a:lvl1pPr defTabSz="965200"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9" rIns="96635" bIns="48319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9" rIns="96635" bIns="48319" numCol="1" anchor="b" anchorCtr="0" compatLnSpc="1">
            <a:prstTxWarp prst="textNoShape">
              <a:avLst/>
            </a:prstTxWarp>
          </a:bodyPr>
          <a:lstStyle>
            <a:lvl1pPr defTabSz="965200">
              <a:defRPr sz="12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5" tIns="48319" rIns="96635" bIns="48319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b="0">
                <a:solidFill>
                  <a:schemeClr val="tx1"/>
                </a:solidFill>
              </a:defRPr>
            </a:lvl1pPr>
          </a:lstStyle>
          <a:p>
            <a:fld id="{35A02263-1604-4659-9CA0-52DF21153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27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9532C7A-A986-42C1-B28C-ED04FCA61D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61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5E8C63-C361-4239-A886-C2F29225EA51}" type="slidenum">
              <a:rPr lang="en-US"/>
              <a:pPr/>
              <a:t>1</a:t>
            </a:fld>
            <a:endParaRPr 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48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28882-084F-4D9B-9524-EF8648D2219A}" type="slidenum">
              <a:rPr lang="en-US"/>
              <a:pPr/>
              <a:t>13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79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A062CB-F9BD-4BCA-B3AE-25B39D7123C8}" type="slidenum">
              <a:rPr lang="en-US"/>
              <a:pPr/>
              <a:t>14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97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19B88F-E28D-4B2C-985C-6347DD04C50C}" type="slidenum">
              <a:rPr lang="en-US"/>
              <a:pPr/>
              <a:t>15</a:t>
            </a:fld>
            <a:endParaRPr lang="en-US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15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04EB9-3604-4336-95A4-4CA98BFDE55B}" type="slidenum">
              <a:rPr lang="en-US"/>
              <a:pPr/>
              <a:t>16</a:t>
            </a:fld>
            <a:endParaRPr lang="en-US"/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227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5D2EFF-ECB0-4AEF-95D8-200531C93CED}" type="slidenum">
              <a:rPr lang="en-US"/>
              <a:pPr/>
              <a:t>17</a:t>
            </a:fld>
            <a:endParaRPr lang="en-US"/>
          </a:p>
        </p:txBody>
      </p:sp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778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C4913-CF70-4611-8B5F-8395EA0DFE0E}" type="slidenum">
              <a:rPr lang="en-US"/>
              <a:pPr/>
              <a:t>18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18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BE1C59-45F6-469B-B5A5-E636B6F78497}" type="slidenum">
              <a:rPr lang="en-US"/>
              <a:pPr/>
              <a:t>19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09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C6C45A-E3CC-43B5-8C03-830268D40516}" type="slidenum">
              <a:rPr lang="en-US"/>
              <a:pPr/>
              <a:t>20</a:t>
            </a:fld>
            <a:endParaRPr lang="en-US"/>
          </a:p>
        </p:txBody>
      </p:sp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211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04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1347D-9299-45AD-BFD2-C949DE99FF97}" type="slidenum">
              <a:rPr lang="en-US"/>
              <a:pPr/>
              <a:t>21</a:t>
            </a:fld>
            <a:endParaRPr lang="en-US"/>
          </a:p>
        </p:txBody>
      </p:sp>
      <p:sp>
        <p:nvSpPr>
          <p:cNvPr id="579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362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12DE96-C0B9-4DE3-802C-614199515830}" type="slidenum">
              <a:rPr lang="en-US"/>
              <a:pPr/>
              <a:t>22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98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FE3DD-8CD3-419B-A24A-B177486AB7E9}" type="slidenum">
              <a:rPr lang="en-US"/>
              <a:pPr/>
              <a:t>2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806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DD88EA-A9C8-4CA0-86E2-4643297AADB2}" type="slidenum">
              <a:rPr lang="en-US"/>
              <a:pPr/>
              <a:t>23</a:t>
            </a:fld>
            <a:endParaRPr lang="en-US"/>
          </a:p>
        </p:txBody>
      </p:sp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155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CEA16-019B-4982-866D-6215D2A4A8D7}" type="slidenum">
              <a:rPr lang="en-US"/>
              <a:pPr/>
              <a:t>24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959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F770B-2A3A-460F-B3B5-FE4F7B50DFF1}" type="slidenum">
              <a:rPr lang="en-US"/>
              <a:pPr/>
              <a:t>25</a:t>
            </a:fld>
            <a:endParaRPr lang="en-US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705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37B92-A8BC-40C5-9A37-6D440D3105D9}" type="slidenum">
              <a:rPr lang="en-US"/>
              <a:pPr/>
              <a:t>26</a:t>
            </a:fld>
            <a:endParaRPr lang="en-US"/>
          </a:p>
        </p:txBody>
      </p:sp>
      <p:sp>
        <p:nvSpPr>
          <p:cNvPr id="584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992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EF845-930E-4604-8E5E-C7381A34E71B}" type="slidenum">
              <a:rPr lang="en-US"/>
              <a:pPr/>
              <a:t>27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191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2E912-1BA8-4EF5-AE05-80AAE3B05799}" type="slidenum">
              <a:rPr lang="en-US"/>
              <a:pPr/>
              <a:t>28</a:t>
            </a:fld>
            <a:endParaRPr lang="en-US"/>
          </a:p>
        </p:txBody>
      </p:sp>
      <p:sp>
        <p:nvSpPr>
          <p:cNvPr id="58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975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16F19-FC1C-48FF-B321-DAA324E7EB56}" type="slidenum">
              <a:rPr lang="en-US"/>
              <a:pPr/>
              <a:t>29</a:t>
            </a:fld>
            <a:endParaRPr lang="en-US"/>
          </a:p>
        </p:txBody>
      </p:sp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926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65648-B5CD-469E-B13C-3B35A41E7DC4}" type="slidenum">
              <a:rPr lang="en-US"/>
              <a:pPr/>
              <a:t>30</a:t>
            </a:fld>
            <a:endParaRPr lang="en-US"/>
          </a:p>
        </p:txBody>
      </p:sp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584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BE503F-F9F9-4C99-9E31-B7FC2872707B}" type="slidenum">
              <a:rPr lang="en-US"/>
              <a:pPr/>
              <a:t>31</a:t>
            </a:fld>
            <a:endParaRPr lang="en-US"/>
          </a:p>
        </p:txBody>
      </p:sp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848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49AC6-2683-4972-9BE1-9CD1F45C02FC}" type="slidenum">
              <a:rPr lang="en-US"/>
              <a:pPr/>
              <a:t>32</a:t>
            </a:fld>
            <a:endParaRPr lang="en-US"/>
          </a:p>
        </p:txBody>
      </p:sp>
      <p:sp>
        <p:nvSpPr>
          <p:cNvPr id="590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4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CAD904-1911-478F-9EC9-8AC73F8984FD}" type="slidenum">
              <a:rPr lang="en-US"/>
              <a:pPr/>
              <a:t>3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960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D329C-898D-4CBC-B60D-0B18AE90123C}" type="slidenum">
              <a:rPr lang="en-US"/>
              <a:pPr/>
              <a:t>33</a:t>
            </a:fld>
            <a:endParaRPr lang="en-US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537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0F1FB6-CBA0-409F-9C6B-1877FDD4771C}" type="slidenum">
              <a:rPr lang="en-US"/>
              <a:pPr/>
              <a:t>34</a:t>
            </a:fld>
            <a:endParaRPr 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506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42FBC-9656-46F7-BFD8-78EAA72952A9}" type="slidenum">
              <a:rPr lang="en-US"/>
              <a:pPr/>
              <a:t>35</a:t>
            </a:fld>
            <a:endParaRPr lang="en-US"/>
          </a:p>
        </p:txBody>
      </p:sp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002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DEA6D-9049-417B-816A-C9D0E941D34C}" type="slidenum">
              <a:rPr lang="en-US"/>
              <a:pPr/>
              <a:t>36</a:t>
            </a:fld>
            <a:endParaRPr lang="en-US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797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3DEE3-740B-47D7-BA80-A8E42ED21509}" type="slidenum">
              <a:rPr lang="en-US"/>
              <a:pPr/>
              <a:t>37</a:t>
            </a:fld>
            <a:endParaRPr lang="en-US"/>
          </a:p>
        </p:txBody>
      </p:sp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942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01A86-B255-4D69-8BB6-67089FA1C7B2}" type="slidenum">
              <a:rPr lang="en-US"/>
              <a:pPr/>
              <a:t>38</a:t>
            </a:fld>
            <a:endParaRPr lang="en-US"/>
          </a:p>
        </p:txBody>
      </p:sp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285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5CB0B2-B183-47D7-8385-911C4682DE3F}" type="slidenum">
              <a:rPr lang="en-US"/>
              <a:pPr/>
              <a:t>39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57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A9A27-B9D0-4CD0-A486-457BFC9D1713}" type="slidenum">
              <a:rPr lang="en-US"/>
              <a:pPr/>
              <a:t>40</a:t>
            </a:fld>
            <a:endParaRPr 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378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B6D62-E621-4D47-9B64-C07E058ED586}" type="slidenum">
              <a:rPr lang="en-US"/>
              <a:pPr/>
              <a:t>41</a:t>
            </a:fld>
            <a:endParaRPr lang="en-US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79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2F241-1A97-4738-B420-FD70FA8AB74F}" type="slidenum">
              <a:rPr lang="en-US"/>
              <a:pPr/>
              <a:t>6</a:t>
            </a:fld>
            <a:endParaRPr lang="en-US"/>
          </a:p>
        </p:txBody>
      </p:sp>
      <p:sp>
        <p:nvSpPr>
          <p:cNvPr id="568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47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EC7A4-3965-4C36-B597-23F013A88540}" type="slidenum">
              <a:rPr lang="en-US"/>
              <a:pPr/>
              <a:t>7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1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0487CE-4689-4A11-A87C-3CE6C5F732AE}" type="slidenum">
              <a:rPr lang="en-US"/>
              <a:pPr/>
              <a:t>9</a:t>
            </a:fld>
            <a:endParaRPr lang="en-US"/>
          </a:p>
        </p:txBody>
      </p:sp>
      <p:sp>
        <p:nvSpPr>
          <p:cNvPr id="570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84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29A52-F915-4C20-B1D5-655DED8B67C3}" type="slidenum">
              <a:rPr lang="en-US"/>
              <a:pPr/>
              <a:t>10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3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BB7666-F6C6-47FC-B6DB-ADC34F5EC7C0}" type="slidenum">
              <a:rPr lang="en-US"/>
              <a:pPr/>
              <a:t>11</a:t>
            </a:fld>
            <a:endParaRPr lang="en-US"/>
          </a:p>
        </p:txBody>
      </p:sp>
      <p:sp>
        <p:nvSpPr>
          <p:cNvPr id="572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99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AEBBE5-C752-45B9-B93A-E62ED79F323E}" type="slidenum">
              <a:rPr lang="en-US"/>
              <a:pPr/>
              <a:t>12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0"/>
            <a:ext cx="5852160" cy="432220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2196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942FF2-2BBD-456D-8CC9-13DAB8C3E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11D544-9721-4D1C-870D-37D278309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CEF552-559D-4F3D-B351-4124EC93E1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42291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6300" y="1295400"/>
            <a:ext cx="4229100" cy="5029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248400"/>
            <a:ext cx="533400" cy="457200"/>
          </a:xfrm>
        </p:spPr>
        <p:txBody>
          <a:bodyPr/>
          <a:lstStyle>
            <a:lvl1pPr>
              <a:defRPr/>
            </a:lvl1pPr>
          </a:lstStyle>
          <a:p>
            <a:fld id="{242C95C9-FC63-4F25-B624-F57F775823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BD9010-E566-41C1-AADD-150A199FFC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7AAC91-AC21-41A9-9621-D5A1D476E7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229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229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4B0512-7F18-42DE-B6BE-D0EDB929B7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9A97C5-CFCD-4D0E-880C-7627A5EA23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C64089-5481-4F56-A740-C0E6A6783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01E439-5F5D-4F55-B0C6-D2FFF15CE9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6E9195-4652-489A-B934-40A614989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9E1EF4-B5CA-401B-B4E7-759ABFAFD1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96CD2CB-A2E1-4CBB-8ACF-8477AF73A8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304800" y="1143000"/>
            <a:ext cx="8077200" cy="762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041" name="AutoShape 9"/>
          <p:cNvSpPr>
            <a:spLocks noChangeArrowheads="1"/>
          </p:cNvSpPr>
          <p:nvPr/>
        </p:nvSpPr>
        <p:spPr bwMode="auto">
          <a:xfrm>
            <a:off x="76200" y="6400800"/>
            <a:ext cx="1981200" cy="304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8282E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1400">
                <a:solidFill>
                  <a:srgbClr val="252595"/>
                </a:solidFill>
              </a:rPr>
              <a:t>Dept. of CSE, IIT KGP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3300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25259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8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b="1">
          <a:solidFill>
            <a:schemeClr val="accent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65E04-2FC2-4B6C-88D3-69EFE73946A1}" type="slidenum">
              <a:rPr lang="en-US"/>
              <a:pPr/>
              <a:t>1</a:t>
            </a:fld>
            <a:endParaRPr lang="en-US"/>
          </a:p>
        </p:txBody>
      </p:sp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382000" cy="144780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sz="3200">
                <a:solidFill>
                  <a:srgbClr val="000099"/>
                </a:solidFill>
              </a:rPr>
              <a:t>Functions</a:t>
            </a:r>
            <a:br>
              <a:rPr lang="en-US" sz="3200">
                <a:solidFill>
                  <a:srgbClr val="000099"/>
                </a:solidFill>
              </a:rPr>
            </a:br>
            <a:r>
              <a:rPr lang="en-US" sz="1800">
                <a:solidFill>
                  <a:srgbClr val="000099"/>
                </a:solidFill>
              </a:rPr>
              <a:t/>
            </a:r>
            <a:br>
              <a:rPr lang="en-US" sz="1800">
                <a:solidFill>
                  <a:srgbClr val="000099"/>
                </a:solidFill>
              </a:rPr>
            </a:br>
            <a:r>
              <a:rPr lang="en-US" sz="2400">
                <a:solidFill>
                  <a:srgbClr val="FF0000"/>
                </a:solidFill>
              </a:rPr>
              <a:t>CS10001:</a:t>
            </a:r>
            <a:r>
              <a:rPr lang="en-US" sz="2400">
                <a:solidFill>
                  <a:srgbClr val="000099"/>
                </a:solidFill>
              </a:rPr>
              <a:t> </a:t>
            </a:r>
            <a:r>
              <a:rPr lang="en-US" sz="2400"/>
              <a:t>Programming &amp; Data Structures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</p:txBody>
      </p:sp>
      <p:sp>
        <p:nvSpPr>
          <p:cNvPr id="17413" name="Rectangle 1029"/>
          <p:cNvSpPr>
            <a:spLocks noChangeArrowheads="1"/>
          </p:cNvSpPr>
          <p:nvPr/>
        </p:nvSpPr>
        <p:spPr bwMode="auto">
          <a:xfrm>
            <a:off x="1066800" y="3581400"/>
            <a:ext cx="7467600" cy="167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 err="1">
                <a:solidFill>
                  <a:srgbClr val="252595"/>
                </a:solidFill>
                <a:cs typeface="Arial" pitchFamily="34" charset="0"/>
              </a:rPr>
              <a:t>Sudeshna</a:t>
            </a:r>
            <a:r>
              <a:rPr lang="en-US" sz="2400" dirty="0">
                <a:solidFill>
                  <a:srgbClr val="252595"/>
                </a:solidFill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252595"/>
                </a:solidFill>
                <a:cs typeface="Arial" pitchFamily="34" charset="0"/>
              </a:rPr>
              <a:t>Sarkar</a:t>
            </a:r>
            <a:endParaRPr lang="en-US" sz="2400" dirty="0">
              <a:solidFill>
                <a:srgbClr val="252595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Professor, Dept. of Computer Sc. &amp; </a:t>
            </a:r>
            <a:r>
              <a:rPr lang="en-US" sz="2400" dirty="0" err="1">
                <a:solidFill>
                  <a:schemeClr val="tx1"/>
                </a:solidFill>
                <a:cs typeface="Arial" pitchFamily="34" charset="0"/>
              </a:rPr>
              <a:t>Engg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.,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cs typeface="Arial" pitchFamily="34" charset="0"/>
              </a:rPr>
              <a:t>Indian Institute of Technology </a:t>
            </a:r>
            <a:r>
              <a:rPr lang="en-US" sz="2400" dirty="0" err="1">
                <a:solidFill>
                  <a:schemeClr val="tx1"/>
                </a:solidFill>
                <a:cs typeface="Arial" pitchFamily="34" charset="0"/>
              </a:rPr>
              <a:t>Kharagpur</a:t>
            </a:r>
            <a:endParaRPr lang="en-US" sz="24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416" name="Text Box 1032"/>
          <p:cNvSpPr txBox="1">
            <a:spLocks noChangeArrowheads="1"/>
          </p:cNvSpPr>
          <p:nvPr/>
        </p:nvSpPr>
        <p:spPr bwMode="auto">
          <a:xfrm>
            <a:off x="304800" y="914400"/>
            <a:ext cx="78486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C0D6A-E473-457A-BF9A-C9FF56C251EE}" type="slidenum">
              <a:rPr lang="en-US"/>
              <a:pPr/>
              <a:t>10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609600"/>
          </a:xfrm>
        </p:spPr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Example 2 :: Fibonacci number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000"/>
              <a:t>Fibonacci number f(n) can be defined as:</a:t>
            </a:r>
          </a:p>
          <a:p>
            <a:pPr lvl="1">
              <a:buFontTx/>
              <a:buNone/>
            </a:pPr>
            <a:r>
              <a:rPr lang="en-US"/>
              <a:t>        </a:t>
            </a:r>
            <a:r>
              <a:rPr lang="en-US">
                <a:solidFill>
                  <a:srgbClr val="800080"/>
                </a:solidFill>
              </a:rPr>
              <a:t>f(0)  =  0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</a:rPr>
              <a:t>        f(1)  =  1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</a:rPr>
              <a:t>        f(n)  =  f(n-1) + f(n-2),   if  n &gt; 1</a:t>
            </a:r>
          </a:p>
          <a:p>
            <a:pPr lvl="1"/>
            <a:r>
              <a:rPr lang="en-US"/>
              <a:t>The successive Fibonacci numbers are:</a:t>
            </a:r>
          </a:p>
          <a:p>
            <a:pPr lvl="2">
              <a:buFontTx/>
              <a:buNone/>
            </a:pPr>
            <a:r>
              <a:rPr lang="en-US"/>
              <a:t>0, 1, 1, 2, 3, 5, 8, 13, 21, …..</a:t>
            </a:r>
          </a:p>
          <a:p>
            <a:r>
              <a:rPr lang="en-US" sz="2000"/>
              <a:t>Function definition:</a:t>
            </a:r>
          </a:p>
        </p:txBody>
      </p:sp>
      <p:sp>
        <p:nvSpPr>
          <p:cNvPr id="484356" name="Text Box 4"/>
          <p:cNvSpPr txBox="1">
            <a:spLocks noChangeArrowheads="1"/>
          </p:cNvSpPr>
          <p:nvPr/>
        </p:nvSpPr>
        <p:spPr bwMode="auto">
          <a:xfrm>
            <a:off x="2209800" y="4191000"/>
            <a:ext cx="38862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   f (int n)  {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if  (n  &lt; 2)   return (n);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else  return (f(n-1) + f(n-2));</a:t>
            </a:r>
          </a:p>
          <a:p>
            <a:pPr>
              <a:lnSpc>
                <a:spcPct val="120000"/>
              </a:lnSpc>
            </a:pPr>
            <a:r>
              <a:rPr lang="en-US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5E085-E32A-4C9A-A311-6AD5B3302F58}" type="slidenum">
              <a:rPr lang="en-US"/>
              <a:pPr/>
              <a:t>11</a:t>
            </a:fld>
            <a:endParaRPr lang="en-US"/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Tracing Execution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95400"/>
            <a:ext cx="4221163" cy="4876800"/>
          </a:xfrm>
        </p:spPr>
        <p:txBody>
          <a:bodyPr/>
          <a:lstStyle/>
          <a:p>
            <a:r>
              <a:rPr lang="en-US" sz="2000"/>
              <a:t>How many times is the function called when evaluating f(4) ?</a:t>
            </a:r>
          </a:p>
          <a:p>
            <a:endParaRPr lang="en-US" sz="2000"/>
          </a:p>
          <a:p>
            <a:endParaRPr lang="en-US" sz="1800"/>
          </a:p>
          <a:p>
            <a:endParaRPr lang="en-US" sz="1800"/>
          </a:p>
          <a:p>
            <a:r>
              <a:rPr lang="en-US" sz="2000"/>
              <a:t>Inefficiency:</a:t>
            </a:r>
          </a:p>
          <a:p>
            <a:pPr lvl="1"/>
            <a:r>
              <a:rPr lang="en-US" sz="1800"/>
              <a:t>Same thing is computed several times.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6629400" y="137160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f(4)</a:t>
            </a:r>
          </a:p>
        </p:txBody>
      </p:sp>
      <p:grpSp>
        <p:nvGrpSpPr>
          <p:cNvPr id="485381" name="Group 5"/>
          <p:cNvGrpSpPr>
            <a:grpSpLocks/>
          </p:cNvGrpSpPr>
          <p:nvPr/>
        </p:nvGrpSpPr>
        <p:grpSpPr bwMode="auto">
          <a:xfrm>
            <a:off x="6096000" y="1752600"/>
            <a:ext cx="1752600" cy="777875"/>
            <a:chOff x="3840" y="1104"/>
            <a:chExt cx="1104" cy="490"/>
          </a:xfrm>
        </p:grpSpPr>
        <p:sp>
          <p:nvSpPr>
            <p:cNvPr id="485382" name="Text Box 6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f(3)</a:t>
              </a:r>
            </a:p>
          </p:txBody>
        </p:sp>
        <p:sp>
          <p:nvSpPr>
            <p:cNvPr id="485383" name="Text Box 7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f(2)</a:t>
              </a:r>
            </a:p>
          </p:txBody>
        </p:sp>
        <p:sp>
          <p:nvSpPr>
            <p:cNvPr id="485384" name="Line 8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5385" name="Line 9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5386" name="Group 10"/>
          <p:cNvGrpSpPr>
            <a:grpSpLocks/>
          </p:cNvGrpSpPr>
          <p:nvPr/>
        </p:nvGrpSpPr>
        <p:grpSpPr bwMode="auto">
          <a:xfrm>
            <a:off x="5486400" y="2514600"/>
            <a:ext cx="1600200" cy="854075"/>
            <a:chOff x="3456" y="1584"/>
            <a:chExt cx="1008" cy="538"/>
          </a:xfrm>
        </p:grpSpPr>
        <p:sp>
          <p:nvSpPr>
            <p:cNvPr id="485387" name="Text Box 11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485388" name="Text Box 12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f(2)</a:t>
              </a:r>
            </a:p>
          </p:txBody>
        </p:sp>
        <p:sp>
          <p:nvSpPr>
            <p:cNvPr id="485389" name="Line 13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5390" name="Line 14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5391" name="Group 15"/>
          <p:cNvGrpSpPr>
            <a:grpSpLocks/>
          </p:cNvGrpSpPr>
          <p:nvPr/>
        </p:nvGrpSpPr>
        <p:grpSpPr bwMode="auto">
          <a:xfrm>
            <a:off x="6934200" y="2514600"/>
            <a:ext cx="1447800" cy="854075"/>
            <a:chOff x="4368" y="1584"/>
            <a:chExt cx="912" cy="538"/>
          </a:xfrm>
        </p:grpSpPr>
        <p:sp>
          <p:nvSpPr>
            <p:cNvPr id="485392" name="Text Box 1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f(0)</a:t>
              </a:r>
            </a:p>
          </p:txBody>
        </p:sp>
        <p:sp>
          <p:nvSpPr>
            <p:cNvPr id="485393" name="Text Box 17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485394" name="Line 18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5395" name="Line 19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85396" name="Group 20"/>
          <p:cNvGrpSpPr>
            <a:grpSpLocks/>
          </p:cNvGrpSpPr>
          <p:nvPr/>
        </p:nvGrpSpPr>
        <p:grpSpPr bwMode="auto">
          <a:xfrm>
            <a:off x="5029200" y="3352800"/>
            <a:ext cx="1752600" cy="854075"/>
            <a:chOff x="3168" y="2112"/>
            <a:chExt cx="1104" cy="538"/>
          </a:xfrm>
        </p:grpSpPr>
        <p:sp>
          <p:nvSpPr>
            <p:cNvPr id="485397" name="Text Box 2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485398" name="Text Box 2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f(0)</a:t>
              </a:r>
            </a:p>
          </p:txBody>
        </p:sp>
        <p:sp>
          <p:nvSpPr>
            <p:cNvPr id="485399" name="Line 23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5400" name="Line 24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5401" name="AutoShape 25"/>
          <p:cNvSpPr>
            <a:spLocks noChangeArrowheads="1"/>
          </p:cNvSpPr>
          <p:nvPr/>
        </p:nvSpPr>
        <p:spPr bwMode="auto">
          <a:xfrm>
            <a:off x="2590800" y="2743200"/>
            <a:ext cx="1905000" cy="3810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5402" name="Text Box 26"/>
          <p:cNvSpPr txBox="1">
            <a:spLocks noChangeArrowheads="1"/>
          </p:cNvSpPr>
          <p:nvPr/>
        </p:nvSpPr>
        <p:spPr bwMode="auto">
          <a:xfrm>
            <a:off x="5646738" y="4572000"/>
            <a:ext cx="2278062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called 9 times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19088"/>
            <a:ext cx="7772400" cy="579437"/>
          </a:xfrm>
          <a:noFill/>
        </p:spPr>
        <p:txBody>
          <a:bodyPr>
            <a:spAutoFit/>
          </a:bodyPr>
          <a:lstStyle/>
          <a:p>
            <a:r>
              <a:rPr lang="en-US" smtClean="0"/>
              <a:t>Performance Tip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141413" y="2055813"/>
            <a:ext cx="6859587" cy="1244600"/>
          </a:xfrm>
        </p:spPr>
        <p:txBody>
          <a:bodyPr>
            <a:spAutoFit/>
          </a:bodyPr>
          <a:lstStyle/>
          <a:p>
            <a:r>
              <a:rPr lang="en-US" smtClean="0"/>
              <a:t>Avoid Fibonacci-style recursive programs which result in an exponential “explosion” of calls.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B1961-249F-4F3F-B1DC-BEE65FFFAB69}" type="slidenum">
              <a:rPr lang="en-US"/>
              <a:pPr/>
              <a:t>13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Notable Point 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876800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dirty="0"/>
              <a:t>Every recursive program can also be written without recursion</a:t>
            </a:r>
          </a:p>
          <a:p>
            <a:pPr>
              <a:lnSpc>
                <a:spcPct val="120000"/>
              </a:lnSpc>
            </a:pPr>
            <a:r>
              <a:rPr lang="en-US" dirty="0"/>
              <a:t>Recursion is used for programming convenience, not for performance enhancement</a:t>
            </a:r>
          </a:p>
          <a:p>
            <a:pPr>
              <a:lnSpc>
                <a:spcPct val="120000"/>
              </a:lnSpc>
            </a:pPr>
            <a:r>
              <a:rPr lang="en-US" dirty="0"/>
              <a:t>Sometimes, if the function being computed has a nice recurrence form, then a recursive code may be more readable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B9ED14-6B95-42AD-A10E-AB84FF7CC43F}" type="slidenum">
              <a:rPr lang="en-US"/>
              <a:pPr/>
              <a:t>14</a:t>
            </a:fld>
            <a:endParaRPr lang="en-US"/>
          </a:p>
        </p:txBody>
      </p:sp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2228850" y="1393825"/>
            <a:ext cx="153988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Example 3 :: Towers of Hanoi Problem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1000125" y="4619625"/>
            <a:ext cx="7143750" cy="2301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1230313" y="4351338"/>
            <a:ext cx="2266950" cy="268287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1422400" y="4081463"/>
            <a:ext cx="1843088" cy="269875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88455" name="Rectangle 7"/>
          <p:cNvSpPr>
            <a:spLocks noChangeArrowheads="1"/>
          </p:cNvSpPr>
          <p:nvPr/>
        </p:nvSpPr>
        <p:spPr bwMode="auto">
          <a:xfrm>
            <a:off x="1652588" y="3813175"/>
            <a:ext cx="1382712" cy="268288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88456" name="Rectangle 8"/>
          <p:cNvSpPr>
            <a:spLocks noChangeArrowheads="1"/>
          </p:cNvSpPr>
          <p:nvPr/>
        </p:nvSpPr>
        <p:spPr bwMode="auto">
          <a:xfrm>
            <a:off x="1844675" y="3582988"/>
            <a:ext cx="960438" cy="230187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88457" name="Rectangle 9"/>
          <p:cNvSpPr>
            <a:spLocks noChangeArrowheads="1"/>
          </p:cNvSpPr>
          <p:nvPr/>
        </p:nvSpPr>
        <p:spPr bwMode="auto">
          <a:xfrm>
            <a:off x="1998663" y="3352800"/>
            <a:ext cx="614362" cy="230188"/>
          </a:xfrm>
          <a:prstGeom prst="rect">
            <a:avLst/>
          </a:prstGeom>
          <a:solidFill>
            <a:srgbClr val="CCFF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88458" name="Rectangle 10"/>
          <p:cNvSpPr>
            <a:spLocks noChangeArrowheads="1"/>
          </p:cNvSpPr>
          <p:nvPr/>
        </p:nvSpPr>
        <p:spPr bwMode="auto">
          <a:xfrm>
            <a:off x="4418013" y="1393825"/>
            <a:ext cx="153987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9" name="Rectangle 11"/>
          <p:cNvSpPr>
            <a:spLocks noChangeArrowheads="1"/>
          </p:cNvSpPr>
          <p:nvPr/>
        </p:nvSpPr>
        <p:spPr bwMode="auto">
          <a:xfrm>
            <a:off x="6761163" y="1393825"/>
            <a:ext cx="153987" cy="3225800"/>
          </a:xfrm>
          <a:prstGeom prst="rect">
            <a:avLst/>
          </a:prstGeom>
          <a:solidFill>
            <a:srgbClr val="00000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60" name="Text Box 12"/>
          <p:cNvSpPr txBox="1">
            <a:spLocks noChangeArrowheads="1"/>
          </p:cNvSpPr>
          <p:nvPr/>
        </p:nvSpPr>
        <p:spPr bwMode="auto">
          <a:xfrm>
            <a:off x="1844675" y="4927600"/>
            <a:ext cx="95885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LEFT</a:t>
            </a:r>
          </a:p>
        </p:txBody>
      </p:sp>
      <p:sp>
        <p:nvSpPr>
          <p:cNvPr id="488461" name="Text Box 13"/>
          <p:cNvSpPr txBox="1">
            <a:spLocks noChangeArrowheads="1"/>
          </p:cNvSpPr>
          <p:nvPr/>
        </p:nvSpPr>
        <p:spPr bwMode="auto">
          <a:xfrm>
            <a:off x="3765550" y="4965700"/>
            <a:ext cx="1843088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CENTER</a:t>
            </a:r>
          </a:p>
        </p:txBody>
      </p:sp>
      <p:sp>
        <p:nvSpPr>
          <p:cNvPr id="488462" name="Text Box 14"/>
          <p:cNvSpPr txBox="1">
            <a:spLocks noChangeArrowheads="1"/>
          </p:cNvSpPr>
          <p:nvPr/>
        </p:nvSpPr>
        <p:spPr bwMode="auto">
          <a:xfrm>
            <a:off x="6300788" y="4965700"/>
            <a:ext cx="1306512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RIGHT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F5B2C-342B-4BC6-A865-1508E6A875BE}" type="slidenum">
              <a:rPr lang="en-US"/>
              <a:pPr/>
              <a:t>15</a:t>
            </a:fld>
            <a:endParaRPr lang="en-US"/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r>
              <a:rPr lang="en-US" dirty="0"/>
              <a:t>The problem statement:</a:t>
            </a:r>
          </a:p>
          <a:p>
            <a:pPr lvl="1"/>
            <a:endParaRPr lang="en-US" dirty="0"/>
          </a:p>
          <a:p>
            <a:pPr lvl="1"/>
            <a:r>
              <a:rPr lang="en-US" sz="2400" dirty="0"/>
              <a:t>Initially all the disks are stacked on the LEFT pole.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Required to transfer all the disks to the RIGHT pole.</a:t>
            </a:r>
          </a:p>
          <a:p>
            <a:pPr lvl="2"/>
            <a:r>
              <a:rPr lang="en-US" sz="2400" dirty="0"/>
              <a:t>Only one disk can be moved at a time.</a:t>
            </a:r>
          </a:p>
          <a:p>
            <a:pPr lvl="2"/>
            <a:r>
              <a:rPr lang="en-US" sz="2400" dirty="0"/>
              <a:t>A larger disk cannot be placed on a smaller disk</a:t>
            </a:r>
            <a:r>
              <a:rPr lang="en-US" sz="2000" dirty="0"/>
              <a:t>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CENTER pole is used for temporary storage of disks.</a:t>
            </a:r>
          </a:p>
        </p:txBody>
      </p:sp>
      <p:sp>
        <p:nvSpPr>
          <p:cNvPr id="489476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8001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28727-B9A5-4879-8F2A-33C9DAC4E28A}" type="slidenum">
              <a:rPr lang="en-US"/>
              <a:pPr/>
              <a:t>16</a:t>
            </a:fld>
            <a:endParaRPr lang="en-US"/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Recursive statement of the general problem of n disks.</a:t>
            </a:r>
          </a:p>
          <a:p>
            <a:pPr lvl="1"/>
            <a:r>
              <a:rPr lang="en-US" sz="2800" dirty="0"/>
              <a:t>Step 1: </a:t>
            </a:r>
          </a:p>
          <a:p>
            <a:pPr lvl="2"/>
            <a:r>
              <a:rPr lang="en-US" sz="2400" dirty="0"/>
              <a:t>Move the top (n-1) disks from LEFT to CENTER.</a:t>
            </a:r>
          </a:p>
          <a:p>
            <a:pPr lvl="1"/>
            <a:r>
              <a:rPr lang="en-US" sz="2800" dirty="0"/>
              <a:t>Step 2:</a:t>
            </a:r>
            <a:r>
              <a:rPr lang="en-US" sz="2400" dirty="0"/>
              <a:t> </a:t>
            </a:r>
          </a:p>
          <a:p>
            <a:pPr lvl="2"/>
            <a:r>
              <a:rPr lang="en-US" sz="2400" dirty="0"/>
              <a:t>Move the largest disk from LEFT to RIGHT.</a:t>
            </a:r>
          </a:p>
          <a:p>
            <a:pPr lvl="1"/>
            <a:r>
              <a:rPr lang="en-US" sz="2800" dirty="0"/>
              <a:t>Step 3:</a:t>
            </a:r>
            <a:r>
              <a:rPr lang="en-US" sz="2400" dirty="0"/>
              <a:t> </a:t>
            </a:r>
          </a:p>
          <a:p>
            <a:pPr lvl="2"/>
            <a:r>
              <a:rPr lang="en-US" sz="2400" dirty="0"/>
              <a:t>Move the (n-1) disks from CENTER to RIGHT.</a:t>
            </a:r>
          </a:p>
          <a:p>
            <a:endParaRPr lang="en-US" dirty="0"/>
          </a:p>
        </p:txBody>
      </p:sp>
      <p:sp>
        <p:nvSpPr>
          <p:cNvPr id="490500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7620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862FC-C74A-45E5-8EE0-99B65318A9B1}" type="slidenum">
              <a:rPr lang="en-US"/>
              <a:pPr/>
              <a:t>17</a:t>
            </a:fld>
            <a:endParaRPr lang="en-US"/>
          </a:p>
        </p:txBody>
      </p:sp>
      <p:sp>
        <p:nvSpPr>
          <p:cNvPr id="491522" name="Rectangle 2"/>
          <p:cNvSpPr>
            <a:spLocks noChangeArrowheads="1"/>
          </p:cNvSpPr>
          <p:nvPr/>
        </p:nvSpPr>
        <p:spPr bwMode="auto">
          <a:xfrm>
            <a:off x="381000" y="0"/>
            <a:ext cx="8001000" cy="6324600"/>
          </a:xfrm>
          <a:prstGeom prst="rect">
            <a:avLst/>
          </a:prstGeom>
          <a:solidFill>
            <a:srgbClr val="FFEFBD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228600"/>
            <a:ext cx="7620000" cy="601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#include  &lt;</a:t>
            </a:r>
            <a:r>
              <a:rPr lang="en-US" sz="2000" dirty="0" err="1"/>
              <a:t>stdio.h</a:t>
            </a:r>
            <a:r>
              <a:rPr lang="en-US" sz="2000" dirty="0" smtClean="0"/>
              <a:t>&gt;</a:t>
            </a: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void  transfer (</a:t>
            </a:r>
            <a:r>
              <a:rPr lang="en-US" sz="2000" dirty="0" err="1"/>
              <a:t>int</a:t>
            </a:r>
            <a:r>
              <a:rPr lang="en-US" sz="2000" dirty="0"/>
              <a:t> n, char from, char to, char temp</a:t>
            </a:r>
            <a:r>
              <a:rPr lang="en-US" sz="2000" dirty="0" smtClean="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err="1"/>
              <a:t>int</a:t>
            </a:r>
            <a:r>
              <a:rPr lang="en-US" sz="2000" dirty="0"/>
              <a:t> main</a:t>
            </a:r>
            <a:r>
              <a:rPr lang="en-US" sz="2000" dirty="0" smtClean="0"/>
              <a:t>() {</a:t>
            </a: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 n;  /* Number of disks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</a:t>
            </a:r>
            <a:r>
              <a:rPr lang="en-US" sz="2000" dirty="0" err="1"/>
              <a:t>scanf</a:t>
            </a:r>
            <a:r>
              <a:rPr lang="en-US" sz="2000" dirty="0"/>
              <a:t> (“%d”, &amp;n);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transfer (n, ‘L’, ‘R’, ‘C’);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void  transfer (</a:t>
            </a:r>
            <a:r>
              <a:rPr lang="en-US" sz="2000" dirty="0" err="1"/>
              <a:t>int</a:t>
            </a:r>
            <a:r>
              <a:rPr lang="en-US" sz="2000" dirty="0"/>
              <a:t> n, char from, char to, char temp</a:t>
            </a:r>
            <a:r>
              <a:rPr lang="en-US" sz="2000" dirty="0" smtClean="0"/>
              <a:t>)  {</a:t>
            </a: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if  (n &gt; 0)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	transfer  (n-1, from, temp, to);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	</a:t>
            </a:r>
            <a:r>
              <a:rPr lang="en-US" sz="2000" dirty="0" err="1"/>
              <a:t>printf</a:t>
            </a:r>
            <a:r>
              <a:rPr lang="en-US" sz="2000" dirty="0"/>
              <a:t> (“Move disk %d from %c to %c \n”, n, from, to);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	transfer (n-1, temp, to, from);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	return;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3010F8-F104-44BE-9055-93EBFAA477BA}" type="slidenum">
              <a:rPr lang="en-US"/>
              <a:pPr/>
              <a:t>18</a:t>
            </a:fld>
            <a:endParaRPr lang="en-US"/>
          </a:p>
        </p:txBody>
      </p:sp>
      <p:pic>
        <p:nvPicPr>
          <p:cNvPr id="4925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31775" y="2049463"/>
            <a:ext cx="8372475" cy="3249612"/>
          </a:xfrm>
          <a:noFill/>
          <a:ln/>
        </p:spPr>
      </p:pic>
      <p:sp>
        <p:nvSpPr>
          <p:cNvPr id="492548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5344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1F2FA-2AFB-45C4-B262-1DB15F641C92}" type="slidenum">
              <a:rPr lang="en-US"/>
              <a:pPr/>
              <a:t>19</a:t>
            </a:fld>
            <a:endParaRPr lang="en-US"/>
          </a:p>
        </p:txBody>
      </p:sp>
      <p:pic>
        <p:nvPicPr>
          <p:cNvPr id="4935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14325" y="1319213"/>
            <a:ext cx="8507413" cy="4894262"/>
          </a:xfrm>
          <a:noFill/>
          <a:ln/>
        </p:spPr>
      </p:pic>
      <p:sp>
        <p:nvSpPr>
          <p:cNvPr id="49357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83058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55CB-38C8-4B13-A24C-55728177C323}" type="slidenum">
              <a:rPr lang="en-US"/>
              <a:pPr/>
              <a:t>2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Recursion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77238" cy="47244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A process by which a function calls itself repeatedly.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Either directly.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X calls X.</a:t>
            </a:r>
          </a:p>
          <a:p>
            <a:pPr lvl="1">
              <a:lnSpc>
                <a:spcPct val="120000"/>
              </a:lnSpc>
            </a:pPr>
            <a:r>
              <a:rPr lang="en-US" sz="2400" dirty="0"/>
              <a:t>Or cyclically in a chain.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X calls Y, and Y calls X.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Used for repetitive computations in which each action is stated in terms of a previous result.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dirty="0"/>
              <a:t>       </a:t>
            </a:r>
            <a:r>
              <a:rPr lang="en-US" sz="2400" dirty="0"/>
              <a:t>fact(n) = n </a:t>
            </a:r>
            <a:r>
              <a:rPr lang="en-US" sz="2400" dirty="0">
                <a:sym typeface="Symbol" pitchFamily="18" charset="2"/>
              </a:rPr>
              <a:t></a:t>
            </a:r>
            <a:r>
              <a:rPr lang="en-US" sz="2400" dirty="0"/>
              <a:t> fact (n-1)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9F093-09A3-47E3-83DE-DA9A1CA974DF}" type="slidenum">
              <a:rPr lang="en-US"/>
              <a:pPr/>
              <a:t>20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Recursion vs. Iteration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57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/>
              <a:t>Repetition</a:t>
            </a:r>
          </a:p>
          <a:p>
            <a:pPr lvl="1">
              <a:lnSpc>
                <a:spcPct val="120000"/>
              </a:lnSpc>
            </a:pPr>
            <a:r>
              <a:rPr lang="en-US"/>
              <a:t>Iteration:  explicit loop</a:t>
            </a:r>
          </a:p>
          <a:p>
            <a:pPr lvl="1">
              <a:lnSpc>
                <a:spcPct val="120000"/>
              </a:lnSpc>
            </a:pPr>
            <a:r>
              <a:rPr lang="en-US"/>
              <a:t>Recursion:  repeated function calls</a:t>
            </a:r>
          </a:p>
          <a:p>
            <a:pPr>
              <a:lnSpc>
                <a:spcPct val="120000"/>
              </a:lnSpc>
            </a:pPr>
            <a:r>
              <a:rPr lang="en-US" sz="2000"/>
              <a:t>Termination</a:t>
            </a:r>
          </a:p>
          <a:p>
            <a:pPr lvl="1">
              <a:lnSpc>
                <a:spcPct val="120000"/>
              </a:lnSpc>
            </a:pPr>
            <a:r>
              <a:rPr lang="en-US"/>
              <a:t>Iteration: loop condition fails</a:t>
            </a:r>
          </a:p>
          <a:p>
            <a:pPr lvl="1">
              <a:lnSpc>
                <a:spcPct val="120000"/>
              </a:lnSpc>
            </a:pPr>
            <a:r>
              <a:rPr lang="en-US"/>
              <a:t>Recursion: base case recognized</a:t>
            </a:r>
          </a:p>
          <a:p>
            <a:pPr>
              <a:lnSpc>
                <a:spcPct val="120000"/>
              </a:lnSpc>
            </a:pPr>
            <a:r>
              <a:rPr lang="en-US" sz="2000"/>
              <a:t>Both can have infinite loops</a:t>
            </a:r>
          </a:p>
          <a:p>
            <a:pPr>
              <a:lnSpc>
                <a:spcPct val="120000"/>
              </a:lnSpc>
            </a:pPr>
            <a:r>
              <a:rPr lang="en-US" sz="2000"/>
              <a:t>Balance </a:t>
            </a:r>
          </a:p>
          <a:p>
            <a:pPr lvl="1">
              <a:lnSpc>
                <a:spcPct val="120000"/>
              </a:lnSpc>
            </a:pPr>
            <a:r>
              <a:rPr lang="en-US"/>
              <a:t>Choice between performance (iteration) and good software engineering (recursion).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2497EF-CD6E-4259-A244-4762CAD8505E}" type="slidenum">
              <a:rPr lang="en-US"/>
              <a:pPr/>
              <a:t>21</a:t>
            </a:fld>
            <a:endParaRPr lang="en-US"/>
          </a:p>
        </p:txBody>
      </p:sp>
      <p:sp>
        <p:nvSpPr>
          <p:cNvPr id="496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are function calls implemented?</a:t>
            </a:r>
          </a:p>
        </p:txBody>
      </p:sp>
      <p:sp>
        <p:nvSpPr>
          <p:cNvPr id="4966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The following applies in general, with minor variations that are implementation dependent</a:t>
            </a:r>
            <a:r>
              <a:rPr lang="en-US" sz="2000" dirty="0" smtClean="0"/>
              <a:t>.</a:t>
            </a:r>
            <a:endParaRPr lang="en-US" dirty="0"/>
          </a:p>
          <a:p>
            <a:pPr lvl="1"/>
            <a:r>
              <a:rPr lang="en-US" sz="2400" dirty="0"/>
              <a:t>The system maintains a stack in memory.</a:t>
            </a:r>
          </a:p>
          <a:p>
            <a:pPr lvl="2"/>
            <a:r>
              <a:rPr lang="en-US" sz="2000" dirty="0"/>
              <a:t>Stack is a last-in first-out structure.</a:t>
            </a:r>
          </a:p>
          <a:p>
            <a:pPr lvl="2"/>
            <a:r>
              <a:rPr lang="en-US" sz="2000" dirty="0"/>
              <a:t>Two operations on stack, push and pop</a:t>
            </a:r>
            <a:r>
              <a:rPr lang="en-US" sz="2000" dirty="0" smtClean="0"/>
              <a:t>.</a:t>
            </a:r>
            <a:endParaRPr lang="en-US" sz="2400" dirty="0"/>
          </a:p>
          <a:p>
            <a:pPr lvl="1"/>
            <a:r>
              <a:rPr lang="en-US" sz="2400" dirty="0"/>
              <a:t>Whenever there is a function call, the activation record gets pushed into the stack.</a:t>
            </a:r>
          </a:p>
          <a:p>
            <a:pPr lvl="2"/>
            <a:r>
              <a:rPr lang="en-US" sz="2000" dirty="0"/>
              <a:t>Activation record consists of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00FF"/>
                </a:solidFill>
              </a:rPr>
              <a:t>1) the </a:t>
            </a:r>
            <a:r>
              <a:rPr lang="en-US" sz="2000" dirty="0">
                <a:solidFill>
                  <a:srgbClr val="0000FF"/>
                </a:solidFill>
              </a:rPr>
              <a:t>return address in the calling program, </a:t>
            </a:r>
            <a:r>
              <a:rPr lang="en-US" sz="2000" dirty="0" smtClean="0">
                <a:solidFill>
                  <a:srgbClr val="0000FF"/>
                </a:solidFill>
              </a:rPr>
              <a:t/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(2) the </a:t>
            </a:r>
            <a:r>
              <a:rPr lang="en-US" sz="2000" dirty="0">
                <a:solidFill>
                  <a:srgbClr val="0000FF"/>
                </a:solidFill>
              </a:rPr>
              <a:t>return value from the function, and </a:t>
            </a:r>
            <a:r>
              <a:rPr lang="en-US" sz="2000" dirty="0" smtClean="0">
                <a:solidFill>
                  <a:srgbClr val="0000FF"/>
                </a:solidFill>
              </a:rPr>
              <a:t/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(3) the </a:t>
            </a:r>
            <a:r>
              <a:rPr lang="en-US" sz="2000" dirty="0">
                <a:solidFill>
                  <a:srgbClr val="0000FF"/>
                </a:solidFill>
              </a:rPr>
              <a:t>local variables inside the function</a:t>
            </a:r>
            <a:r>
              <a:rPr lang="en-US" sz="2000" dirty="0" smtClean="0">
                <a:solidFill>
                  <a:srgbClr val="0000FF"/>
                </a:solidFill>
              </a:rPr>
              <a:t>.</a:t>
            </a:r>
          </a:p>
          <a:p>
            <a:pPr lvl="1"/>
            <a:r>
              <a:rPr lang="en-US" sz="2200" dirty="0" smtClean="0">
                <a:solidFill>
                  <a:srgbClr val="C00000"/>
                </a:solidFill>
              </a:rPr>
              <a:t>At the end of  function call, the corresponding activation record gets popped out of the stack.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C7E9E-ED89-4B5A-BB13-788B159FFAC7}" type="slidenum">
              <a:rPr lang="en-US"/>
              <a:pPr/>
              <a:t>22</a:t>
            </a:fld>
            <a:endParaRPr lang="en-US"/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1192213" y="1277938"/>
            <a:ext cx="2073275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main</a:t>
            </a:r>
            <a:r>
              <a:rPr lang="en-US" sz="1800" dirty="0">
                <a:solidFill>
                  <a:schemeClr val="tx1"/>
                </a:solidFill>
              </a:rPr>
              <a:t>()</a:t>
            </a:r>
          </a:p>
          <a:p>
            <a:r>
              <a:rPr lang="en-US" sz="1800" dirty="0">
                <a:solidFill>
                  <a:schemeClr val="tx1"/>
                </a:solidFill>
              </a:rPr>
              <a:t>{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……..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x = </a:t>
            </a:r>
            <a:r>
              <a:rPr lang="en-US" sz="1800" dirty="0" err="1">
                <a:solidFill>
                  <a:schemeClr val="tx1"/>
                </a:solidFill>
              </a:rPr>
              <a:t>gcd</a:t>
            </a:r>
            <a:r>
              <a:rPr lang="en-US" sz="1800" dirty="0">
                <a:solidFill>
                  <a:schemeClr val="tx1"/>
                </a:solidFill>
              </a:rPr>
              <a:t> (a, b);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……..</a:t>
            </a:r>
          </a:p>
          <a:p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97668" name="Text Box 4"/>
          <p:cNvSpPr txBox="1">
            <a:spLocks noChangeArrowheads="1"/>
          </p:cNvSpPr>
          <p:nvPr/>
        </p:nvSpPr>
        <p:spPr bwMode="auto">
          <a:xfrm>
            <a:off x="5454650" y="1585913"/>
            <a:ext cx="2497138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int gcd (int x, int y)</a:t>
            </a:r>
          </a:p>
          <a:p>
            <a:r>
              <a:rPr lang="en-US" sz="1800">
                <a:solidFill>
                  <a:schemeClr val="tx1"/>
                </a:solidFill>
              </a:rPr>
              <a:t>{</a:t>
            </a:r>
          </a:p>
          <a:p>
            <a:r>
              <a:rPr lang="en-US" sz="1800">
                <a:solidFill>
                  <a:schemeClr val="tx1"/>
                </a:solidFill>
              </a:rPr>
              <a:t>    ……..</a:t>
            </a:r>
          </a:p>
          <a:p>
            <a:r>
              <a:rPr lang="en-US" sz="1800">
                <a:solidFill>
                  <a:schemeClr val="tx1"/>
                </a:solidFill>
              </a:rPr>
              <a:t>    ……..</a:t>
            </a:r>
          </a:p>
          <a:p>
            <a:r>
              <a:rPr lang="en-US" sz="1800">
                <a:solidFill>
                  <a:schemeClr val="tx1"/>
                </a:solidFill>
              </a:rPr>
              <a:t>    return (result);</a:t>
            </a:r>
          </a:p>
          <a:p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97669" name="Line 5"/>
          <p:cNvSpPr>
            <a:spLocks noChangeShapeType="1"/>
          </p:cNvSpPr>
          <p:nvPr/>
        </p:nvSpPr>
        <p:spPr bwMode="auto">
          <a:xfrm flipV="1">
            <a:off x="3073400" y="1778000"/>
            <a:ext cx="2420938" cy="498475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7670" name="Rectangle 6"/>
          <p:cNvSpPr>
            <a:spLocks noChangeArrowheads="1"/>
          </p:cNvSpPr>
          <p:nvPr/>
        </p:nvSpPr>
        <p:spPr bwMode="auto">
          <a:xfrm>
            <a:off x="3689350" y="49641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7671" name="Rectangle 7"/>
          <p:cNvSpPr>
            <a:spLocks noChangeArrowheads="1"/>
          </p:cNvSpPr>
          <p:nvPr/>
        </p:nvSpPr>
        <p:spPr bwMode="auto">
          <a:xfrm>
            <a:off x="3689350" y="4619625"/>
            <a:ext cx="1535113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Return Addr</a:t>
            </a:r>
          </a:p>
        </p:txBody>
      </p:sp>
      <p:sp>
        <p:nvSpPr>
          <p:cNvPr id="497672" name="Rectangle 8"/>
          <p:cNvSpPr>
            <a:spLocks noChangeArrowheads="1"/>
          </p:cNvSpPr>
          <p:nvPr/>
        </p:nvSpPr>
        <p:spPr bwMode="auto">
          <a:xfrm>
            <a:off x="3689350" y="4273550"/>
            <a:ext cx="1535113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Return Value</a:t>
            </a:r>
          </a:p>
        </p:txBody>
      </p:sp>
      <p:sp>
        <p:nvSpPr>
          <p:cNvPr id="497673" name="Rectangle 9"/>
          <p:cNvSpPr>
            <a:spLocks noChangeArrowheads="1"/>
          </p:cNvSpPr>
          <p:nvPr/>
        </p:nvSpPr>
        <p:spPr bwMode="auto">
          <a:xfrm>
            <a:off x="3689350" y="365918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Local 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Variables</a:t>
            </a:r>
          </a:p>
        </p:txBody>
      </p:sp>
      <p:sp>
        <p:nvSpPr>
          <p:cNvPr id="497674" name="Rectangle 10"/>
          <p:cNvSpPr>
            <a:spLocks noChangeArrowheads="1"/>
          </p:cNvSpPr>
          <p:nvPr/>
        </p:nvSpPr>
        <p:spPr bwMode="auto">
          <a:xfrm>
            <a:off x="1460500" y="49657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7675" name="Rectangle 11"/>
          <p:cNvSpPr>
            <a:spLocks noChangeArrowheads="1"/>
          </p:cNvSpPr>
          <p:nvPr/>
        </p:nvSpPr>
        <p:spPr bwMode="auto">
          <a:xfrm>
            <a:off x="6070600" y="49657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7676" name="Text Box 12"/>
          <p:cNvSpPr txBox="1">
            <a:spLocks noChangeArrowheads="1"/>
          </p:cNvSpPr>
          <p:nvPr/>
        </p:nvSpPr>
        <p:spPr bwMode="auto">
          <a:xfrm>
            <a:off x="1538288" y="5926138"/>
            <a:ext cx="1881187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Before call</a:t>
            </a:r>
          </a:p>
        </p:txBody>
      </p:sp>
      <p:sp>
        <p:nvSpPr>
          <p:cNvPr id="497677" name="Text Box 13"/>
          <p:cNvSpPr txBox="1">
            <a:spLocks noChangeArrowheads="1"/>
          </p:cNvSpPr>
          <p:nvPr/>
        </p:nvSpPr>
        <p:spPr bwMode="auto">
          <a:xfrm>
            <a:off x="3841750" y="5926138"/>
            <a:ext cx="1881188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After call</a:t>
            </a:r>
          </a:p>
        </p:txBody>
      </p:sp>
      <p:sp>
        <p:nvSpPr>
          <p:cNvPr id="497678" name="Text Box 14"/>
          <p:cNvSpPr txBox="1">
            <a:spLocks noChangeArrowheads="1"/>
          </p:cNvSpPr>
          <p:nvPr/>
        </p:nvSpPr>
        <p:spPr bwMode="auto">
          <a:xfrm>
            <a:off x="6108700" y="5886450"/>
            <a:ext cx="1881188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After return</a:t>
            </a:r>
          </a:p>
        </p:txBody>
      </p:sp>
      <p:sp>
        <p:nvSpPr>
          <p:cNvPr id="497679" name="AutoShape 15"/>
          <p:cNvSpPr>
            <a:spLocks/>
          </p:cNvSpPr>
          <p:nvPr/>
        </p:nvSpPr>
        <p:spPr bwMode="auto">
          <a:xfrm>
            <a:off x="731838" y="3621088"/>
            <a:ext cx="344487" cy="2573337"/>
          </a:xfrm>
          <a:prstGeom prst="leftBrace">
            <a:avLst>
              <a:gd name="adj1" fmla="val 62250"/>
              <a:gd name="adj2" fmla="val 50000"/>
            </a:avLst>
          </a:prstGeom>
          <a:noFill/>
          <a:ln w="222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7680" name="Text Box 16"/>
          <p:cNvSpPr txBox="1">
            <a:spLocks noChangeArrowheads="1"/>
          </p:cNvSpPr>
          <p:nvPr/>
        </p:nvSpPr>
        <p:spPr bwMode="auto">
          <a:xfrm rot="16200000">
            <a:off x="-673100" y="4217988"/>
            <a:ext cx="226695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STACK</a:t>
            </a:r>
          </a:p>
        </p:txBody>
      </p:sp>
      <p:sp>
        <p:nvSpPr>
          <p:cNvPr id="497681" name="Line 17"/>
          <p:cNvSpPr>
            <a:spLocks noChangeShapeType="1"/>
          </p:cNvSpPr>
          <p:nvPr/>
        </p:nvSpPr>
        <p:spPr bwMode="auto">
          <a:xfrm flipH="1" flipV="1">
            <a:off x="2190750" y="2468563"/>
            <a:ext cx="3533775" cy="384175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7682" name="AutoShape 18"/>
          <p:cNvSpPr>
            <a:spLocks/>
          </p:cNvSpPr>
          <p:nvPr/>
        </p:nvSpPr>
        <p:spPr bwMode="auto">
          <a:xfrm>
            <a:off x="3151188" y="3621088"/>
            <a:ext cx="384175" cy="1306512"/>
          </a:xfrm>
          <a:prstGeom prst="leftBrace">
            <a:avLst>
              <a:gd name="adj1" fmla="val 28340"/>
              <a:gd name="adj2" fmla="val 50000"/>
            </a:avLst>
          </a:prstGeom>
          <a:noFill/>
          <a:ln w="222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7683" name="Text Box 19"/>
          <p:cNvSpPr txBox="1">
            <a:spLocks noChangeArrowheads="1"/>
          </p:cNvSpPr>
          <p:nvPr/>
        </p:nvSpPr>
        <p:spPr bwMode="auto">
          <a:xfrm>
            <a:off x="1960563" y="3889375"/>
            <a:ext cx="1651000" cy="701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chemeClr val="tx1"/>
                </a:solidFill>
              </a:rPr>
              <a:t>Activation record</a:t>
            </a:r>
          </a:p>
        </p:txBody>
      </p:sp>
      <p:sp>
        <p:nvSpPr>
          <p:cNvPr id="497684" name="Text Box 20"/>
          <p:cNvSpPr txBox="1">
            <a:spLocks noChangeArrowheads="1"/>
          </p:cNvSpPr>
          <p:nvPr/>
        </p:nvSpPr>
        <p:spPr bwMode="auto">
          <a:xfrm>
            <a:off x="304800" y="914400"/>
            <a:ext cx="7239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3545D-9205-4370-8AE4-85D868273B1E}" type="slidenum">
              <a:rPr lang="en-US"/>
              <a:pPr/>
              <a:t>23</a:t>
            </a:fld>
            <a:endParaRPr lang="en-US"/>
          </a:p>
        </p:txBody>
      </p:sp>
      <p:sp>
        <p:nvSpPr>
          <p:cNvPr id="498715" name="Text Box 27"/>
          <p:cNvSpPr txBox="1">
            <a:spLocks noChangeArrowheads="1"/>
          </p:cNvSpPr>
          <p:nvPr/>
        </p:nvSpPr>
        <p:spPr bwMode="auto">
          <a:xfrm>
            <a:off x="2514600" y="990600"/>
            <a:ext cx="762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98690" name="Text Box 2"/>
          <p:cNvSpPr txBox="1">
            <a:spLocks noChangeArrowheads="1"/>
          </p:cNvSpPr>
          <p:nvPr/>
        </p:nvSpPr>
        <p:spPr bwMode="auto">
          <a:xfrm>
            <a:off x="381000" y="357188"/>
            <a:ext cx="2209800" cy="1762125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main</a:t>
            </a:r>
            <a:r>
              <a:rPr lang="en-US" sz="1800" dirty="0">
                <a:solidFill>
                  <a:schemeClr val="tx1"/>
                </a:solidFill>
              </a:rPr>
              <a:t>()</a:t>
            </a:r>
          </a:p>
          <a:p>
            <a:r>
              <a:rPr lang="en-US" sz="1800" dirty="0">
                <a:solidFill>
                  <a:schemeClr val="tx1"/>
                </a:solidFill>
              </a:rPr>
              <a:t>{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……..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x = </a:t>
            </a:r>
            <a:r>
              <a:rPr lang="en-US" sz="1800" dirty="0" err="1">
                <a:solidFill>
                  <a:schemeClr val="tx1"/>
                </a:solidFill>
              </a:rPr>
              <a:t>ncr</a:t>
            </a:r>
            <a:r>
              <a:rPr lang="en-US" sz="1800" dirty="0">
                <a:solidFill>
                  <a:schemeClr val="tx1"/>
                </a:solidFill>
              </a:rPr>
              <a:t> (a, b);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……..</a:t>
            </a:r>
          </a:p>
          <a:p>
            <a:r>
              <a:rPr lang="en-US" sz="18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98691" name="Text Box 3"/>
          <p:cNvSpPr txBox="1">
            <a:spLocks noChangeArrowheads="1"/>
          </p:cNvSpPr>
          <p:nvPr/>
        </p:nvSpPr>
        <p:spPr bwMode="auto">
          <a:xfrm>
            <a:off x="3276600" y="1009650"/>
            <a:ext cx="2601913" cy="1487488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int ncr (int n, int r)</a:t>
            </a:r>
          </a:p>
          <a:p>
            <a:r>
              <a:rPr lang="en-US" sz="1800">
                <a:solidFill>
                  <a:schemeClr val="tx1"/>
                </a:solidFill>
              </a:rPr>
              <a:t>{</a:t>
            </a:r>
          </a:p>
          <a:p>
            <a:r>
              <a:rPr lang="en-US" sz="1800">
                <a:solidFill>
                  <a:schemeClr val="tx1"/>
                </a:solidFill>
              </a:rPr>
              <a:t>    return (fact(n)/</a:t>
            </a:r>
          </a:p>
          <a:p>
            <a:r>
              <a:rPr lang="en-US" sz="1800">
                <a:solidFill>
                  <a:schemeClr val="tx1"/>
                </a:solidFill>
              </a:rPr>
              <a:t>        fact(r)/fact(n-r));</a:t>
            </a:r>
          </a:p>
          <a:p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98692" name="Rectangle 4"/>
          <p:cNvSpPr>
            <a:spLocks noChangeArrowheads="1"/>
          </p:cNvSpPr>
          <p:nvPr/>
        </p:nvSpPr>
        <p:spPr bwMode="auto">
          <a:xfrm>
            <a:off x="3689350" y="49641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8693" name="Rectangle 5"/>
          <p:cNvSpPr>
            <a:spLocks noChangeArrowheads="1"/>
          </p:cNvSpPr>
          <p:nvPr/>
        </p:nvSpPr>
        <p:spPr bwMode="auto">
          <a:xfrm>
            <a:off x="3689350" y="435133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LV1, RV1, RA1</a:t>
            </a:r>
          </a:p>
        </p:txBody>
      </p:sp>
      <p:sp>
        <p:nvSpPr>
          <p:cNvPr id="498694" name="Rectangle 6"/>
          <p:cNvSpPr>
            <a:spLocks noChangeArrowheads="1"/>
          </p:cNvSpPr>
          <p:nvPr/>
        </p:nvSpPr>
        <p:spPr bwMode="auto">
          <a:xfrm>
            <a:off x="231775" y="5003800"/>
            <a:ext cx="1535113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8695" name="Rectangle 7"/>
          <p:cNvSpPr>
            <a:spLocks noChangeArrowheads="1"/>
          </p:cNvSpPr>
          <p:nvPr/>
        </p:nvSpPr>
        <p:spPr bwMode="auto">
          <a:xfrm>
            <a:off x="7145338" y="5003800"/>
            <a:ext cx="1535112" cy="846138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8696" name="Text Box 8"/>
          <p:cNvSpPr txBox="1">
            <a:spLocks noChangeArrowheads="1"/>
          </p:cNvSpPr>
          <p:nvPr/>
        </p:nvSpPr>
        <p:spPr bwMode="auto">
          <a:xfrm>
            <a:off x="193675" y="5848350"/>
            <a:ext cx="1881188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Before call</a:t>
            </a:r>
          </a:p>
        </p:txBody>
      </p:sp>
      <p:sp>
        <p:nvSpPr>
          <p:cNvPr id="498697" name="Text Box 9"/>
          <p:cNvSpPr txBox="1">
            <a:spLocks noChangeArrowheads="1"/>
          </p:cNvSpPr>
          <p:nvPr/>
        </p:nvSpPr>
        <p:spPr bwMode="auto">
          <a:xfrm>
            <a:off x="3841750" y="5848350"/>
            <a:ext cx="123031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Call fact</a:t>
            </a:r>
          </a:p>
        </p:txBody>
      </p:sp>
      <p:sp>
        <p:nvSpPr>
          <p:cNvPr id="498698" name="Text Box 10"/>
          <p:cNvSpPr txBox="1">
            <a:spLocks noChangeArrowheads="1"/>
          </p:cNvSpPr>
          <p:nvPr/>
        </p:nvSpPr>
        <p:spPr bwMode="auto">
          <a:xfrm>
            <a:off x="7259638" y="5848350"/>
            <a:ext cx="146050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ncr returns</a:t>
            </a:r>
          </a:p>
        </p:txBody>
      </p:sp>
      <p:sp>
        <p:nvSpPr>
          <p:cNvPr id="498699" name="Text Box 11"/>
          <p:cNvSpPr txBox="1">
            <a:spLocks noChangeArrowheads="1"/>
          </p:cNvSpPr>
          <p:nvPr/>
        </p:nvSpPr>
        <p:spPr bwMode="auto">
          <a:xfrm>
            <a:off x="6877050" y="1470025"/>
            <a:ext cx="2068513" cy="1487488"/>
          </a:xfrm>
          <a:prstGeom prst="rect">
            <a:avLst/>
          </a:prstGeom>
          <a:solidFill>
            <a:srgbClr val="CCFF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int fact (int n)</a:t>
            </a:r>
          </a:p>
          <a:p>
            <a:r>
              <a:rPr lang="en-US" sz="1800">
                <a:solidFill>
                  <a:schemeClr val="tx1"/>
                </a:solidFill>
              </a:rPr>
              <a:t>{</a:t>
            </a:r>
          </a:p>
          <a:p>
            <a:r>
              <a:rPr lang="en-US" sz="1800">
                <a:solidFill>
                  <a:schemeClr val="tx1"/>
                </a:solidFill>
              </a:rPr>
              <a:t>    ………</a:t>
            </a:r>
          </a:p>
          <a:p>
            <a:r>
              <a:rPr lang="en-US" sz="1800">
                <a:solidFill>
                  <a:schemeClr val="tx1"/>
                </a:solidFill>
              </a:rPr>
              <a:t>    return (result);</a:t>
            </a:r>
          </a:p>
          <a:p>
            <a:r>
              <a:rPr lang="en-US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98700" name="Line 12"/>
          <p:cNvSpPr>
            <a:spLocks noChangeShapeType="1"/>
          </p:cNvSpPr>
          <p:nvPr/>
        </p:nvSpPr>
        <p:spPr bwMode="auto">
          <a:xfrm flipV="1">
            <a:off x="2266950" y="1219200"/>
            <a:ext cx="1009650" cy="174625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8701" name="Line 13"/>
          <p:cNvSpPr>
            <a:spLocks noChangeShapeType="1"/>
          </p:cNvSpPr>
          <p:nvPr/>
        </p:nvSpPr>
        <p:spPr bwMode="auto">
          <a:xfrm flipH="1" flipV="1">
            <a:off x="1422400" y="1585913"/>
            <a:ext cx="2151063" cy="422275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8702" name="Line 14"/>
          <p:cNvSpPr>
            <a:spLocks noChangeShapeType="1"/>
          </p:cNvSpPr>
          <p:nvPr/>
        </p:nvSpPr>
        <p:spPr bwMode="auto">
          <a:xfrm flipV="1">
            <a:off x="5570538" y="1662113"/>
            <a:ext cx="1344612" cy="115887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8703" name="Line 15"/>
          <p:cNvSpPr>
            <a:spLocks noChangeShapeType="1"/>
          </p:cNvSpPr>
          <p:nvPr/>
        </p:nvSpPr>
        <p:spPr bwMode="auto">
          <a:xfrm flipH="1" flipV="1">
            <a:off x="5686425" y="2238375"/>
            <a:ext cx="1420813" cy="268288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8704" name="Text Box 16"/>
          <p:cNvSpPr txBox="1">
            <a:spLocks noChangeArrowheads="1"/>
          </p:cNvSpPr>
          <p:nvPr/>
        </p:nvSpPr>
        <p:spPr bwMode="auto">
          <a:xfrm>
            <a:off x="5916613" y="1816100"/>
            <a:ext cx="130651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A50021"/>
                </a:solidFill>
              </a:rPr>
              <a:t>3 times</a:t>
            </a:r>
          </a:p>
        </p:txBody>
      </p:sp>
      <p:sp>
        <p:nvSpPr>
          <p:cNvPr id="498705" name="Rectangle 17"/>
          <p:cNvSpPr>
            <a:spLocks noChangeArrowheads="1"/>
          </p:cNvSpPr>
          <p:nvPr/>
        </p:nvSpPr>
        <p:spPr bwMode="auto">
          <a:xfrm>
            <a:off x="5378450" y="5002213"/>
            <a:ext cx="1535113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8706" name="Rectangle 18"/>
          <p:cNvSpPr>
            <a:spLocks noChangeArrowheads="1"/>
          </p:cNvSpPr>
          <p:nvPr/>
        </p:nvSpPr>
        <p:spPr bwMode="auto">
          <a:xfrm>
            <a:off x="5378450" y="4389438"/>
            <a:ext cx="1535113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LV1, RV1, RA1</a:t>
            </a:r>
          </a:p>
        </p:txBody>
      </p:sp>
      <p:sp>
        <p:nvSpPr>
          <p:cNvPr id="498707" name="Text Box 19"/>
          <p:cNvSpPr txBox="1">
            <a:spLocks noChangeArrowheads="1"/>
          </p:cNvSpPr>
          <p:nvPr/>
        </p:nvSpPr>
        <p:spPr bwMode="auto">
          <a:xfrm>
            <a:off x="5416550" y="5848350"/>
            <a:ext cx="146050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fact returns</a:t>
            </a: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1960563" y="5002213"/>
            <a:ext cx="1535112" cy="846137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8709" name="Rectangle 21"/>
          <p:cNvSpPr>
            <a:spLocks noChangeArrowheads="1"/>
          </p:cNvSpPr>
          <p:nvPr/>
        </p:nvSpPr>
        <p:spPr bwMode="auto">
          <a:xfrm>
            <a:off x="1960563" y="4389438"/>
            <a:ext cx="1535112" cy="614362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LV1, RV1, RA1</a:t>
            </a:r>
          </a:p>
        </p:txBody>
      </p:sp>
      <p:sp>
        <p:nvSpPr>
          <p:cNvPr id="498710" name="Rectangle 22"/>
          <p:cNvSpPr>
            <a:spLocks noChangeArrowheads="1"/>
          </p:cNvSpPr>
          <p:nvPr/>
        </p:nvSpPr>
        <p:spPr bwMode="auto">
          <a:xfrm>
            <a:off x="3689350" y="3736975"/>
            <a:ext cx="1535113" cy="614363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LV2, RV2, RA2</a:t>
            </a:r>
          </a:p>
        </p:txBody>
      </p:sp>
      <p:sp>
        <p:nvSpPr>
          <p:cNvPr id="498711" name="Text Box 23"/>
          <p:cNvSpPr txBox="1">
            <a:spLocks noChangeArrowheads="1"/>
          </p:cNvSpPr>
          <p:nvPr/>
        </p:nvSpPr>
        <p:spPr bwMode="auto">
          <a:xfrm>
            <a:off x="2190750" y="5848350"/>
            <a:ext cx="142081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800080"/>
                </a:solidFill>
              </a:rPr>
              <a:t>Call ncr</a:t>
            </a:r>
          </a:p>
        </p:txBody>
      </p:sp>
      <p:sp>
        <p:nvSpPr>
          <p:cNvPr id="498712" name="Freeform 24"/>
          <p:cNvSpPr>
            <a:spLocks/>
          </p:cNvSpPr>
          <p:nvPr/>
        </p:nvSpPr>
        <p:spPr bwMode="auto">
          <a:xfrm>
            <a:off x="4533900" y="2924175"/>
            <a:ext cx="1766888" cy="1157288"/>
          </a:xfrm>
          <a:custGeom>
            <a:avLst/>
            <a:gdLst/>
            <a:ahLst/>
            <a:cxnLst>
              <a:cxn ang="0">
                <a:pos x="1113" y="729"/>
              </a:cxn>
              <a:cxn ang="0">
                <a:pos x="580" y="52"/>
              </a:cxn>
              <a:cxn ang="0">
                <a:pos x="0" y="415"/>
              </a:cxn>
            </a:cxnLst>
            <a:rect l="0" t="0" r="r" b="b"/>
            <a:pathLst>
              <a:path w="1113" h="729">
                <a:moveTo>
                  <a:pt x="1113" y="729"/>
                </a:moveTo>
                <a:cubicBezTo>
                  <a:pt x="939" y="416"/>
                  <a:pt x="766" y="104"/>
                  <a:pt x="580" y="52"/>
                </a:cubicBezTo>
                <a:cubicBezTo>
                  <a:pt x="394" y="0"/>
                  <a:pt x="197" y="207"/>
                  <a:pt x="0" y="415"/>
                </a:cubicBezTo>
              </a:path>
            </a:pathLst>
          </a:custGeom>
          <a:noFill/>
          <a:ln w="22225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8713" name="Text Box 25"/>
          <p:cNvSpPr txBox="1">
            <a:spLocks noChangeArrowheads="1"/>
          </p:cNvSpPr>
          <p:nvPr/>
        </p:nvSpPr>
        <p:spPr bwMode="auto">
          <a:xfrm>
            <a:off x="5992813" y="3429000"/>
            <a:ext cx="130651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A50021"/>
                </a:solidFill>
              </a:rPr>
              <a:t>3 times</a:t>
            </a:r>
          </a:p>
        </p:txBody>
      </p:sp>
      <p:sp>
        <p:nvSpPr>
          <p:cNvPr id="498714" name="Text Box 26"/>
          <p:cNvSpPr txBox="1">
            <a:spLocks noChangeArrowheads="1"/>
          </p:cNvSpPr>
          <p:nvPr/>
        </p:nvSpPr>
        <p:spPr bwMode="auto">
          <a:xfrm>
            <a:off x="273050" y="990600"/>
            <a:ext cx="10795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98716" name="Text Box 28"/>
          <p:cNvSpPr txBox="1">
            <a:spLocks noChangeArrowheads="1"/>
          </p:cNvSpPr>
          <p:nvPr/>
        </p:nvSpPr>
        <p:spPr bwMode="auto">
          <a:xfrm>
            <a:off x="5943600" y="990600"/>
            <a:ext cx="23622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7CA30-D02B-40FF-B6D1-B1EB1B33A602}" type="slidenum">
              <a:rPr lang="en-US"/>
              <a:pPr/>
              <a:t>24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What happens for recursive calls?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4724400"/>
          </a:xfrm>
        </p:spPr>
        <p:txBody>
          <a:bodyPr/>
          <a:lstStyle/>
          <a:p>
            <a:r>
              <a:rPr lang="en-US" sz="2000" dirty="0"/>
              <a:t>What we have seen ….</a:t>
            </a:r>
          </a:p>
          <a:p>
            <a:pPr lvl="1"/>
            <a:r>
              <a:rPr lang="en-US" dirty="0"/>
              <a:t>Activation record gets pushed into the stack when a function call is made.</a:t>
            </a:r>
          </a:p>
          <a:p>
            <a:pPr lvl="1"/>
            <a:r>
              <a:rPr lang="en-US" dirty="0"/>
              <a:t>Activation record is popped off the stack when the function returns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000" dirty="0"/>
              <a:t>In recursion, a function calls itself.</a:t>
            </a:r>
          </a:p>
          <a:p>
            <a:pPr lvl="1"/>
            <a:r>
              <a:rPr lang="en-US" dirty="0"/>
              <a:t>Several function calls going on, with none of the function calls returning back.</a:t>
            </a:r>
          </a:p>
          <a:p>
            <a:pPr lvl="2"/>
            <a:r>
              <a:rPr lang="en-US" sz="2000" dirty="0"/>
              <a:t>Activation records are pushed onto the stack continuously.</a:t>
            </a:r>
          </a:p>
          <a:p>
            <a:pPr lvl="2"/>
            <a:r>
              <a:rPr lang="en-US" sz="2000" dirty="0"/>
              <a:t>Large stack space required</a:t>
            </a:r>
            <a:r>
              <a:rPr lang="en-US" sz="2000" dirty="0" smtClean="0"/>
              <a:t>.</a:t>
            </a:r>
          </a:p>
          <a:p>
            <a:pPr lvl="2"/>
            <a:r>
              <a:rPr lang="en-US" sz="2000" dirty="0" smtClean="0"/>
              <a:t>Activation records keep </a:t>
            </a:r>
            <a:r>
              <a:rPr lang="en-US" sz="2000" dirty="0" smtClean="0">
                <a:solidFill>
                  <a:srgbClr val="FF0000"/>
                </a:solidFill>
              </a:rPr>
              <a:t>popping off</a:t>
            </a:r>
            <a:r>
              <a:rPr lang="en-US" sz="2000" dirty="0" smtClean="0"/>
              <a:t>, when the termination condition of recursion is reached.</a:t>
            </a:r>
            <a:endParaRPr lang="en-US" sz="2000" dirty="0"/>
          </a:p>
          <a:p>
            <a:pPr lvl="1"/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BC5D9E-4F6C-4319-9DEC-58AAAEAEED0F}" type="slidenum">
              <a:rPr lang="en-US"/>
              <a:pPr/>
              <a:t>25</a:t>
            </a:fld>
            <a:endParaRPr lang="en-US"/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4572000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We shall illustrate the process by an example of computing factorial.</a:t>
            </a:r>
          </a:p>
          <a:p>
            <a:pPr lvl="1"/>
            <a:r>
              <a:rPr lang="en-US" dirty="0"/>
              <a:t>Activation record looks like:</a:t>
            </a:r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3497263" y="4849813"/>
            <a:ext cx="1535112" cy="34448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Return Addr</a:t>
            </a:r>
          </a:p>
        </p:txBody>
      </p:sp>
      <p:sp>
        <p:nvSpPr>
          <p:cNvPr id="500741" name="Rectangle 5"/>
          <p:cNvSpPr>
            <a:spLocks noChangeArrowheads="1"/>
          </p:cNvSpPr>
          <p:nvPr/>
        </p:nvSpPr>
        <p:spPr bwMode="auto">
          <a:xfrm>
            <a:off x="3497263" y="4503738"/>
            <a:ext cx="1535112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Return Value</a:t>
            </a:r>
          </a:p>
        </p:txBody>
      </p:sp>
      <p:sp>
        <p:nvSpPr>
          <p:cNvPr id="500742" name="Rectangle 6"/>
          <p:cNvSpPr>
            <a:spLocks noChangeArrowheads="1"/>
          </p:cNvSpPr>
          <p:nvPr/>
        </p:nvSpPr>
        <p:spPr bwMode="auto">
          <a:xfrm>
            <a:off x="3497263" y="3889375"/>
            <a:ext cx="1535112" cy="614363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Local 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Variables</a:t>
            </a:r>
          </a:p>
        </p:txBody>
      </p:sp>
      <p:sp>
        <p:nvSpPr>
          <p:cNvPr id="500743" name="Text Box 7"/>
          <p:cNvSpPr txBox="1">
            <a:spLocks noChangeArrowheads="1"/>
          </p:cNvSpPr>
          <p:nvPr/>
        </p:nvSpPr>
        <p:spPr bwMode="auto">
          <a:xfrm>
            <a:off x="304800" y="1066800"/>
            <a:ext cx="7239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93EAC-2805-4297-9B3B-94B18F807873}" type="slidenum">
              <a:rPr lang="en-US"/>
              <a:pPr/>
              <a:t>26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Example:: main() calls fact(3)</a:t>
            </a:r>
          </a:p>
        </p:txBody>
      </p:sp>
      <p:sp>
        <p:nvSpPr>
          <p:cNvPr id="501763" name="Text Box 3"/>
          <p:cNvSpPr txBox="1">
            <a:spLocks noChangeArrowheads="1"/>
          </p:cNvSpPr>
          <p:nvPr/>
        </p:nvSpPr>
        <p:spPr bwMode="auto">
          <a:xfrm>
            <a:off x="3962400" y="3505200"/>
            <a:ext cx="4114800" cy="26437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err="1">
                <a:solidFill>
                  <a:schemeClr val="tx1"/>
                </a:solidFill>
              </a:rPr>
              <a:t>int</a:t>
            </a:r>
            <a:r>
              <a:rPr lang="en-US" sz="2000" dirty="0">
                <a:solidFill>
                  <a:schemeClr val="tx1"/>
                </a:solidFill>
              </a:rPr>
              <a:t>  fact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n)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    if   (n = = 0)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        return (1);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    else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        return  (n * fact(n-1));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/>
                </a:solidFill>
              </a:rPr>
              <a:t>} </a:t>
            </a:r>
          </a:p>
        </p:txBody>
      </p:sp>
      <p:sp>
        <p:nvSpPr>
          <p:cNvPr id="501764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3505200" cy="267765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err="1">
                <a:solidFill>
                  <a:srgbClr val="336600"/>
                </a:solidFill>
              </a:rPr>
              <a:t>int</a:t>
            </a:r>
            <a:r>
              <a:rPr lang="en-US" sz="2000" dirty="0">
                <a:solidFill>
                  <a:srgbClr val="336600"/>
                </a:solidFill>
              </a:rPr>
              <a:t> main()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336600"/>
                </a:solidFill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336600"/>
                </a:solidFill>
              </a:rPr>
              <a:t>   </a:t>
            </a:r>
            <a:r>
              <a:rPr lang="en-US" sz="2000" dirty="0" err="1">
                <a:solidFill>
                  <a:srgbClr val="336600"/>
                </a:solidFill>
              </a:rPr>
              <a:t>int</a:t>
            </a:r>
            <a:r>
              <a:rPr lang="en-US" sz="2000" dirty="0">
                <a:solidFill>
                  <a:srgbClr val="336600"/>
                </a:solidFill>
              </a:rPr>
              <a:t>  n;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336600"/>
                </a:solidFill>
              </a:rPr>
              <a:t>   n = 3;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336600"/>
                </a:solidFill>
              </a:rPr>
              <a:t>   </a:t>
            </a:r>
            <a:r>
              <a:rPr lang="en-US" sz="2000" dirty="0" err="1">
                <a:solidFill>
                  <a:srgbClr val="336600"/>
                </a:solidFill>
              </a:rPr>
              <a:t>printf</a:t>
            </a:r>
            <a:r>
              <a:rPr lang="en-US" sz="2000" dirty="0">
                <a:solidFill>
                  <a:srgbClr val="336600"/>
                </a:solidFill>
              </a:rPr>
              <a:t> (“%d \n”, fact(n) </a:t>
            </a:r>
            <a:r>
              <a:rPr lang="en-US" sz="2000" dirty="0" smtClean="0">
                <a:solidFill>
                  <a:srgbClr val="336600"/>
                </a:solidFill>
              </a:rPr>
              <a:t>);</a:t>
            </a:r>
          </a:p>
          <a:p>
            <a:pPr>
              <a:lnSpc>
                <a:spcPct val="120000"/>
              </a:lnSpc>
            </a:pPr>
            <a:r>
              <a:rPr lang="en-US" sz="2000" dirty="0" smtClean="0">
                <a:solidFill>
                  <a:srgbClr val="336600"/>
                </a:solidFill>
              </a:rPr>
              <a:t>   return 0;</a:t>
            </a:r>
            <a:endParaRPr lang="en-US" sz="2000" dirty="0">
              <a:solidFill>
                <a:srgbClr val="3366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336600"/>
                </a:solidFill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A1D3C-C5D2-4F84-9515-F5748A185325}" type="slidenum">
              <a:rPr lang="en-US"/>
              <a:pPr/>
              <a:t>27</a:t>
            </a:fld>
            <a:endParaRPr lang="en-US"/>
          </a:p>
        </p:txBody>
      </p:sp>
      <p:sp>
        <p:nvSpPr>
          <p:cNvPr id="502849" name="Text Box 65"/>
          <p:cNvSpPr txBox="1">
            <a:spLocks noChangeArrowheads="1"/>
          </p:cNvSpPr>
          <p:nvPr/>
        </p:nvSpPr>
        <p:spPr bwMode="auto">
          <a:xfrm>
            <a:off x="4953000" y="914400"/>
            <a:ext cx="3048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2848" name="Text Box 64"/>
          <p:cNvSpPr txBox="1">
            <a:spLocks noChangeArrowheads="1"/>
          </p:cNvSpPr>
          <p:nvPr/>
        </p:nvSpPr>
        <p:spPr bwMode="auto">
          <a:xfrm>
            <a:off x="304800" y="1066800"/>
            <a:ext cx="36576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2786" name="Rectangle 2"/>
          <p:cNvSpPr>
            <a:spLocks noChangeArrowheads="1"/>
          </p:cNvSpPr>
          <p:nvPr/>
        </p:nvSpPr>
        <p:spPr bwMode="auto">
          <a:xfrm>
            <a:off x="231775" y="5157788"/>
            <a:ext cx="1152525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787" name="Rectangle 3"/>
          <p:cNvSpPr>
            <a:spLocks noChangeArrowheads="1"/>
          </p:cNvSpPr>
          <p:nvPr/>
        </p:nvSpPr>
        <p:spPr bwMode="auto">
          <a:xfrm>
            <a:off x="231775" y="4813300"/>
            <a:ext cx="1152525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788" name="Rectangle 4"/>
          <p:cNvSpPr>
            <a:spLocks noChangeArrowheads="1"/>
          </p:cNvSpPr>
          <p:nvPr/>
        </p:nvSpPr>
        <p:spPr bwMode="auto">
          <a:xfrm>
            <a:off x="231775" y="4467225"/>
            <a:ext cx="11445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789" name="Rectangle 5"/>
          <p:cNvSpPr>
            <a:spLocks noChangeArrowheads="1"/>
          </p:cNvSpPr>
          <p:nvPr/>
        </p:nvSpPr>
        <p:spPr bwMode="auto">
          <a:xfrm>
            <a:off x="231775" y="4121150"/>
            <a:ext cx="11445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790" name="Rectangle 6"/>
          <p:cNvSpPr>
            <a:spLocks noChangeArrowheads="1"/>
          </p:cNvSpPr>
          <p:nvPr/>
        </p:nvSpPr>
        <p:spPr bwMode="auto">
          <a:xfrm>
            <a:off x="1500188" y="5149850"/>
            <a:ext cx="1122362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791" name="Rectangle 7"/>
          <p:cNvSpPr>
            <a:spLocks noChangeArrowheads="1"/>
          </p:cNvSpPr>
          <p:nvPr/>
        </p:nvSpPr>
        <p:spPr bwMode="auto">
          <a:xfrm>
            <a:off x="1500188" y="4805363"/>
            <a:ext cx="1122362" cy="34448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792" name="Rectangle 8"/>
          <p:cNvSpPr>
            <a:spLocks noChangeArrowheads="1"/>
          </p:cNvSpPr>
          <p:nvPr/>
        </p:nvSpPr>
        <p:spPr bwMode="auto">
          <a:xfrm>
            <a:off x="1500188" y="4459288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793" name="Rectangle 9"/>
          <p:cNvSpPr>
            <a:spLocks noChangeArrowheads="1"/>
          </p:cNvSpPr>
          <p:nvPr/>
        </p:nvSpPr>
        <p:spPr bwMode="auto">
          <a:xfrm>
            <a:off x="1500188" y="4113213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794" name="Rectangle 10"/>
          <p:cNvSpPr>
            <a:spLocks noChangeArrowheads="1"/>
          </p:cNvSpPr>
          <p:nvPr/>
        </p:nvSpPr>
        <p:spPr bwMode="auto">
          <a:xfrm>
            <a:off x="1500188" y="3768725"/>
            <a:ext cx="1122362" cy="344488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795" name="Rectangle 11"/>
          <p:cNvSpPr>
            <a:spLocks noChangeArrowheads="1"/>
          </p:cNvSpPr>
          <p:nvPr/>
        </p:nvSpPr>
        <p:spPr bwMode="auto">
          <a:xfrm>
            <a:off x="1500188" y="3422650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796" name="Rectangle 12"/>
          <p:cNvSpPr>
            <a:spLocks noChangeArrowheads="1"/>
          </p:cNvSpPr>
          <p:nvPr/>
        </p:nvSpPr>
        <p:spPr bwMode="auto">
          <a:xfrm>
            <a:off x="1500188" y="3076575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2</a:t>
            </a:r>
          </a:p>
        </p:txBody>
      </p:sp>
      <p:sp>
        <p:nvSpPr>
          <p:cNvPr id="502797" name="Rectangle 13"/>
          <p:cNvSpPr>
            <a:spLocks noChangeArrowheads="1"/>
          </p:cNvSpPr>
          <p:nvPr/>
        </p:nvSpPr>
        <p:spPr bwMode="auto">
          <a:xfrm>
            <a:off x="2728913" y="5148263"/>
            <a:ext cx="1112837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798" name="Rectangle 14"/>
          <p:cNvSpPr>
            <a:spLocks noChangeArrowheads="1"/>
          </p:cNvSpPr>
          <p:nvPr/>
        </p:nvSpPr>
        <p:spPr bwMode="auto">
          <a:xfrm>
            <a:off x="2728913" y="4803775"/>
            <a:ext cx="1112837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799" name="Rectangle 15"/>
          <p:cNvSpPr>
            <a:spLocks noChangeArrowheads="1"/>
          </p:cNvSpPr>
          <p:nvPr/>
        </p:nvSpPr>
        <p:spPr bwMode="auto">
          <a:xfrm>
            <a:off x="2728913" y="4457700"/>
            <a:ext cx="1104900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00" name="Rectangle 16"/>
          <p:cNvSpPr>
            <a:spLocks noChangeArrowheads="1"/>
          </p:cNvSpPr>
          <p:nvPr/>
        </p:nvSpPr>
        <p:spPr bwMode="auto">
          <a:xfrm>
            <a:off x="2728913" y="4111625"/>
            <a:ext cx="1104900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801" name="Rectangle 17"/>
          <p:cNvSpPr>
            <a:spLocks noChangeArrowheads="1"/>
          </p:cNvSpPr>
          <p:nvPr/>
        </p:nvSpPr>
        <p:spPr bwMode="auto">
          <a:xfrm>
            <a:off x="2728913" y="3767138"/>
            <a:ext cx="1112837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02" name="Rectangle 18"/>
          <p:cNvSpPr>
            <a:spLocks noChangeArrowheads="1"/>
          </p:cNvSpPr>
          <p:nvPr/>
        </p:nvSpPr>
        <p:spPr bwMode="auto">
          <a:xfrm>
            <a:off x="2728913" y="3421063"/>
            <a:ext cx="1104900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03" name="Rectangle 19"/>
          <p:cNvSpPr>
            <a:spLocks noChangeArrowheads="1"/>
          </p:cNvSpPr>
          <p:nvPr/>
        </p:nvSpPr>
        <p:spPr bwMode="auto">
          <a:xfrm>
            <a:off x="2728913" y="3074988"/>
            <a:ext cx="1104900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2</a:t>
            </a:r>
          </a:p>
        </p:txBody>
      </p:sp>
      <p:sp>
        <p:nvSpPr>
          <p:cNvPr id="502804" name="Rectangle 20"/>
          <p:cNvSpPr>
            <a:spLocks noChangeArrowheads="1"/>
          </p:cNvSpPr>
          <p:nvPr/>
        </p:nvSpPr>
        <p:spPr bwMode="auto">
          <a:xfrm>
            <a:off x="2728913" y="2732088"/>
            <a:ext cx="1112837" cy="344487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05" name="Rectangle 21"/>
          <p:cNvSpPr>
            <a:spLocks noChangeArrowheads="1"/>
          </p:cNvSpPr>
          <p:nvPr/>
        </p:nvSpPr>
        <p:spPr bwMode="auto">
          <a:xfrm>
            <a:off x="2728913" y="2386013"/>
            <a:ext cx="1104900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06" name="Rectangle 22"/>
          <p:cNvSpPr>
            <a:spLocks noChangeArrowheads="1"/>
          </p:cNvSpPr>
          <p:nvPr/>
        </p:nvSpPr>
        <p:spPr bwMode="auto">
          <a:xfrm>
            <a:off x="2728913" y="2039938"/>
            <a:ext cx="1104900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1</a:t>
            </a:r>
          </a:p>
        </p:txBody>
      </p:sp>
      <p:sp>
        <p:nvSpPr>
          <p:cNvPr id="502807" name="Rectangle 23"/>
          <p:cNvSpPr>
            <a:spLocks noChangeArrowheads="1"/>
          </p:cNvSpPr>
          <p:nvPr/>
        </p:nvSpPr>
        <p:spPr bwMode="auto">
          <a:xfrm>
            <a:off x="3957638" y="5154613"/>
            <a:ext cx="1123950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808" name="Rectangle 24"/>
          <p:cNvSpPr>
            <a:spLocks noChangeArrowheads="1"/>
          </p:cNvSpPr>
          <p:nvPr/>
        </p:nvSpPr>
        <p:spPr bwMode="auto">
          <a:xfrm>
            <a:off x="3957638" y="4810125"/>
            <a:ext cx="1123950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809" name="Rectangle 25"/>
          <p:cNvSpPr>
            <a:spLocks noChangeArrowheads="1"/>
          </p:cNvSpPr>
          <p:nvPr/>
        </p:nvSpPr>
        <p:spPr bwMode="auto">
          <a:xfrm>
            <a:off x="3957638" y="4464050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10" name="Rectangle 26"/>
          <p:cNvSpPr>
            <a:spLocks noChangeArrowheads="1"/>
          </p:cNvSpPr>
          <p:nvPr/>
        </p:nvSpPr>
        <p:spPr bwMode="auto">
          <a:xfrm>
            <a:off x="3957638" y="4117975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811" name="Rectangle 27"/>
          <p:cNvSpPr>
            <a:spLocks noChangeArrowheads="1"/>
          </p:cNvSpPr>
          <p:nvPr/>
        </p:nvSpPr>
        <p:spPr bwMode="auto">
          <a:xfrm>
            <a:off x="3957638" y="3773488"/>
            <a:ext cx="1123950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12" name="Rectangle 28"/>
          <p:cNvSpPr>
            <a:spLocks noChangeArrowheads="1"/>
          </p:cNvSpPr>
          <p:nvPr/>
        </p:nvSpPr>
        <p:spPr bwMode="auto">
          <a:xfrm>
            <a:off x="3957638" y="3427413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13" name="Rectangle 29"/>
          <p:cNvSpPr>
            <a:spLocks noChangeArrowheads="1"/>
          </p:cNvSpPr>
          <p:nvPr/>
        </p:nvSpPr>
        <p:spPr bwMode="auto">
          <a:xfrm>
            <a:off x="3957638" y="3081338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2</a:t>
            </a:r>
          </a:p>
        </p:txBody>
      </p:sp>
      <p:sp>
        <p:nvSpPr>
          <p:cNvPr id="502814" name="Rectangle 30"/>
          <p:cNvSpPr>
            <a:spLocks noChangeArrowheads="1"/>
          </p:cNvSpPr>
          <p:nvPr/>
        </p:nvSpPr>
        <p:spPr bwMode="auto">
          <a:xfrm>
            <a:off x="3957638" y="2738438"/>
            <a:ext cx="1123950" cy="344487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15" name="Rectangle 31"/>
          <p:cNvSpPr>
            <a:spLocks noChangeArrowheads="1"/>
          </p:cNvSpPr>
          <p:nvPr/>
        </p:nvSpPr>
        <p:spPr bwMode="auto">
          <a:xfrm>
            <a:off x="3957638" y="2392363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16" name="Rectangle 32"/>
          <p:cNvSpPr>
            <a:spLocks noChangeArrowheads="1"/>
          </p:cNvSpPr>
          <p:nvPr/>
        </p:nvSpPr>
        <p:spPr bwMode="auto">
          <a:xfrm>
            <a:off x="3957638" y="2046288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1</a:t>
            </a:r>
          </a:p>
        </p:txBody>
      </p:sp>
      <p:sp>
        <p:nvSpPr>
          <p:cNvPr id="502817" name="Rectangle 33"/>
          <p:cNvSpPr>
            <a:spLocks noChangeArrowheads="1"/>
          </p:cNvSpPr>
          <p:nvPr/>
        </p:nvSpPr>
        <p:spPr bwMode="auto">
          <a:xfrm>
            <a:off x="3957638" y="1701800"/>
            <a:ext cx="1123950" cy="344488"/>
          </a:xfrm>
          <a:prstGeom prst="rect">
            <a:avLst/>
          </a:prstGeom>
          <a:solidFill>
            <a:srgbClr val="99CC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18" name="Rectangle 34"/>
          <p:cNvSpPr>
            <a:spLocks noChangeArrowheads="1"/>
          </p:cNvSpPr>
          <p:nvPr/>
        </p:nvSpPr>
        <p:spPr bwMode="auto">
          <a:xfrm>
            <a:off x="3957638" y="1355725"/>
            <a:ext cx="1114425" cy="346075"/>
          </a:xfrm>
          <a:prstGeom prst="rect">
            <a:avLst/>
          </a:prstGeom>
          <a:solidFill>
            <a:srgbClr val="99CC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02819" name="Rectangle 35"/>
          <p:cNvSpPr>
            <a:spLocks noChangeArrowheads="1"/>
          </p:cNvSpPr>
          <p:nvPr/>
        </p:nvSpPr>
        <p:spPr bwMode="auto">
          <a:xfrm>
            <a:off x="3957638" y="1009650"/>
            <a:ext cx="1114425" cy="346075"/>
          </a:xfrm>
          <a:prstGeom prst="rect">
            <a:avLst/>
          </a:prstGeom>
          <a:solidFill>
            <a:srgbClr val="99CCFF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0</a:t>
            </a:r>
          </a:p>
        </p:txBody>
      </p:sp>
      <p:sp>
        <p:nvSpPr>
          <p:cNvPr id="502820" name="Rectangle 36"/>
          <p:cNvSpPr>
            <a:spLocks noChangeArrowheads="1"/>
          </p:cNvSpPr>
          <p:nvPr/>
        </p:nvSpPr>
        <p:spPr bwMode="auto">
          <a:xfrm>
            <a:off x="5224463" y="5151438"/>
            <a:ext cx="1122362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821" name="Rectangle 37"/>
          <p:cNvSpPr>
            <a:spLocks noChangeArrowheads="1"/>
          </p:cNvSpPr>
          <p:nvPr/>
        </p:nvSpPr>
        <p:spPr bwMode="auto">
          <a:xfrm>
            <a:off x="5224463" y="4806950"/>
            <a:ext cx="1122362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822" name="Rectangle 38"/>
          <p:cNvSpPr>
            <a:spLocks noChangeArrowheads="1"/>
          </p:cNvSpPr>
          <p:nvPr/>
        </p:nvSpPr>
        <p:spPr bwMode="auto">
          <a:xfrm>
            <a:off x="5224463" y="4460875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23" name="Rectangle 39"/>
          <p:cNvSpPr>
            <a:spLocks noChangeArrowheads="1"/>
          </p:cNvSpPr>
          <p:nvPr/>
        </p:nvSpPr>
        <p:spPr bwMode="auto">
          <a:xfrm>
            <a:off x="5224463" y="4114800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824" name="Rectangle 40"/>
          <p:cNvSpPr>
            <a:spLocks noChangeArrowheads="1"/>
          </p:cNvSpPr>
          <p:nvPr/>
        </p:nvSpPr>
        <p:spPr bwMode="auto">
          <a:xfrm>
            <a:off x="5224463" y="3770313"/>
            <a:ext cx="1122362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25" name="Rectangle 41"/>
          <p:cNvSpPr>
            <a:spLocks noChangeArrowheads="1"/>
          </p:cNvSpPr>
          <p:nvPr/>
        </p:nvSpPr>
        <p:spPr bwMode="auto">
          <a:xfrm>
            <a:off x="5224463" y="3424238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26" name="Rectangle 42"/>
          <p:cNvSpPr>
            <a:spLocks noChangeArrowheads="1"/>
          </p:cNvSpPr>
          <p:nvPr/>
        </p:nvSpPr>
        <p:spPr bwMode="auto">
          <a:xfrm>
            <a:off x="5224463" y="3078163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2</a:t>
            </a:r>
          </a:p>
        </p:txBody>
      </p:sp>
      <p:sp>
        <p:nvSpPr>
          <p:cNvPr id="502827" name="Rectangle 43"/>
          <p:cNvSpPr>
            <a:spLocks noChangeArrowheads="1"/>
          </p:cNvSpPr>
          <p:nvPr/>
        </p:nvSpPr>
        <p:spPr bwMode="auto">
          <a:xfrm>
            <a:off x="5224463" y="2735263"/>
            <a:ext cx="1122362" cy="344487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28" name="Rectangle 44"/>
          <p:cNvSpPr>
            <a:spLocks noChangeArrowheads="1"/>
          </p:cNvSpPr>
          <p:nvPr/>
        </p:nvSpPr>
        <p:spPr bwMode="auto">
          <a:xfrm>
            <a:off x="5224463" y="2389188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1*1 = 1</a:t>
            </a:r>
          </a:p>
        </p:txBody>
      </p:sp>
      <p:sp>
        <p:nvSpPr>
          <p:cNvPr id="502829" name="Rectangle 45"/>
          <p:cNvSpPr>
            <a:spLocks noChangeArrowheads="1"/>
          </p:cNvSpPr>
          <p:nvPr/>
        </p:nvSpPr>
        <p:spPr bwMode="auto">
          <a:xfrm>
            <a:off x="5224463" y="2043113"/>
            <a:ext cx="1114425" cy="346075"/>
          </a:xfrm>
          <a:prstGeom prst="rect">
            <a:avLst/>
          </a:prstGeom>
          <a:solidFill>
            <a:srgbClr val="FFFF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1</a:t>
            </a:r>
          </a:p>
        </p:txBody>
      </p:sp>
      <p:sp>
        <p:nvSpPr>
          <p:cNvPr id="502830" name="Rectangle 46"/>
          <p:cNvSpPr>
            <a:spLocks noChangeArrowheads="1"/>
          </p:cNvSpPr>
          <p:nvPr/>
        </p:nvSpPr>
        <p:spPr bwMode="auto">
          <a:xfrm>
            <a:off x="6453188" y="5151438"/>
            <a:ext cx="1122362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831" name="Rectangle 47"/>
          <p:cNvSpPr>
            <a:spLocks noChangeArrowheads="1"/>
          </p:cNvSpPr>
          <p:nvPr/>
        </p:nvSpPr>
        <p:spPr bwMode="auto">
          <a:xfrm>
            <a:off x="6453188" y="4806950"/>
            <a:ext cx="1122362" cy="34448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832" name="Rectangle 48"/>
          <p:cNvSpPr>
            <a:spLocks noChangeArrowheads="1"/>
          </p:cNvSpPr>
          <p:nvPr/>
        </p:nvSpPr>
        <p:spPr bwMode="auto">
          <a:xfrm>
            <a:off x="6453188" y="4460875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02833" name="Rectangle 49"/>
          <p:cNvSpPr>
            <a:spLocks noChangeArrowheads="1"/>
          </p:cNvSpPr>
          <p:nvPr/>
        </p:nvSpPr>
        <p:spPr bwMode="auto">
          <a:xfrm>
            <a:off x="6453188" y="4114800"/>
            <a:ext cx="1114425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834" name="Rectangle 50"/>
          <p:cNvSpPr>
            <a:spLocks noChangeArrowheads="1"/>
          </p:cNvSpPr>
          <p:nvPr/>
        </p:nvSpPr>
        <p:spPr bwMode="auto">
          <a:xfrm>
            <a:off x="6453188" y="3770313"/>
            <a:ext cx="1122362" cy="344487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fact</a:t>
            </a:r>
          </a:p>
        </p:txBody>
      </p:sp>
      <p:sp>
        <p:nvSpPr>
          <p:cNvPr id="502835" name="Rectangle 51"/>
          <p:cNvSpPr>
            <a:spLocks noChangeArrowheads="1"/>
          </p:cNvSpPr>
          <p:nvPr/>
        </p:nvSpPr>
        <p:spPr bwMode="auto">
          <a:xfrm>
            <a:off x="6453188" y="3424238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2*1 = 2</a:t>
            </a:r>
          </a:p>
        </p:txBody>
      </p:sp>
      <p:sp>
        <p:nvSpPr>
          <p:cNvPr id="502836" name="Rectangle 52"/>
          <p:cNvSpPr>
            <a:spLocks noChangeArrowheads="1"/>
          </p:cNvSpPr>
          <p:nvPr/>
        </p:nvSpPr>
        <p:spPr bwMode="auto">
          <a:xfrm>
            <a:off x="6453188" y="3078163"/>
            <a:ext cx="1114425" cy="346075"/>
          </a:xfrm>
          <a:prstGeom prst="rect">
            <a:avLst/>
          </a:prstGeom>
          <a:solidFill>
            <a:srgbClr val="FF99CC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2</a:t>
            </a:r>
          </a:p>
        </p:txBody>
      </p:sp>
      <p:sp>
        <p:nvSpPr>
          <p:cNvPr id="502837" name="Rectangle 53"/>
          <p:cNvSpPr>
            <a:spLocks noChangeArrowheads="1"/>
          </p:cNvSpPr>
          <p:nvPr/>
        </p:nvSpPr>
        <p:spPr bwMode="auto">
          <a:xfrm>
            <a:off x="7683500" y="5153025"/>
            <a:ext cx="1114425" cy="654050"/>
          </a:xfrm>
          <a:prstGeom prst="rect">
            <a:avLst/>
          </a:prstGeom>
          <a:solidFill>
            <a:srgbClr val="C0C0C0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838" name="Rectangle 54"/>
          <p:cNvSpPr>
            <a:spLocks noChangeArrowheads="1"/>
          </p:cNvSpPr>
          <p:nvPr/>
        </p:nvSpPr>
        <p:spPr bwMode="auto">
          <a:xfrm>
            <a:off x="7683500" y="4808538"/>
            <a:ext cx="1114425" cy="34448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RA .. main</a:t>
            </a:r>
          </a:p>
        </p:txBody>
      </p:sp>
      <p:sp>
        <p:nvSpPr>
          <p:cNvPr id="502839" name="Rectangle 55"/>
          <p:cNvSpPr>
            <a:spLocks noChangeArrowheads="1"/>
          </p:cNvSpPr>
          <p:nvPr/>
        </p:nvSpPr>
        <p:spPr bwMode="auto">
          <a:xfrm>
            <a:off x="7683500" y="4462463"/>
            <a:ext cx="11064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3*2 = 6</a:t>
            </a:r>
          </a:p>
        </p:txBody>
      </p:sp>
      <p:sp>
        <p:nvSpPr>
          <p:cNvPr id="502840" name="Rectangle 56"/>
          <p:cNvSpPr>
            <a:spLocks noChangeArrowheads="1"/>
          </p:cNvSpPr>
          <p:nvPr/>
        </p:nvSpPr>
        <p:spPr bwMode="auto">
          <a:xfrm>
            <a:off x="7683500" y="4116388"/>
            <a:ext cx="1106488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n = 3</a:t>
            </a:r>
          </a:p>
        </p:txBody>
      </p:sp>
      <p:sp>
        <p:nvSpPr>
          <p:cNvPr id="502841" name="Line 57"/>
          <p:cNvSpPr>
            <a:spLocks noChangeShapeType="1"/>
          </p:cNvSpPr>
          <p:nvPr/>
        </p:nvSpPr>
        <p:spPr bwMode="auto">
          <a:xfrm>
            <a:off x="731838" y="817563"/>
            <a:ext cx="6989762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842" name="Text Box 58"/>
          <p:cNvSpPr txBox="1">
            <a:spLocks noChangeArrowheads="1"/>
          </p:cNvSpPr>
          <p:nvPr/>
        </p:nvSpPr>
        <p:spPr bwMode="auto">
          <a:xfrm>
            <a:off x="846138" y="317500"/>
            <a:ext cx="6835775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</a:rPr>
              <a:t>TRACE OF THE STACK DURING EXECUTION</a:t>
            </a:r>
          </a:p>
        </p:txBody>
      </p:sp>
      <p:sp>
        <p:nvSpPr>
          <p:cNvPr id="502843" name="Text Box 59"/>
          <p:cNvSpPr txBox="1">
            <a:spLocks noChangeArrowheads="1"/>
          </p:cNvSpPr>
          <p:nvPr/>
        </p:nvSpPr>
        <p:spPr bwMode="auto">
          <a:xfrm>
            <a:off x="309563" y="2162175"/>
            <a:ext cx="1308100" cy="11874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main calls fact</a:t>
            </a:r>
          </a:p>
        </p:txBody>
      </p:sp>
      <p:sp>
        <p:nvSpPr>
          <p:cNvPr id="502844" name="Line 60"/>
          <p:cNvSpPr>
            <a:spLocks noChangeShapeType="1"/>
          </p:cNvSpPr>
          <p:nvPr/>
        </p:nvSpPr>
        <p:spPr bwMode="auto">
          <a:xfrm>
            <a:off x="693738" y="3438525"/>
            <a:ext cx="0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845" name="Text Box 61"/>
          <p:cNvSpPr txBox="1">
            <a:spLocks noChangeArrowheads="1"/>
          </p:cNvSpPr>
          <p:nvPr/>
        </p:nvSpPr>
        <p:spPr bwMode="auto">
          <a:xfrm>
            <a:off x="7721600" y="2084388"/>
            <a:ext cx="1422400" cy="11874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</a:rPr>
              <a:t>fact returns to main</a:t>
            </a:r>
          </a:p>
        </p:txBody>
      </p:sp>
      <p:sp>
        <p:nvSpPr>
          <p:cNvPr id="502846" name="Line 62"/>
          <p:cNvSpPr>
            <a:spLocks noChangeShapeType="1"/>
          </p:cNvSpPr>
          <p:nvPr/>
        </p:nvSpPr>
        <p:spPr bwMode="auto">
          <a:xfrm flipV="1">
            <a:off x="8181975" y="3194050"/>
            <a:ext cx="0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E979B-F455-44EE-B04D-85B7B2E02ADC}" type="slidenum">
              <a:rPr lang="en-US"/>
              <a:pPr/>
              <a:t>28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Do Yourself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84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Trace the activation records for the following version of Fibonacci sequence.</a:t>
            </a:r>
          </a:p>
        </p:txBody>
      </p:sp>
      <p:sp>
        <p:nvSpPr>
          <p:cNvPr id="503812" name="Text Box 4"/>
          <p:cNvSpPr txBox="1">
            <a:spLocks noChangeArrowheads="1"/>
          </p:cNvSpPr>
          <p:nvPr/>
        </p:nvSpPr>
        <p:spPr bwMode="auto">
          <a:xfrm>
            <a:off x="1116013" y="2084388"/>
            <a:ext cx="5338762" cy="41163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stdio.h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&gt;</a:t>
            </a:r>
          </a:p>
          <a:p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 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n)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{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a, b;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if  (n  &lt; 2)   return (n);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else  {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a = f(n-1);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b = f(n-2);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return (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a+b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);  }</a:t>
            </a:r>
          </a:p>
          <a:p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}</a:t>
            </a:r>
          </a:p>
          <a:p>
            <a:endParaRPr lang="en-US" sz="1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  <a:p>
            <a:r>
              <a:rPr lang="en-US" sz="1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main</a:t>
            </a:r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() {</a:t>
            </a:r>
          </a:p>
          <a:p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printf</a:t>
            </a:r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(“Fib(4) is: %d \n”, f(4));</a:t>
            </a:r>
          </a:p>
          <a:p>
            <a:r>
              <a:rPr 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}</a:t>
            </a:r>
          </a:p>
        </p:txBody>
      </p:sp>
      <p:sp>
        <p:nvSpPr>
          <p:cNvPr id="503813" name="Rectangle 5"/>
          <p:cNvSpPr>
            <a:spLocks noChangeArrowheads="1"/>
          </p:cNvSpPr>
          <p:nvPr/>
        </p:nvSpPr>
        <p:spPr bwMode="auto">
          <a:xfrm>
            <a:off x="6837363" y="4081463"/>
            <a:ext cx="1535112" cy="960437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Return Addr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(either </a:t>
            </a:r>
            <a:r>
              <a:rPr lang="en-US" sz="1800">
                <a:solidFill>
                  <a:srgbClr val="FF0000"/>
                </a:solidFill>
              </a:rPr>
              <a:t>main</a:t>
            </a:r>
            <a:r>
              <a:rPr lang="en-US" sz="180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or </a:t>
            </a:r>
            <a:r>
              <a:rPr lang="en-US" sz="1800">
                <a:solidFill>
                  <a:srgbClr val="FF0000"/>
                </a:solidFill>
              </a:rPr>
              <a:t>X</a:t>
            </a:r>
            <a:r>
              <a:rPr lang="en-US" sz="1800">
                <a:solidFill>
                  <a:schemeClr val="tx1"/>
                </a:solidFill>
              </a:rPr>
              <a:t>, or </a:t>
            </a:r>
            <a:r>
              <a:rPr lang="en-US" sz="1800">
                <a:solidFill>
                  <a:srgbClr val="FF0000"/>
                </a:solidFill>
              </a:rPr>
              <a:t>Y</a:t>
            </a:r>
            <a:r>
              <a:rPr lang="en-US" sz="18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03814" name="Rectangle 6"/>
          <p:cNvSpPr>
            <a:spLocks noChangeArrowheads="1"/>
          </p:cNvSpPr>
          <p:nvPr/>
        </p:nvSpPr>
        <p:spPr bwMode="auto">
          <a:xfrm>
            <a:off x="6837363" y="3735388"/>
            <a:ext cx="1535112" cy="346075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Return Value</a:t>
            </a:r>
          </a:p>
        </p:txBody>
      </p:sp>
      <p:sp>
        <p:nvSpPr>
          <p:cNvPr id="503815" name="Rectangle 7"/>
          <p:cNvSpPr>
            <a:spLocks noChangeArrowheads="1"/>
          </p:cNvSpPr>
          <p:nvPr/>
        </p:nvSpPr>
        <p:spPr bwMode="auto">
          <a:xfrm>
            <a:off x="6837363" y="2698750"/>
            <a:ext cx="1535112" cy="1036638"/>
          </a:xfrm>
          <a:prstGeom prst="rect">
            <a:avLst/>
          </a:prstGeom>
          <a:solidFill>
            <a:srgbClr val="FFE699"/>
          </a:solidFill>
          <a:ln w="22225" algn="ctr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Local </a:t>
            </a:r>
          </a:p>
          <a:p>
            <a:pPr algn="ctr"/>
            <a:r>
              <a:rPr lang="en-US" sz="1800">
                <a:solidFill>
                  <a:schemeClr val="tx1"/>
                </a:solidFill>
              </a:rPr>
              <a:t>Variables</a:t>
            </a:r>
          </a:p>
          <a:p>
            <a:pPr algn="ctr"/>
            <a:r>
              <a:rPr lang="en-US" sz="1800">
                <a:solidFill>
                  <a:srgbClr val="FF0000"/>
                </a:solidFill>
              </a:rPr>
              <a:t>(n, a, b)</a:t>
            </a:r>
          </a:p>
        </p:txBody>
      </p:sp>
      <p:sp>
        <p:nvSpPr>
          <p:cNvPr id="503816" name="Text Box 8"/>
          <p:cNvSpPr txBox="1">
            <a:spLocks noChangeArrowheads="1"/>
          </p:cNvSpPr>
          <p:nvPr/>
        </p:nvSpPr>
        <p:spPr bwMode="auto">
          <a:xfrm>
            <a:off x="0" y="4005263"/>
            <a:ext cx="61436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</a:rPr>
              <a:t>   X</a:t>
            </a:r>
          </a:p>
        </p:txBody>
      </p:sp>
      <p:sp>
        <p:nvSpPr>
          <p:cNvPr id="503817" name="Text Box 9"/>
          <p:cNvSpPr txBox="1">
            <a:spLocks noChangeArrowheads="1"/>
          </p:cNvSpPr>
          <p:nvPr/>
        </p:nvSpPr>
        <p:spPr bwMode="auto">
          <a:xfrm>
            <a:off x="0" y="4572000"/>
            <a:ext cx="614363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</a:rPr>
              <a:t>   Y</a:t>
            </a:r>
          </a:p>
        </p:txBody>
      </p:sp>
      <p:sp>
        <p:nvSpPr>
          <p:cNvPr id="503818" name="Line 10"/>
          <p:cNvSpPr>
            <a:spLocks noChangeShapeType="1"/>
          </p:cNvSpPr>
          <p:nvPr/>
        </p:nvSpPr>
        <p:spPr bwMode="auto">
          <a:xfrm>
            <a:off x="533400" y="4191000"/>
            <a:ext cx="1657350" cy="1984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3819" name="Line 11"/>
          <p:cNvSpPr>
            <a:spLocks noChangeShapeType="1"/>
          </p:cNvSpPr>
          <p:nvPr/>
        </p:nvSpPr>
        <p:spPr bwMode="auto">
          <a:xfrm flipV="1">
            <a:off x="533400" y="4773613"/>
            <a:ext cx="1695450" cy="269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3820" name="Text Box 12"/>
          <p:cNvSpPr txBox="1">
            <a:spLocks noChangeArrowheads="1"/>
          </p:cNvSpPr>
          <p:nvPr/>
        </p:nvSpPr>
        <p:spPr bwMode="auto">
          <a:xfrm>
            <a:off x="2525713" y="6345238"/>
            <a:ext cx="769937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503821" name="Line 13"/>
          <p:cNvSpPr>
            <a:spLocks noChangeShapeType="1"/>
          </p:cNvSpPr>
          <p:nvPr/>
        </p:nvSpPr>
        <p:spPr bwMode="auto">
          <a:xfrm flipV="1">
            <a:off x="2843213" y="5848350"/>
            <a:ext cx="1536700" cy="5381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9025-1F41-40A5-BE29-344F3BBE610D}" type="slidenum">
              <a:rPr lang="en-US"/>
              <a:pPr/>
              <a:t>29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2200"/>
            <a:ext cx="8001000" cy="1524000"/>
          </a:xfrm>
        </p:spPr>
        <p:txBody>
          <a:bodyPr/>
          <a:lstStyle/>
          <a:p>
            <a:pPr algn="ctr"/>
            <a:r>
              <a:rPr lang="en-US" sz="3600">
                <a:solidFill>
                  <a:srgbClr val="CC3300"/>
                </a:solidFill>
              </a:rPr>
              <a:t>Storage Class of Variables</a:t>
            </a:r>
          </a:p>
        </p:txBody>
      </p:sp>
      <p:sp>
        <p:nvSpPr>
          <p:cNvPr id="504836" name="Text Box 4"/>
          <p:cNvSpPr txBox="1">
            <a:spLocks noChangeArrowheads="1"/>
          </p:cNvSpPr>
          <p:nvPr/>
        </p:nvSpPr>
        <p:spPr bwMode="auto">
          <a:xfrm>
            <a:off x="304800" y="1066800"/>
            <a:ext cx="82296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6E0AC-0705-4FC6-89ED-553A8914ADA3}" type="slidenum">
              <a:rPr lang="en-US"/>
              <a:pPr/>
              <a:t>3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Contd.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29600" cy="4800600"/>
          </a:xfrm>
        </p:spPr>
        <p:txBody>
          <a:bodyPr/>
          <a:lstStyle/>
          <a:p>
            <a:r>
              <a:rPr lang="en-US" dirty="0"/>
              <a:t>For a problem to be written in recursive form, two conditions are to be satisfied:</a:t>
            </a:r>
          </a:p>
          <a:p>
            <a:endParaRPr lang="en-US" dirty="0"/>
          </a:p>
          <a:p>
            <a:pPr lvl="1"/>
            <a:r>
              <a:rPr lang="en-US" sz="2400" dirty="0"/>
              <a:t>It should be possible to express the problem in recursive form.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 problem statement must include a stopping condition</a:t>
            </a:r>
          </a:p>
          <a:p>
            <a:pPr lvl="2">
              <a:buFontTx/>
              <a:buNone/>
            </a:pPr>
            <a:endParaRPr lang="en-US" sz="2000" dirty="0"/>
          </a:p>
          <a:p>
            <a:pPr lvl="2">
              <a:buFontTx/>
              <a:buNone/>
            </a:pPr>
            <a:r>
              <a:rPr lang="en-US" sz="2000" dirty="0"/>
              <a:t>fact(n)  =  1,                      if  n = 0</a:t>
            </a:r>
          </a:p>
          <a:p>
            <a:pPr lvl="2">
              <a:buFontTx/>
              <a:buNone/>
            </a:pPr>
            <a:r>
              <a:rPr lang="en-US" sz="2000" dirty="0"/>
              <a:t>              =  n </a:t>
            </a:r>
            <a:r>
              <a:rPr lang="en-US" sz="2000" dirty="0">
                <a:sym typeface="Symbol" pitchFamily="18" charset="2"/>
              </a:rPr>
              <a:t></a:t>
            </a:r>
            <a:r>
              <a:rPr lang="en-US" sz="2000" dirty="0"/>
              <a:t> fact(n-1),   if  n &gt; 0</a:t>
            </a:r>
          </a:p>
          <a:p>
            <a:pPr lvl="1"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3B9330-8A73-416A-86B3-39B79882A710}" type="slidenum">
              <a:rPr lang="en-US"/>
              <a:pPr/>
              <a:t>30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What is Storage Class?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4953000"/>
          </a:xfrm>
        </p:spPr>
        <p:txBody>
          <a:bodyPr/>
          <a:lstStyle/>
          <a:p>
            <a:r>
              <a:rPr lang="en-US" sz="2000" dirty="0"/>
              <a:t>It refers to the permanence of a variable, and its </a:t>
            </a:r>
            <a:r>
              <a:rPr lang="en-US" sz="2000" i="1" dirty="0">
                <a:solidFill>
                  <a:srgbClr val="A50021"/>
                </a:solidFill>
              </a:rPr>
              <a:t>scope</a:t>
            </a:r>
            <a:r>
              <a:rPr lang="en-US" sz="2000" dirty="0"/>
              <a:t> within a program.</a:t>
            </a:r>
          </a:p>
          <a:p>
            <a:endParaRPr lang="en-US" sz="2000" dirty="0"/>
          </a:p>
          <a:p>
            <a:r>
              <a:rPr lang="en-US" sz="2000" dirty="0"/>
              <a:t>Four storage class specifications in C:</a:t>
            </a:r>
          </a:p>
          <a:p>
            <a:pPr lvl="1"/>
            <a:r>
              <a:rPr lang="en-US" sz="2400" dirty="0">
                <a:solidFill>
                  <a:srgbClr val="006666"/>
                </a:solidFill>
              </a:rPr>
              <a:t>Automatic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r>
              <a:rPr lang="en-US" sz="2400" dirty="0"/>
              <a:t>  	</a:t>
            </a:r>
            <a:r>
              <a:rPr lang="en-US" sz="2400" dirty="0">
                <a:solidFill>
                  <a:srgbClr val="800080"/>
                </a:solidFill>
                <a:latin typeface="Courier New" pitchFamily="49" charset="0"/>
              </a:rPr>
              <a:t>auto</a:t>
            </a:r>
          </a:p>
          <a:p>
            <a:pPr lvl="1"/>
            <a:r>
              <a:rPr lang="en-US" sz="2400" dirty="0">
                <a:solidFill>
                  <a:srgbClr val="006666"/>
                </a:solidFill>
              </a:rPr>
              <a:t>External    </a:t>
            </a:r>
            <a:r>
              <a:rPr lang="en-US" sz="2400" dirty="0"/>
              <a:t>:  	</a:t>
            </a:r>
            <a:r>
              <a:rPr lang="en-US" sz="2400" dirty="0">
                <a:solidFill>
                  <a:srgbClr val="800080"/>
                </a:solidFill>
                <a:latin typeface="Courier New" pitchFamily="49" charset="0"/>
              </a:rPr>
              <a:t>extern</a:t>
            </a:r>
          </a:p>
          <a:p>
            <a:pPr lvl="1"/>
            <a:r>
              <a:rPr lang="en-US" sz="2400" dirty="0">
                <a:solidFill>
                  <a:srgbClr val="006666"/>
                </a:solidFill>
              </a:rPr>
              <a:t>Static        </a:t>
            </a:r>
            <a:r>
              <a:rPr lang="en-US" sz="2400" dirty="0"/>
              <a:t>:  	</a:t>
            </a:r>
            <a:r>
              <a:rPr lang="en-US" sz="2400" dirty="0">
                <a:solidFill>
                  <a:srgbClr val="800080"/>
                </a:solidFill>
                <a:latin typeface="Courier New" pitchFamily="49" charset="0"/>
              </a:rPr>
              <a:t>static</a:t>
            </a:r>
          </a:p>
          <a:p>
            <a:pPr lvl="1"/>
            <a:r>
              <a:rPr lang="en-US" sz="2400" dirty="0">
                <a:solidFill>
                  <a:srgbClr val="006666"/>
                </a:solidFill>
              </a:rPr>
              <a:t>Register    </a:t>
            </a:r>
            <a:r>
              <a:rPr lang="en-US" sz="2400" dirty="0"/>
              <a:t>:  	</a:t>
            </a:r>
            <a:r>
              <a:rPr lang="en-US" sz="2400" dirty="0">
                <a:solidFill>
                  <a:srgbClr val="800080"/>
                </a:solidFill>
                <a:latin typeface="Courier New" pitchFamily="49" charset="0"/>
              </a:rPr>
              <a:t>register</a:t>
            </a:r>
            <a:endParaRPr lang="en-US" sz="1800" dirty="0">
              <a:solidFill>
                <a:srgbClr val="80008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82AC5-4287-43F4-97BE-D19FF8891BEF}" type="slidenum">
              <a:rPr lang="en-US"/>
              <a:pPr/>
              <a:t>31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Automatic Variables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937125"/>
          </a:xfrm>
        </p:spPr>
        <p:txBody>
          <a:bodyPr/>
          <a:lstStyle/>
          <a:p>
            <a:r>
              <a:rPr lang="en-US" sz="2000" dirty="0"/>
              <a:t>These are always declared within a function and are local to the function in which they are declared.</a:t>
            </a:r>
          </a:p>
          <a:p>
            <a:pPr lvl="1"/>
            <a:r>
              <a:rPr lang="en-US" dirty="0"/>
              <a:t>Scope is confined to that function.</a:t>
            </a:r>
          </a:p>
          <a:p>
            <a:pPr lvl="1"/>
            <a:endParaRPr lang="en-US" dirty="0"/>
          </a:p>
          <a:p>
            <a:r>
              <a:rPr lang="en-US" sz="2000" dirty="0"/>
              <a:t>This is the default storage class specification.</a:t>
            </a:r>
          </a:p>
          <a:p>
            <a:pPr lvl="1"/>
            <a:r>
              <a:rPr lang="en-US" dirty="0"/>
              <a:t>All variables are considered as </a:t>
            </a:r>
            <a:r>
              <a:rPr lang="en-US" sz="2400" dirty="0">
                <a:solidFill>
                  <a:srgbClr val="006666"/>
                </a:solidFill>
                <a:latin typeface="Courier New" pitchFamily="49" charset="0"/>
              </a:rPr>
              <a:t>auto</a:t>
            </a:r>
            <a:r>
              <a:rPr lang="en-US" dirty="0"/>
              <a:t> unless explicitly specified otherwise.</a:t>
            </a:r>
          </a:p>
          <a:p>
            <a:pPr lvl="1"/>
            <a:r>
              <a:rPr lang="en-US" dirty="0"/>
              <a:t>The keyword </a:t>
            </a:r>
            <a:r>
              <a:rPr lang="en-US" sz="2400" dirty="0">
                <a:solidFill>
                  <a:srgbClr val="006666"/>
                </a:solidFill>
                <a:latin typeface="Courier New" pitchFamily="49" charset="0"/>
              </a:rPr>
              <a:t>auto</a:t>
            </a:r>
            <a:r>
              <a:rPr lang="en-US" dirty="0"/>
              <a:t> is optional.</a:t>
            </a:r>
          </a:p>
          <a:p>
            <a:pPr lvl="1"/>
            <a:r>
              <a:rPr lang="en-US" dirty="0"/>
              <a:t>An automatic variable does not retain its value once control is transferred out of its defining function.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49082-3A76-426B-8D72-49D69A237D2E}" type="slidenum">
              <a:rPr lang="en-US"/>
              <a:pPr/>
              <a:t>32</a:t>
            </a:fld>
            <a:endParaRPr lang="en-US"/>
          </a:p>
        </p:txBody>
      </p:sp>
      <p:sp>
        <p:nvSpPr>
          <p:cNvPr id="507907" name="Rectangle 3"/>
          <p:cNvSpPr>
            <a:spLocks noChangeArrowheads="1"/>
          </p:cNvSpPr>
          <p:nvPr/>
        </p:nvSpPr>
        <p:spPr bwMode="auto">
          <a:xfrm>
            <a:off x="457200" y="1371600"/>
            <a:ext cx="3733800" cy="37338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#include &lt;stdio.h&gt;</a:t>
            </a:r>
          </a:p>
          <a:p>
            <a:pPr marL="342900" indent="-342900">
              <a:spcBef>
                <a:spcPct val="20000"/>
              </a:spcBef>
            </a:pPr>
            <a:endParaRPr lang="en-US" sz="2000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int factorial(int m)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2000">
                <a:solidFill>
                  <a:srgbClr val="FF0000"/>
                </a:solidFill>
                <a:latin typeface="Courier New" pitchFamily="49" charset="0"/>
              </a:rPr>
              <a:t>auto int i;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Courier New" pitchFamily="49" charset="0"/>
              </a:rPr>
              <a:t>	auto int temp=1;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	for (i=1; i&lt;=m; i++)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		temp = temp * i;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	return (temp);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07908" name="Rectangle 4"/>
          <p:cNvSpPr>
            <a:spLocks noChangeArrowheads="1"/>
          </p:cNvSpPr>
          <p:nvPr/>
        </p:nvSpPr>
        <p:spPr bwMode="auto">
          <a:xfrm>
            <a:off x="4419600" y="1371600"/>
            <a:ext cx="4419600" cy="3200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err="1" smtClean="0">
                <a:solidFill>
                  <a:srgbClr val="800080"/>
                </a:solidFill>
                <a:latin typeface="Courier New" pitchFamily="49" charset="0"/>
              </a:rPr>
              <a:t>int</a:t>
            </a:r>
            <a:r>
              <a:rPr lang="en-US" sz="2000" dirty="0" smtClean="0">
                <a:solidFill>
                  <a:srgbClr val="800080"/>
                </a:solidFill>
                <a:latin typeface="Courier New" pitchFamily="49" charset="0"/>
              </a:rPr>
              <a:t> main</a:t>
            </a: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()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auto 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 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	for (n=1; n&lt;=10; n++)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    </a:t>
            </a:r>
            <a:r>
              <a:rPr lang="en-US" sz="2000" dirty="0" err="1">
                <a:solidFill>
                  <a:srgbClr val="800080"/>
                </a:solidFill>
                <a:latin typeface="Courier New" pitchFamily="49" charset="0"/>
              </a:rPr>
              <a:t>printf</a:t>
            </a: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 (“%d! = %d \n”,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         n, factorial (n</a:t>
            </a:r>
            <a:r>
              <a:rPr lang="en-US" sz="2000" dirty="0" smtClean="0">
                <a:solidFill>
                  <a:srgbClr val="800080"/>
                </a:solidFill>
                <a:latin typeface="Courier New" pitchFamily="49" charset="0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 smtClean="0">
                <a:solidFill>
                  <a:srgbClr val="800080"/>
                </a:solidFill>
                <a:latin typeface="Courier New" pitchFamily="49" charset="0"/>
              </a:rPr>
              <a:t>  return 0;</a:t>
            </a:r>
            <a:endParaRPr lang="en-US" sz="2000" dirty="0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07909" name="Text Box 5"/>
          <p:cNvSpPr txBox="1">
            <a:spLocks noChangeArrowheads="1"/>
          </p:cNvSpPr>
          <p:nvPr/>
        </p:nvSpPr>
        <p:spPr bwMode="auto">
          <a:xfrm>
            <a:off x="228600" y="914400"/>
            <a:ext cx="80010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A11CD-B847-457B-9C05-50C015A4E670}" type="slidenum">
              <a:rPr lang="en-US"/>
              <a:pPr/>
              <a:t>33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Static Variables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7681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000" dirty="0"/>
              <a:t>Static variables are defined within individual functions and have the same scope as automatic variables.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Unlike automatic variables, static variables retain their values throughout the life of the program.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a function is exited and re-entered at a later time, the static variables defined within that function will retain their previous values.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Initial values can be included in the static variable declaration.</a:t>
            </a:r>
          </a:p>
          <a:p>
            <a:pPr lvl="2">
              <a:lnSpc>
                <a:spcPct val="120000"/>
              </a:lnSpc>
            </a:pPr>
            <a:r>
              <a:rPr lang="en-US" sz="2000" dirty="0"/>
              <a:t>Will be initialized only once.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An example of using static variable: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Count number of times a function is called.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7DCD6-33D2-4078-A931-84B5507292ED}" type="slidenum">
              <a:rPr lang="en-US"/>
              <a:pPr/>
              <a:t>34</a:t>
            </a:fld>
            <a:endParaRPr lang="en-US"/>
          </a:p>
        </p:txBody>
      </p:sp>
      <p:sp>
        <p:nvSpPr>
          <p:cNvPr id="509954" name="Rectangle 2"/>
          <p:cNvSpPr>
            <a:spLocks noChangeArrowheads="1"/>
          </p:cNvSpPr>
          <p:nvPr/>
        </p:nvSpPr>
        <p:spPr bwMode="auto">
          <a:xfrm>
            <a:off x="1143000" y="1219200"/>
            <a:ext cx="6934200" cy="33528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#include &lt;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stdio.h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&gt;</a:t>
            </a: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80008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 err="1">
                <a:solidFill>
                  <a:srgbClr val="800080"/>
                </a:solidFill>
                <a:latin typeface="+mn-lt"/>
              </a:rPr>
              <a:t>int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 factorial (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int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 n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) {</a:t>
            </a:r>
            <a:endParaRPr lang="en-US" sz="2000" dirty="0">
              <a:solidFill>
                <a:srgbClr val="80008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static </a:t>
            </a:r>
            <a:r>
              <a:rPr lang="en-US" sz="2000" dirty="0" err="1">
                <a:solidFill>
                  <a:srgbClr val="FF0000"/>
                </a:solidFill>
                <a:latin typeface="+mn-lt"/>
              </a:rPr>
              <a:t>int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 count=0;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  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printf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 (“n=%d, count=%d \n”, n, count);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	if (n == 0) return 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  else return (n * factorial(n-1));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}</a:t>
            </a:r>
          </a:p>
        </p:txBody>
      </p:sp>
      <p:sp>
        <p:nvSpPr>
          <p:cNvPr id="509955" name="Rectangle 3"/>
          <p:cNvSpPr>
            <a:spLocks noChangeArrowheads="1"/>
          </p:cNvSpPr>
          <p:nvPr/>
        </p:nvSpPr>
        <p:spPr bwMode="auto">
          <a:xfrm>
            <a:off x="1143001" y="4572000"/>
            <a:ext cx="6934200" cy="18288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err="1" smtClean="0">
                <a:solidFill>
                  <a:srgbClr val="800080"/>
                </a:solidFill>
                <a:latin typeface="+mn-lt"/>
              </a:rPr>
              <a:t>int</a:t>
            </a:r>
            <a:r>
              <a:rPr lang="en-US" sz="2000" dirty="0" smtClean="0">
                <a:solidFill>
                  <a:srgbClr val="800080"/>
                </a:solidFill>
                <a:latin typeface="+mn-lt"/>
              </a:rPr>
              <a:t> main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()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	 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int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 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i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=6;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	 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printf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 (“Value is: %d \n”, factorial(</a:t>
            </a:r>
            <a:r>
              <a:rPr lang="en-US" sz="2000" dirty="0" err="1">
                <a:solidFill>
                  <a:srgbClr val="800080"/>
                </a:solidFill>
                <a:latin typeface="+mn-lt"/>
              </a:rPr>
              <a:t>i</a:t>
            </a:r>
            <a:r>
              <a:rPr lang="en-US" sz="2000" dirty="0">
                <a:solidFill>
                  <a:srgbClr val="800080"/>
                </a:solidFill>
                <a:latin typeface="+mn-lt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800080"/>
                </a:solidFill>
                <a:latin typeface="+mn-lt"/>
              </a:rPr>
              <a:t>}</a:t>
            </a:r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1143000" y="533400"/>
            <a:ext cx="26670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EXAMPLE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78162-9084-4390-BCEC-9B46F6B06B3B}" type="slidenum">
              <a:rPr lang="en-US"/>
              <a:pPr/>
              <a:t>35</a:t>
            </a:fld>
            <a:endParaRPr lang="en-US"/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Program output:</a:t>
            </a:r>
          </a:p>
          <a:p>
            <a:pPr lvl="1">
              <a:buFontTx/>
              <a:buNone/>
            </a:pPr>
            <a:r>
              <a:rPr lang="en-US" sz="1600">
                <a:latin typeface="Courier New" pitchFamily="49" charset="0"/>
              </a:rPr>
              <a:t>  </a:t>
            </a: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n=6, count=1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n=5, count=2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n=4, count=3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n=3, count=4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n=2, count=5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n=1, count=6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n=0, count=7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Value is: 720</a:t>
            </a:r>
          </a:p>
        </p:txBody>
      </p:sp>
      <p:sp>
        <p:nvSpPr>
          <p:cNvPr id="510980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77724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B6F20-46B5-474C-998F-4FF22F69C183}" type="slidenum">
              <a:rPr lang="en-US"/>
              <a:pPr/>
              <a:t>36</a:t>
            </a:fld>
            <a:endParaRPr lang="en-US"/>
          </a:p>
        </p:txBody>
      </p:sp>
      <p:sp>
        <p:nvSpPr>
          <p:cNvPr id="512002" name="Rectangle 2"/>
          <p:cNvSpPr>
            <a:spLocks noChangeArrowheads="1"/>
          </p:cNvSpPr>
          <p:nvPr/>
        </p:nvSpPr>
        <p:spPr bwMode="auto">
          <a:xfrm>
            <a:off x="1295400" y="1311275"/>
            <a:ext cx="6732588" cy="3336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#include &lt;</a:t>
            </a:r>
            <a:r>
              <a:rPr lang="en-US" sz="1800" dirty="0" err="1">
                <a:solidFill>
                  <a:srgbClr val="800080"/>
                </a:solidFill>
                <a:latin typeface="Courier New" pitchFamily="49" charset="0"/>
              </a:rPr>
              <a:t>stdio.h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&gt;</a:t>
            </a:r>
          </a:p>
          <a:p>
            <a:pPr marL="342900" indent="-342900">
              <a:spcBef>
                <a:spcPct val="20000"/>
              </a:spcBef>
            </a:pPr>
            <a:endParaRPr lang="en-US" sz="1800" dirty="0">
              <a:solidFill>
                <a:srgbClr val="80008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800" dirty="0" err="1">
                <a:solidFill>
                  <a:srgbClr val="800080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 fib (</a:t>
            </a:r>
            <a:r>
              <a:rPr lang="en-US" sz="1800" dirty="0" err="1">
                <a:solidFill>
                  <a:srgbClr val="800080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 n)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	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static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count=0;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</a:rPr>
              <a:t>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  </a:t>
            </a:r>
            <a:r>
              <a:rPr lang="en-US" sz="1800" dirty="0" err="1">
                <a:solidFill>
                  <a:srgbClr val="800080"/>
                </a:solidFill>
                <a:latin typeface="Courier New" pitchFamily="49" charset="0"/>
              </a:rPr>
              <a:t>printf</a:t>
            </a: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 (“n=%d, count=%d \n”, n, count);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	if (n &lt; 2) return n;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  else return (fib(n-1) + fib(n-2));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12003" name="Rectangle 3"/>
          <p:cNvSpPr>
            <a:spLocks noChangeArrowheads="1"/>
          </p:cNvSpPr>
          <p:nvPr/>
        </p:nvSpPr>
        <p:spPr bwMode="auto">
          <a:xfrm>
            <a:off x="1308100" y="4656138"/>
            <a:ext cx="6692900" cy="166846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>
                <a:solidFill>
                  <a:srgbClr val="800080"/>
                </a:solidFill>
                <a:latin typeface="Courier New" pitchFamily="49" charset="0"/>
              </a:rPr>
              <a:t>main()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solidFill>
                  <a:srgbClr val="800080"/>
                </a:solidFill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solidFill>
                  <a:srgbClr val="800080"/>
                </a:solidFill>
                <a:latin typeface="Courier New" pitchFamily="49" charset="0"/>
              </a:rPr>
              <a:t>	 int i=4;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solidFill>
                  <a:srgbClr val="800080"/>
                </a:solidFill>
                <a:latin typeface="Courier New" pitchFamily="49" charset="0"/>
              </a:rPr>
              <a:t>	 printf (“Value is: %d \n”, fib(i));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solidFill>
                  <a:srgbClr val="80008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1238250" y="533400"/>
            <a:ext cx="22669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EXAMPLE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1216A-7C88-4FCD-8D8C-A382AA13BDAD}" type="slidenum">
              <a:rPr lang="en-US"/>
              <a:pPr/>
              <a:t>37</a:t>
            </a:fld>
            <a:endParaRPr lang="en-US"/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Program output:</a:t>
            </a:r>
          </a:p>
          <a:p>
            <a:pPr lvl="1">
              <a:buFontTx/>
              <a:buNone/>
            </a:pPr>
            <a:r>
              <a:rPr lang="en-US"/>
              <a:t>    </a:t>
            </a: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n=4, count=1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n=3, count=2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n=2, count=3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n=1, count=4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n=0, count=5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n=1, count=6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n=2, count=7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n=1, count=8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n=0, count=9</a:t>
            </a:r>
          </a:p>
          <a:p>
            <a:pPr lvl="1">
              <a:buFontTx/>
              <a:buNone/>
            </a:pPr>
            <a:r>
              <a:rPr lang="en-US">
                <a:solidFill>
                  <a:srgbClr val="800080"/>
                </a:solidFill>
                <a:latin typeface="Courier New" pitchFamily="49" charset="0"/>
              </a:rPr>
              <a:t>  Value is: 3        [0,1,1,2,3,5,8,….]</a:t>
            </a:r>
          </a:p>
          <a:p>
            <a:pPr lvl="1">
              <a:buFontTx/>
              <a:buNone/>
            </a:pPr>
            <a:endParaRPr lang="en-US"/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6629400" y="1371600"/>
            <a:ext cx="6858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</a:rPr>
              <a:t>f(4)</a:t>
            </a:r>
          </a:p>
        </p:txBody>
      </p:sp>
      <p:grpSp>
        <p:nvGrpSpPr>
          <p:cNvPr id="513029" name="Group 5"/>
          <p:cNvGrpSpPr>
            <a:grpSpLocks/>
          </p:cNvGrpSpPr>
          <p:nvPr/>
        </p:nvGrpSpPr>
        <p:grpSpPr bwMode="auto">
          <a:xfrm>
            <a:off x="6096000" y="1752600"/>
            <a:ext cx="1752600" cy="777875"/>
            <a:chOff x="3840" y="1104"/>
            <a:chExt cx="1104" cy="490"/>
          </a:xfrm>
        </p:grpSpPr>
        <p:sp>
          <p:nvSpPr>
            <p:cNvPr id="513030" name="Text Box 6"/>
            <p:cNvSpPr txBox="1">
              <a:spLocks noChangeArrowheads="1"/>
            </p:cNvSpPr>
            <p:nvPr/>
          </p:nvSpPr>
          <p:spPr bwMode="auto">
            <a:xfrm>
              <a:off x="3840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f(3)</a:t>
              </a:r>
            </a:p>
          </p:txBody>
        </p:sp>
        <p:sp>
          <p:nvSpPr>
            <p:cNvPr id="513031" name="Text Box 7"/>
            <p:cNvSpPr txBox="1">
              <a:spLocks noChangeArrowheads="1"/>
            </p:cNvSpPr>
            <p:nvPr/>
          </p:nvSpPr>
          <p:spPr bwMode="auto">
            <a:xfrm>
              <a:off x="4512" y="1344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f(2)</a:t>
              </a:r>
            </a:p>
          </p:txBody>
        </p:sp>
        <p:sp>
          <p:nvSpPr>
            <p:cNvPr id="513032" name="Line 8"/>
            <p:cNvSpPr>
              <a:spLocks noChangeShapeType="1"/>
            </p:cNvSpPr>
            <p:nvPr/>
          </p:nvSpPr>
          <p:spPr bwMode="auto">
            <a:xfrm flipH="1">
              <a:off x="4080" y="1104"/>
              <a:ext cx="144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033" name="Line 9"/>
            <p:cNvSpPr>
              <a:spLocks noChangeShapeType="1"/>
            </p:cNvSpPr>
            <p:nvPr/>
          </p:nvSpPr>
          <p:spPr bwMode="auto">
            <a:xfrm>
              <a:off x="4368" y="110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034" name="Group 10"/>
          <p:cNvGrpSpPr>
            <a:grpSpLocks/>
          </p:cNvGrpSpPr>
          <p:nvPr/>
        </p:nvGrpSpPr>
        <p:grpSpPr bwMode="auto">
          <a:xfrm>
            <a:off x="5486400" y="2514600"/>
            <a:ext cx="1600200" cy="854075"/>
            <a:chOff x="3456" y="1584"/>
            <a:chExt cx="1008" cy="538"/>
          </a:xfrm>
        </p:grpSpPr>
        <p:sp>
          <p:nvSpPr>
            <p:cNvPr id="513035" name="Text Box 11"/>
            <p:cNvSpPr txBox="1">
              <a:spLocks noChangeArrowheads="1"/>
            </p:cNvSpPr>
            <p:nvPr/>
          </p:nvSpPr>
          <p:spPr bwMode="auto">
            <a:xfrm>
              <a:off x="4032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513036" name="Text Box 12"/>
            <p:cNvSpPr txBox="1">
              <a:spLocks noChangeArrowheads="1"/>
            </p:cNvSpPr>
            <p:nvPr/>
          </p:nvSpPr>
          <p:spPr bwMode="auto">
            <a:xfrm>
              <a:off x="3456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f(2)</a:t>
              </a:r>
            </a:p>
          </p:txBody>
        </p:sp>
        <p:sp>
          <p:nvSpPr>
            <p:cNvPr id="513037" name="Line 13"/>
            <p:cNvSpPr>
              <a:spLocks noChangeShapeType="1"/>
            </p:cNvSpPr>
            <p:nvPr/>
          </p:nvSpPr>
          <p:spPr bwMode="auto">
            <a:xfrm flipH="1">
              <a:off x="3744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038" name="Line 14"/>
            <p:cNvSpPr>
              <a:spLocks noChangeShapeType="1"/>
            </p:cNvSpPr>
            <p:nvPr/>
          </p:nvSpPr>
          <p:spPr bwMode="auto">
            <a:xfrm>
              <a:off x="4032" y="1584"/>
              <a:ext cx="192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039" name="Group 15"/>
          <p:cNvGrpSpPr>
            <a:grpSpLocks/>
          </p:cNvGrpSpPr>
          <p:nvPr/>
        </p:nvGrpSpPr>
        <p:grpSpPr bwMode="auto">
          <a:xfrm>
            <a:off x="6934200" y="2514600"/>
            <a:ext cx="1447800" cy="854075"/>
            <a:chOff x="4368" y="1584"/>
            <a:chExt cx="912" cy="538"/>
          </a:xfrm>
        </p:grpSpPr>
        <p:sp>
          <p:nvSpPr>
            <p:cNvPr id="513040" name="Text Box 16"/>
            <p:cNvSpPr txBox="1">
              <a:spLocks noChangeArrowheads="1"/>
            </p:cNvSpPr>
            <p:nvPr/>
          </p:nvSpPr>
          <p:spPr bwMode="auto">
            <a:xfrm>
              <a:off x="484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f(0)</a:t>
              </a:r>
            </a:p>
          </p:txBody>
        </p:sp>
        <p:sp>
          <p:nvSpPr>
            <p:cNvPr id="513041" name="Text Box 17"/>
            <p:cNvSpPr txBox="1">
              <a:spLocks noChangeArrowheads="1"/>
            </p:cNvSpPr>
            <p:nvPr/>
          </p:nvSpPr>
          <p:spPr bwMode="auto">
            <a:xfrm>
              <a:off x="4368" y="1872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513042" name="Line 18"/>
            <p:cNvSpPr>
              <a:spLocks noChangeShapeType="1"/>
            </p:cNvSpPr>
            <p:nvPr/>
          </p:nvSpPr>
          <p:spPr bwMode="auto">
            <a:xfrm flipH="1">
              <a:off x="4560" y="1584"/>
              <a:ext cx="96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043" name="Line 19"/>
            <p:cNvSpPr>
              <a:spLocks noChangeShapeType="1"/>
            </p:cNvSpPr>
            <p:nvPr/>
          </p:nvSpPr>
          <p:spPr bwMode="auto">
            <a:xfrm>
              <a:off x="4752" y="1584"/>
              <a:ext cx="240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044" name="Group 20"/>
          <p:cNvGrpSpPr>
            <a:grpSpLocks/>
          </p:cNvGrpSpPr>
          <p:nvPr/>
        </p:nvGrpSpPr>
        <p:grpSpPr bwMode="auto">
          <a:xfrm>
            <a:off x="5029200" y="3352800"/>
            <a:ext cx="1752600" cy="854075"/>
            <a:chOff x="3168" y="2112"/>
            <a:chExt cx="1104" cy="538"/>
          </a:xfrm>
        </p:grpSpPr>
        <p:sp>
          <p:nvSpPr>
            <p:cNvPr id="513045" name="Text Box 21"/>
            <p:cNvSpPr txBox="1">
              <a:spLocks noChangeArrowheads="1"/>
            </p:cNvSpPr>
            <p:nvPr/>
          </p:nvSpPr>
          <p:spPr bwMode="auto">
            <a:xfrm>
              <a:off x="3168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f(1)</a:t>
              </a:r>
            </a:p>
          </p:txBody>
        </p:sp>
        <p:sp>
          <p:nvSpPr>
            <p:cNvPr id="513046" name="Text Box 22"/>
            <p:cNvSpPr txBox="1">
              <a:spLocks noChangeArrowheads="1"/>
            </p:cNvSpPr>
            <p:nvPr/>
          </p:nvSpPr>
          <p:spPr bwMode="auto">
            <a:xfrm>
              <a:off x="3840" y="2400"/>
              <a:ext cx="432" cy="25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800080"/>
                  </a:solidFill>
                </a:rPr>
                <a:t>f(0)</a:t>
              </a:r>
            </a:p>
          </p:txBody>
        </p:sp>
        <p:sp>
          <p:nvSpPr>
            <p:cNvPr id="513047" name="Line 23"/>
            <p:cNvSpPr>
              <a:spLocks noChangeShapeType="1"/>
            </p:cNvSpPr>
            <p:nvPr/>
          </p:nvSpPr>
          <p:spPr bwMode="auto">
            <a:xfrm flipH="1">
              <a:off x="3360" y="2112"/>
              <a:ext cx="192" cy="28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3048" name="Line 24"/>
            <p:cNvSpPr>
              <a:spLocks noChangeShapeType="1"/>
            </p:cNvSpPr>
            <p:nvPr/>
          </p:nvSpPr>
          <p:spPr bwMode="auto">
            <a:xfrm>
              <a:off x="3648" y="2112"/>
              <a:ext cx="288" cy="33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049" name="Text Box 25"/>
          <p:cNvSpPr txBox="1">
            <a:spLocks noChangeArrowheads="1"/>
          </p:cNvSpPr>
          <p:nvPr/>
        </p:nvSpPr>
        <p:spPr bwMode="auto">
          <a:xfrm>
            <a:off x="304800" y="990600"/>
            <a:ext cx="75438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A6807-6918-40C5-9841-6AE1C68B05CA}" type="slidenum">
              <a:rPr lang="en-US"/>
              <a:pPr/>
              <a:t>38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Register Variables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610600" cy="46482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000"/>
              <a:t>These variables are stored in high-speed registers within the CPU.</a:t>
            </a:r>
          </a:p>
          <a:p>
            <a:pPr lvl="1">
              <a:lnSpc>
                <a:spcPct val="140000"/>
              </a:lnSpc>
            </a:pPr>
            <a:r>
              <a:rPr lang="en-US"/>
              <a:t>Commonly used variables may be declared as register variables.</a:t>
            </a:r>
          </a:p>
          <a:p>
            <a:pPr lvl="1">
              <a:lnSpc>
                <a:spcPct val="140000"/>
              </a:lnSpc>
            </a:pPr>
            <a:r>
              <a:rPr lang="en-US"/>
              <a:t>Results in increase in execution speed.</a:t>
            </a:r>
          </a:p>
          <a:p>
            <a:pPr lvl="1">
              <a:lnSpc>
                <a:spcPct val="140000"/>
              </a:lnSpc>
            </a:pPr>
            <a:r>
              <a:rPr lang="en-US"/>
              <a:t>The allocation is done by the compiler.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0F25E-6353-44DB-9185-DDBF73A2E52E}" type="slidenum">
              <a:rPr lang="en-US"/>
              <a:pPr/>
              <a:t>39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rgbClr val="CC3300"/>
                </a:solidFill>
              </a:rPr>
              <a:t>External Variables</a:t>
            </a:r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029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They are not confined to single functions.</a:t>
            </a:r>
          </a:p>
          <a:p>
            <a:pPr>
              <a:lnSpc>
                <a:spcPct val="120000"/>
              </a:lnSpc>
            </a:pPr>
            <a:r>
              <a:rPr lang="en-US" dirty="0"/>
              <a:t>Their scope extends from the point of definition through the remainder of the program.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rgbClr val="006666"/>
                </a:solidFill>
              </a:rPr>
              <a:t>They may span more than one functions.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rgbClr val="006666"/>
                </a:solidFill>
              </a:rPr>
              <a:t>Also called global variables</a:t>
            </a:r>
            <a:r>
              <a:rPr lang="en-US" sz="2400" dirty="0"/>
              <a:t>.</a:t>
            </a:r>
          </a:p>
          <a:p>
            <a:pPr>
              <a:lnSpc>
                <a:spcPct val="120000"/>
              </a:lnSpc>
            </a:pPr>
            <a:r>
              <a:rPr lang="en-US" dirty="0"/>
              <a:t>Alternate way of declaring global variables.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rgbClr val="006666"/>
                </a:solidFill>
              </a:rPr>
              <a:t>Declare them outside the function, at the beginning</a:t>
            </a:r>
            <a:r>
              <a:rPr lang="en-US" dirty="0">
                <a:solidFill>
                  <a:srgbClr val="006666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Functions :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Recursive functions are used to reduce a complex problem to a simpler-to-solve problem.</a:t>
            </a:r>
          </a:p>
          <a:p>
            <a:r>
              <a:rPr lang="en-US" dirty="0" smtClean="0"/>
              <a:t>•The simpler-to-solve problem is known as the base case</a:t>
            </a:r>
          </a:p>
          <a:p>
            <a:r>
              <a:rPr lang="en-US" dirty="0" smtClean="0"/>
              <a:t>•Recursive calls stop when the base case is reached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9010-E566-41C1-AADD-150A199FFC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7D93-8D08-4762-BD48-A41AD0D81887}" type="slidenum">
              <a:rPr lang="en-US"/>
              <a:pPr/>
              <a:t>40</a:t>
            </a:fld>
            <a:endParaRPr lang="en-US"/>
          </a:p>
        </p:txBody>
      </p:sp>
      <p:sp>
        <p:nvSpPr>
          <p:cNvPr id="516100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75438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16098" name="Rectangle 2"/>
          <p:cNvSpPr>
            <a:spLocks noChangeArrowheads="1"/>
          </p:cNvSpPr>
          <p:nvPr/>
        </p:nvSpPr>
        <p:spPr bwMode="auto">
          <a:xfrm>
            <a:off x="1143000" y="685800"/>
            <a:ext cx="7105650" cy="3048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#include &lt;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stdio.h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&gt;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</a:rPr>
              <a:t>int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</a:rPr>
              <a:t> count=0;   /** GLOBAL VARIABLE **/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factorial (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n)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</a:rPr>
              <a:t>count++;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printf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(“n=%d, count=%d \n”, n, count);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	if (n == 0) return 1;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else return (n * factorial(n-1));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16099" name="Rectangle 3"/>
          <p:cNvSpPr>
            <a:spLocks noChangeArrowheads="1"/>
          </p:cNvSpPr>
          <p:nvPr/>
        </p:nvSpPr>
        <p:spPr bwMode="auto">
          <a:xfrm>
            <a:off x="1143000" y="4038600"/>
            <a:ext cx="7086600" cy="21336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main() 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	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=6;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	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printf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(“Value is: %d \n”, factorial(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));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000" dirty="0" err="1">
                <a:solidFill>
                  <a:schemeClr val="accent2"/>
                </a:solidFill>
                <a:latin typeface="Courier New" pitchFamily="49" charset="0"/>
              </a:rPr>
              <a:t>printf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(“Count is: %d \n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”,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</a:rPr>
              <a:t>count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);</a:t>
            </a:r>
            <a:endParaRPr lang="en-US" sz="200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DE3B3-190B-4CC4-B641-0B92F53C132E}" type="slidenum">
              <a:rPr lang="en-US"/>
              <a:pPr/>
              <a:t>41</a:t>
            </a:fld>
            <a:endParaRPr lang="en-US"/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Program output:</a:t>
            </a:r>
          </a:p>
          <a:p>
            <a:pPr lvl="1">
              <a:buFontTx/>
              <a:buNone/>
            </a:pPr>
            <a:r>
              <a:rPr lang="en-US" sz="1600">
                <a:latin typeface="Courier New" pitchFamily="49" charset="0"/>
              </a:rPr>
              <a:t>  </a:t>
            </a: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n=6, count=1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n=5, count=2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n=4, count=3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n=3, count=4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n=2, count=5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n=1, count=6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n=0, count=7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Value is: 720</a:t>
            </a:r>
          </a:p>
          <a:p>
            <a:pPr lvl="1">
              <a:buFontTx/>
              <a:buNone/>
            </a:pPr>
            <a:r>
              <a:rPr lang="en-US" sz="2200">
                <a:solidFill>
                  <a:srgbClr val="800080"/>
                </a:solidFill>
                <a:latin typeface="Courier New" pitchFamily="49" charset="0"/>
              </a:rPr>
              <a:t>  Count is: 7</a:t>
            </a:r>
          </a:p>
        </p:txBody>
      </p:sp>
      <p:sp>
        <p:nvSpPr>
          <p:cNvPr id="517124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76962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the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recursive function must always include a test to determine if another recursive call should be made, or if the recursion should stop with this call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different value is passed to the function each time it is called</a:t>
            </a:r>
          </a:p>
          <a:p>
            <a:r>
              <a:rPr lang="en-US" dirty="0" smtClean="0"/>
              <a:t>Eventually, the parameter reaches the value in the test, and the recursion stops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D9010-E566-41C1-AADD-150A199FFC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4B230-B7E7-4948-BBB2-EE9AA4127519}" type="slidenum">
              <a:rPr lang="en-US"/>
              <a:pPr/>
              <a:t>6</a:t>
            </a:fld>
            <a:endParaRPr lang="en-US"/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7772400" cy="3365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/>
              <a:t>Examples: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Factorial: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fact(0) = 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fact(n) = n * fact(n-1), if n &gt; 0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/>
              <a:t>GCD: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gcd (m, m) = m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gcd (m, n) = gcd (m%n, n), if m &gt; n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gcd (m, n) = gcd (n, n%m), if m &lt; n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/>
              <a:t>Fibonacci series (1,1,2,3,5,8,13,21,….)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fib (0) = 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fib (1) = 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/>
              <a:t>fib (n) = fib (n-1) + fib (n-2), if n &gt;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BBE1A-8D62-42F4-AD84-14F9AADC10EF}" type="slidenum">
              <a:rPr lang="en-US"/>
              <a:pPr/>
              <a:t>7</a:t>
            </a:fld>
            <a:endParaRPr 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Example 1 :: Factorial</a:t>
            </a: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2133600" y="1981200"/>
            <a:ext cx="4495800" cy="2751522"/>
          </a:xfrm>
          <a:prstGeom prst="rect">
            <a:avLst/>
          </a:prstGeom>
          <a:solidFill>
            <a:srgbClr val="E3E3FF"/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fact (</a:t>
            </a:r>
            <a:r>
              <a:rPr lang="en-US" sz="2400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n) {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if   (n = = 1)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return (1);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else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   return  (n * fact(n-1));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:: Calculating fact(4)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First, the function calls will be processed:</a:t>
            </a:r>
          </a:p>
          <a:p>
            <a:pPr lvl="3">
              <a:buFontTx/>
              <a:buNone/>
            </a:pPr>
            <a:r>
              <a:rPr lang="en-US" smtClean="0"/>
              <a:t>fact(4) = 4 * fact(3)</a:t>
            </a:r>
          </a:p>
          <a:p>
            <a:pPr lvl="3">
              <a:buFontTx/>
              <a:buNone/>
            </a:pPr>
            <a:r>
              <a:rPr lang="en-US" smtClean="0"/>
              <a:t>fact(3) = 3 * fact(2)</a:t>
            </a:r>
          </a:p>
          <a:p>
            <a:pPr lvl="3">
              <a:buFontTx/>
              <a:buNone/>
            </a:pPr>
            <a:r>
              <a:rPr lang="en-US" smtClean="0"/>
              <a:t>fact(2) = 2 * fact(1)</a:t>
            </a:r>
          </a:p>
          <a:p>
            <a:pPr lvl="3">
              <a:buFontTx/>
              <a:buNone/>
            </a:pPr>
            <a:r>
              <a:rPr lang="en-US" smtClean="0"/>
              <a:t>fact(1) = 1 * fact(0)</a:t>
            </a:r>
          </a:p>
          <a:p>
            <a:pPr lvl="1"/>
            <a:r>
              <a:rPr lang="en-US" smtClean="0"/>
              <a:t>The actual values return in the reverse order:</a:t>
            </a:r>
          </a:p>
          <a:p>
            <a:pPr lvl="3">
              <a:buFontTx/>
              <a:buNone/>
            </a:pPr>
            <a:r>
              <a:rPr lang="en-US" smtClean="0"/>
              <a:t>fact(0) = 1</a:t>
            </a:r>
          </a:p>
          <a:p>
            <a:pPr lvl="3">
              <a:buFontTx/>
              <a:buNone/>
            </a:pPr>
            <a:r>
              <a:rPr lang="en-US" smtClean="0"/>
              <a:t>fact(1) = 1 * 1 = 1</a:t>
            </a:r>
          </a:p>
          <a:p>
            <a:pPr lvl="3">
              <a:buFontTx/>
              <a:buNone/>
            </a:pPr>
            <a:r>
              <a:rPr lang="en-US" smtClean="0"/>
              <a:t>fact(2) = 2 * 1 = 2</a:t>
            </a:r>
          </a:p>
          <a:p>
            <a:pPr lvl="3">
              <a:buFontTx/>
              <a:buNone/>
            </a:pPr>
            <a:r>
              <a:rPr lang="en-US" smtClean="0"/>
              <a:t>fact(3) = 3 * 2 = 6</a:t>
            </a:r>
          </a:p>
          <a:p>
            <a:pPr lvl="3">
              <a:buFontTx/>
              <a:buNone/>
            </a:pPr>
            <a:r>
              <a:rPr lang="en-US" smtClean="0"/>
              <a:t>fact(4) = 4 * 6 =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0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0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A88C2-2DE0-4497-966D-B5B8E34ADA14}" type="slidenum">
              <a:rPr lang="en-US"/>
              <a:pPr/>
              <a:t>9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3200">
                <a:solidFill>
                  <a:srgbClr val="CC3300"/>
                </a:solidFill>
              </a:rPr>
              <a:t>Example 1 :: Factorial Execution</a:t>
            </a:r>
          </a:p>
        </p:txBody>
      </p:sp>
      <p:sp>
        <p:nvSpPr>
          <p:cNvPr id="534537" name="Text Box 9"/>
          <p:cNvSpPr txBox="1">
            <a:spLocks noChangeArrowheads="1"/>
          </p:cNvSpPr>
          <p:nvPr/>
        </p:nvSpPr>
        <p:spPr bwMode="auto">
          <a:xfrm>
            <a:off x="5410200" y="4876800"/>
            <a:ext cx="27432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if   (</a:t>
            </a:r>
            <a:r>
              <a:rPr lang="en-US" sz="2000" dirty="0">
                <a:solidFill>
                  <a:schemeClr val="accent2"/>
                </a:solidFill>
                <a:latin typeface="Arial Narrow" pitchFamily="34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 = = 1) </a:t>
            </a:r>
            <a:r>
              <a:rPr lang="en-US" sz="2000" dirty="0">
                <a:solidFill>
                  <a:schemeClr val="accent2"/>
                </a:solidFill>
                <a:latin typeface="Arial Narrow" pitchFamily="34" charset="0"/>
              </a:rPr>
              <a:t>return (1);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else return  (1 * fact(0)); </a:t>
            </a:r>
          </a:p>
        </p:txBody>
      </p:sp>
      <p:grpSp>
        <p:nvGrpSpPr>
          <p:cNvPr id="534542" name="Group 14"/>
          <p:cNvGrpSpPr>
            <a:grpSpLocks/>
          </p:cNvGrpSpPr>
          <p:nvPr/>
        </p:nvGrpSpPr>
        <p:grpSpPr bwMode="auto">
          <a:xfrm>
            <a:off x="801688" y="1371600"/>
            <a:ext cx="798512" cy="533400"/>
            <a:chOff x="505" y="864"/>
            <a:chExt cx="503" cy="336"/>
          </a:xfrm>
        </p:grpSpPr>
        <p:sp>
          <p:nvSpPr>
            <p:cNvPr id="534532" name="Text Box 4"/>
            <p:cNvSpPr txBox="1">
              <a:spLocks noChangeArrowheads="1"/>
            </p:cNvSpPr>
            <p:nvPr/>
          </p:nvSpPr>
          <p:spPr bwMode="auto">
            <a:xfrm>
              <a:off x="505" y="864"/>
              <a:ext cx="50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Arial Narrow" pitchFamily="34" charset="0"/>
                  <a:cs typeface="Arial" pitchFamily="34" charset="0"/>
                </a:rPr>
                <a:t> fact(4)</a:t>
              </a:r>
            </a:p>
          </p:txBody>
        </p:sp>
        <p:sp>
          <p:nvSpPr>
            <p:cNvPr id="534538" name="Line 10"/>
            <p:cNvSpPr>
              <a:spLocks noChangeShapeType="1"/>
            </p:cNvSpPr>
            <p:nvPr/>
          </p:nvSpPr>
          <p:spPr bwMode="auto">
            <a:xfrm>
              <a:off x="697" y="105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4543" name="Group 15"/>
          <p:cNvGrpSpPr>
            <a:grpSpLocks/>
          </p:cNvGrpSpPr>
          <p:nvPr/>
        </p:nvGrpSpPr>
        <p:grpSpPr bwMode="auto">
          <a:xfrm>
            <a:off x="990600" y="1981200"/>
            <a:ext cx="2743200" cy="838200"/>
            <a:chOff x="624" y="1248"/>
            <a:chExt cx="1728" cy="528"/>
          </a:xfrm>
        </p:grpSpPr>
        <p:sp>
          <p:nvSpPr>
            <p:cNvPr id="534534" name="Text Box 6"/>
            <p:cNvSpPr txBox="1">
              <a:spLocks noChangeArrowheads="1"/>
            </p:cNvSpPr>
            <p:nvPr/>
          </p:nvSpPr>
          <p:spPr bwMode="auto">
            <a:xfrm>
              <a:off x="624" y="1248"/>
              <a:ext cx="1728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if   (</a:t>
              </a:r>
              <a:r>
                <a:rPr lang="en-US" sz="2000">
                  <a:solidFill>
                    <a:schemeClr val="accent2"/>
                  </a:solidFill>
                  <a:latin typeface="Arial Narrow" pitchFamily="34" charset="0"/>
                </a:rPr>
                <a:t>4</a:t>
              </a: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 = = 1) return (1);</a:t>
              </a:r>
            </a:p>
            <a:p>
              <a:pPr>
                <a:lnSpc>
                  <a:spcPct val="90000"/>
                </a:lnSpc>
              </a:pP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else return  (</a:t>
              </a:r>
              <a:r>
                <a:rPr lang="en-US" sz="2000">
                  <a:solidFill>
                    <a:schemeClr val="accent2"/>
                  </a:solidFill>
                  <a:latin typeface="Arial Narrow" pitchFamily="34" charset="0"/>
                </a:rPr>
                <a:t>4 * fact(3)</a:t>
              </a: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); </a:t>
              </a:r>
            </a:p>
          </p:txBody>
        </p:sp>
        <p:sp>
          <p:nvSpPr>
            <p:cNvPr id="534539" name="Line 11"/>
            <p:cNvSpPr>
              <a:spLocks noChangeShapeType="1"/>
            </p:cNvSpPr>
            <p:nvPr/>
          </p:nvSpPr>
          <p:spPr bwMode="auto">
            <a:xfrm>
              <a:off x="1728" y="16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4544" name="Group 16"/>
          <p:cNvGrpSpPr>
            <a:grpSpLocks/>
          </p:cNvGrpSpPr>
          <p:nvPr/>
        </p:nvGrpSpPr>
        <p:grpSpPr bwMode="auto">
          <a:xfrm>
            <a:off x="2590800" y="2895600"/>
            <a:ext cx="2743200" cy="838200"/>
            <a:chOff x="1632" y="1824"/>
            <a:chExt cx="1728" cy="528"/>
          </a:xfrm>
        </p:grpSpPr>
        <p:sp>
          <p:nvSpPr>
            <p:cNvPr id="534535" name="Text Box 7"/>
            <p:cNvSpPr txBox="1">
              <a:spLocks noChangeArrowheads="1"/>
            </p:cNvSpPr>
            <p:nvPr/>
          </p:nvSpPr>
          <p:spPr bwMode="auto">
            <a:xfrm>
              <a:off x="1632" y="1824"/>
              <a:ext cx="1728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if   (</a:t>
              </a:r>
              <a:r>
                <a:rPr lang="en-US" sz="2000">
                  <a:solidFill>
                    <a:schemeClr val="accent2"/>
                  </a:solidFill>
                  <a:latin typeface="Arial Narrow" pitchFamily="34" charset="0"/>
                </a:rPr>
                <a:t>3</a:t>
              </a: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 = = 1) return (1);</a:t>
              </a:r>
            </a:p>
            <a:p>
              <a:pPr>
                <a:lnSpc>
                  <a:spcPct val="90000"/>
                </a:lnSpc>
              </a:pP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else return  (</a:t>
              </a:r>
              <a:r>
                <a:rPr lang="en-US" sz="2000">
                  <a:solidFill>
                    <a:schemeClr val="accent2"/>
                  </a:solidFill>
                  <a:latin typeface="Arial Narrow" pitchFamily="34" charset="0"/>
                </a:rPr>
                <a:t>3 * fact(2)</a:t>
              </a: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); </a:t>
              </a:r>
            </a:p>
          </p:txBody>
        </p:sp>
        <p:sp>
          <p:nvSpPr>
            <p:cNvPr id="534540" name="Line 12"/>
            <p:cNvSpPr>
              <a:spLocks noChangeShapeType="1"/>
            </p:cNvSpPr>
            <p:nvPr/>
          </p:nvSpPr>
          <p:spPr bwMode="auto">
            <a:xfrm>
              <a:off x="2736" y="22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4545" name="Group 17"/>
          <p:cNvGrpSpPr>
            <a:grpSpLocks/>
          </p:cNvGrpSpPr>
          <p:nvPr/>
        </p:nvGrpSpPr>
        <p:grpSpPr bwMode="auto">
          <a:xfrm>
            <a:off x="4191000" y="3810000"/>
            <a:ext cx="2743200" cy="990600"/>
            <a:chOff x="2640" y="2400"/>
            <a:chExt cx="1728" cy="624"/>
          </a:xfrm>
        </p:grpSpPr>
        <p:sp>
          <p:nvSpPr>
            <p:cNvPr id="534536" name="Text Box 8"/>
            <p:cNvSpPr txBox="1">
              <a:spLocks noChangeArrowheads="1"/>
            </p:cNvSpPr>
            <p:nvPr/>
          </p:nvSpPr>
          <p:spPr bwMode="auto">
            <a:xfrm>
              <a:off x="2640" y="2400"/>
              <a:ext cx="1728" cy="40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if   (</a:t>
              </a:r>
              <a:r>
                <a:rPr lang="en-US" sz="2000">
                  <a:solidFill>
                    <a:schemeClr val="accent2"/>
                  </a:solidFill>
                  <a:latin typeface="Arial Narrow" pitchFamily="34" charset="0"/>
                </a:rPr>
                <a:t>2</a:t>
              </a: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 = = 1) return (1);</a:t>
              </a:r>
            </a:p>
            <a:p>
              <a:pPr>
                <a:lnSpc>
                  <a:spcPct val="90000"/>
                </a:lnSpc>
              </a:pP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else return  (</a:t>
              </a:r>
              <a:r>
                <a:rPr lang="en-US" sz="2000">
                  <a:solidFill>
                    <a:schemeClr val="accent2"/>
                  </a:solidFill>
                  <a:latin typeface="Arial Narrow" pitchFamily="34" charset="0"/>
                </a:rPr>
                <a:t>2 * fact(1)</a:t>
              </a:r>
              <a:r>
                <a:rPr lang="en-US" sz="2000">
                  <a:solidFill>
                    <a:schemeClr val="tx1"/>
                  </a:solidFill>
                  <a:latin typeface="Arial Narrow" pitchFamily="34" charset="0"/>
                </a:rPr>
                <a:t>); </a:t>
              </a:r>
            </a:p>
          </p:txBody>
        </p:sp>
        <p:sp>
          <p:nvSpPr>
            <p:cNvPr id="534541" name="Line 13"/>
            <p:cNvSpPr>
              <a:spLocks noChangeShapeType="1"/>
            </p:cNvSpPr>
            <p:nvPr/>
          </p:nvSpPr>
          <p:spPr bwMode="auto">
            <a:xfrm>
              <a:off x="3504" y="288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4550" name="Freeform 22"/>
          <p:cNvSpPr>
            <a:spLocks/>
          </p:cNvSpPr>
          <p:nvPr/>
        </p:nvSpPr>
        <p:spPr bwMode="auto">
          <a:xfrm>
            <a:off x="5105400" y="3352800"/>
            <a:ext cx="1600200" cy="762000"/>
          </a:xfrm>
          <a:custGeom>
            <a:avLst/>
            <a:gdLst/>
            <a:ahLst/>
            <a:cxnLst>
              <a:cxn ang="0">
                <a:pos x="480" y="384"/>
              </a:cxn>
              <a:cxn ang="0">
                <a:pos x="384" y="96"/>
              </a:cxn>
              <a:cxn ang="0">
                <a:pos x="0" y="0"/>
              </a:cxn>
            </a:cxnLst>
            <a:rect l="0" t="0" r="r" b="b"/>
            <a:pathLst>
              <a:path w="480" h="384">
                <a:moveTo>
                  <a:pt x="480" y="384"/>
                </a:moveTo>
                <a:cubicBezTo>
                  <a:pt x="472" y="272"/>
                  <a:pt x="464" y="160"/>
                  <a:pt x="384" y="96"/>
                </a:cubicBezTo>
                <a:cubicBezTo>
                  <a:pt x="304" y="32"/>
                  <a:pt x="152" y="16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4551" name="Freeform 23"/>
          <p:cNvSpPr>
            <a:spLocks/>
          </p:cNvSpPr>
          <p:nvPr/>
        </p:nvSpPr>
        <p:spPr bwMode="auto">
          <a:xfrm>
            <a:off x="3505200" y="2438400"/>
            <a:ext cx="1600200" cy="762000"/>
          </a:xfrm>
          <a:custGeom>
            <a:avLst/>
            <a:gdLst/>
            <a:ahLst/>
            <a:cxnLst>
              <a:cxn ang="0">
                <a:pos x="480" y="384"/>
              </a:cxn>
              <a:cxn ang="0">
                <a:pos x="384" y="96"/>
              </a:cxn>
              <a:cxn ang="0">
                <a:pos x="0" y="0"/>
              </a:cxn>
            </a:cxnLst>
            <a:rect l="0" t="0" r="r" b="b"/>
            <a:pathLst>
              <a:path w="480" h="384">
                <a:moveTo>
                  <a:pt x="480" y="384"/>
                </a:moveTo>
                <a:cubicBezTo>
                  <a:pt x="472" y="272"/>
                  <a:pt x="464" y="160"/>
                  <a:pt x="384" y="96"/>
                </a:cubicBezTo>
                <a:cubicBezTo>
                  <a:pt x="304" y="32"/>
                  <a:pt x="152" y="16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4557" name="Group 29"/>
          <p:cNvGrpSpPr>
            <a:grpSpLocks/>
          </p:cNvGrpSpPr>
          <p:nvPr/>
        </p:nvGrpSpPr>
        <p:grpSpPr bwMode="auto">
          <a:xfrm>
            <a:off x="6705600" y="4098925"/>
            <a:ext cx="830263" cy="777875"/>
            <a:chOff x="4224" y="2582"/>
            <a:chExt cx="523" cy="490"/>
          </a:xfrm>
        </p:grpSpPr>
        <p:sp>
          <p:nvSpPr>
            <p:cNvPr id="534549" name="Freeform 21"/>
            <p:cNvSpPr>
              <a:spLocks/>
            </p:cNvSpPr>
            <p:nvPr/>
          </p:nvSpPr>
          <p:spPr bwMode="auto">
            <a:xfrm>
              <a:off x="4224" y="2688"/>
              <a:ext cx="480" cy="384"/>
            </a:xfrm>
            <a:custGeom>
              <a:avLst/>
              <a:gdLst/>
              <a:ahLst/>
              <a:cxnLst>
                <a:cxn ang="0">
                  <a:pos x="480" y="384"/>
                </a:cxn>
                <a:cxn ang="0">
                  <a:pos x="384" y="96"/>
                </a:cxn>
                <a:cxn ang="0">
                  <a:pos x="0" y="0"/>
                </a:cxn>
              </a:cxnLst>
              <a:rect l="0" t="0" r="r" b="b"/>
              <a:pathLst>
                <a:path w="480" h="384">
                  <a:moveTo>
                    <a:pt x="480" y="384"/>
                  </a:moveTo>
                  <a:cubicBezTo>
                    <a:pt x="472" y="272"/>
                    <a:pt x="464" y="160"/>
                    <a:pt x="384" y="96"/>
                  </a:cubicBezTo>
                  <a:cubicBezTo>
                    <a:pt x="304" y="32"/>
                    <a:pt x="152" y="16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3" name="Text Box 25"/>
            <p:cNvSpPr txBox="1">
              <a:spLocks noChangeArrowheads="1"/>
            </p:cNvSpPr>
            <p:nvPr/>
          </p:nvSpPr>
          <p:spPr bwMode="auto">
            <a:xfrm>
              <a:off x="4560" y="2582"/>
              <a:ext cx="18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cs typeface="Arial" pitchFamily="34" charset="0"/>
                </a:rPr>
                <a:t>1</a:t>
              </a:r>
            </a:p>
          </p:txBody>
        </p:sp>
      </p:grpSp>
      <p:sp>
        <p:nvSpPr>
          <p:cNvPr id="534554" name="Text Box 26"/>
          <p:cNvSpPr txBox="1">
            <a:spLocks noChangeArrowheads="1"/>
          </p:cNvSpPr>
          <p:nvPr/>
        </p:nvSpPr>
        <p:spPr bwMode="auto">
          <a:xfrm>
            <a:off x="6248400" y="3200400"/>
            <a:ext cx="2968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534555" name="Text Box 27"/>
          <p:cNvSpPr txBox="1">
            <a:spLocks noChangeArrowheads="1"/>
          </p:cNvSpPr>
          <p:nvPr/>
        </p:nvSpPr>
        <p:spPr bwMode="auto">
          <a:xfrm>
            <a:off x="4724400" y="2286000"/>
            <a:ext cx="296863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cs typeface="Arial" pitchFamily="34" charset="0"/>
              </a:rPr>
              <a:t>6</a:t>
            </a:r>
          </a:p>
        </p:txBody>
      </p:sp>
      <p:grpSp>
        <p:nvGrpSpPr>
          <p:cNvPr id="534558" name="Group 30"/>
          <p:cNvGrpSpPr>
            <a:grpSpLocks/>
          </p:cNvGrpSpPr>
          <p:nvPr/>
        </p:nvGrpSpPr>
        <p:grpSpPr bwMode="auto">
          <a:xfrm>
            <a:off x="1905000" y="1447800"/>
            <a:ext cx="1712913" cy="838200"/>
            <a:chOff x="1200" y="912"/>
            <a:chExt cx="1079" cy="528"/>
          </a:xfrm>
        </p:grpSpPr>
        <p:sp>
          <p:nvSpPr>
            <p:cNvPr id="534552" name="Freeform 24"/>
            <p:cNvSpPr>
              <a:spLocks/>
            </p:cNvSpPr>
            <p:nvPr/>
          </p:nvSpPr>
          <p:spPr bwMode="auto">
            <a:xfrm>
              <a:off x="1200" y="960"/>
              <a:ext cx="1008" cy="480"/>
            </a:xfrm>
            <a:custGeom>
              <a:avLst/>
              <a:gdLst/>
              <a:ahLst/>
              <a:cxnLst>
                <a:cxn ang="0">
                  <a:pos x="480" y="384"/>
                </a:cxn>
                <a:cxn ang="0">
                  <a:pos x="384" y="96"/>
                </a:cxn>
                <a:cxn ang="0">
                  <a:pos x="0" y="0"/>
                </a:cxn>
              </a:cxnLst>
              <a:rect l="0" t="0" r="r" b="b"/>
              <a:pathLst>
                <a:path w="480" h="384">
                  <a:moveTo>
                    <a:pt x="480" y="384"/>
                  </a:moveTo>
                  <a:cubicBezTo>
                    <a:pt x="472" y="272"/>
                    <a:pt x="464" y="160"/>
                    <a:pt x="384" y="96"/>
                  </a:cubicBezTo>
                  <a:cubicBezTo>
                    <a:pt x="304" y="32"/>
                    <a:pt x="152" y="16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556" name="Text Box 28"/>
            <p:cNvSpPr txBox="1">
              <a:spLocks noChangeArrowheads="1"/>
            </p:cNvSpPr>
            <p:nvPr/>
          </p:nvSpPr>
          <p:spPr bwMode="auto">
            <a:xfrm>
              <a:off x="2021" y="912"/>
              <a:ext cx="258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  <a:cs typeface="Arial" pitchFamily="34" charset="0"/>
                </a:rPr>
                <a:t>24</a:t>
              </a:r>
            </a:p>
          </p:txBody>
        </p:sp>
      </p:grpSp>
      <p:sp>
        <p:nvSpPr>
          <p:cNvPr id="534559" name="Text Box 31"/>
          <p:cNvSpPr txBox="1">
            <a:spLocks noChangeArrowheads="1"/>
          </p:cNvSpPr>
          <p:nvPr/>
        </p:nvSpPr>
        <p:spPr bwMode="auto">
          <a:xfrm>
            <a:off x="381000" y="4419600"/>
            <a:ext cx="2971800" cy="1190625"/>
          </a:xfrm>
          <a:prstGeom prst="rect">
            <a:avLst/>
          </a:prstGeom>
          <a:solidFill>
            <a:srgbClr val="E3E3FF"/>
          </a:solidFill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int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fact (</a:t>
            </a:r>
            <a:r>
              <a:rPr lang="en-US" sz="2000" dirty="0" err="1">
                <a:solidFill>
                  <a:schemeClr val="tx1"/>
                </a:solidFill>
                <a:latin typeface="Arial Narrow" pitchFamily="34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 n) {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    if   (n = = 1) return (1);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    else return  (n * fact(n-1));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  <a:latin typeface="Arial Narrow" pitchFamily="34" charset="0"/>
              </a:rPr>
              <a:t>}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7" grpId="0"/>
      <p:bldP spid="534550" grpId="0" animBg="1"/>
      <p:bldP spid="534551" grpId="0" animBg="1"/>
      <p:bldP spid="534554" grpId="0"/>
      <p:bldP spid="534555" grpId="0"/>
    </p:bldLst>
  </p:timing>
</p:sld>
</file>

<file path=ppt/theme/theme1.xml><?xml version="1.0" encoding="utf-8"?>
<a:theme xmlns:a="http://schemas.openxmlformats.org/drawingml/2006/main" name="dst-talk">
  <a:themeElements>
    <a:clrScheme name="dst-tal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st-tal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Arial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st-tal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st-tal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st-tal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st-tal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st-tal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st-tal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st-tal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8037</TotalTime>
  <Words>2181</Words>
  <Application>Microsoft Office PowerPoint</Application>
  <PresentationFormat>Letter Paper (8.5x11 in)</PresentationFormat>
  <Paragraphs>553</Paragraphs>
  <Slides>41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Arial Narrow</vt:lpstr>
      <vt:lpstr>Courier New</vt:lpstr>
      <vt:lpstr>Symbol</vt:lpstr>
      <vt:lpstr>Times New Roman</vt:lpstr>
      <vt:lpstr>dst-talk</vt:lpstr>
      <vt:lpstr>Functions  CS10001: Programming &amp; Data Structures</vt:lpstr>
      <vt:lpstr>Recursion</vt:lpstr>
      <vt:lpstr>Contd.</vt:lpstr>
      <vt:lpstr>Recursive Functions : Purpose</vt:lpstr>
      <vt:lpstr>Stopping the recursion</vt:lpstr>
      <vt:lpstr>PowerPoint Presentation</vt:lpstr>
      <vt:lpstr>Example 1 :: Factorial</vt:lpstr>
      <vt:lpstr>Example :: Calculating fact(4)</vt:lpstr>
      <vt:lpstr>Example 1 :: Factorial Execution</vt:lpstr>
      <vt:lpstr>Example 2 :: Fibonacci number</vt:lpstr>
      <vt:lpstr>Tracing Execution</vt:lpstr>
      <vt:lpstr>Performance Tip </vt:lpstr>
      <vt:lpstr>Notable Point </vt:lpstr>
      <vt:lpstr>Example 3 :: Towers of Hanoi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Recursion vs. Iteration</vt:lpstr>
      <vt:lpstr>How are function calls implemented?</vt:lpstr>
      <vt:lpstr>PowerPoint Presentation</vt:lpstr>
      <vt:lpstr>PowerPoint Presentation</vt:lpstr>
      <vt:lpstr>What happens for recursive calls?</vt:lpstr>
      <vt:lpstr>PowerPoint Presentation</vt:lpstr>
      <vt:lpstr>Example:: main() calls fact(3)</vt:lpstr>
      <vt:lpstr>PowerPoint Presentation</vt:lpstr>
      <vt:lpstr>Do Yourself</vt:lpstr>
      <vt:lpstr>Storage Class of Variables</vt:lpstr>
      <vt:lpstr>What is Storage Class?</vt:lpstr>
      <vt:lpstr>Automatic Variables</vt:lpstr>
      <vt:lpstr>PowerPoint Presentation</vt:lpstr>
      <vt:lpstr>Static Variables</vt:lpstr>
      <vt:lpstr>PowerPoint Presentation</vt:lpstr>
      <vt:lpstr>PowerPoint Presentation</vt:lpstr>
      <vt:lpstr>PowerPoint Presentation</vt:lpstr>
      <vt:lpstr>PowerPoint Presentation</vt:lpstr>
      <vt:lpstr>Register Variables</vt:lpstr>
      <vt:lpstr>External Variables</vt:lpstr>
      <vt:lpstr>PowerPoint Presentation</vt:lpstr>
      <vt:lpstr>PowerPoint Presentation</vt:lpstr>
    </vt:vector>
  </TitlesOfParts>
  <Company>Indian Institute of Technology, Kharagpur, India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Arobinda Gupta</dc:creator>
  <cp:lastModifiedBy>Sudeshna</cp:lastModifiedBy>
  <cp:revision>558</cp:revision>
  <dcterms:created xsi:type="dcterms:W3CDTF">2002-01-01T17:32:30Z</dcterms:created>
  <dcterms:modified xsi:type="dcterms:W3CDTF">2017-02-06T02:31:43Z</dcterms:modified>
</cp:coreProperties>
</file>