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7" r:id="rId6"/>
    <p:sldId id="260" r:id="rId7"/>
    <p:sldId id="268" r:id="rId8"/>
    <p:sldId id="261" r:id="rId9"/>
    <p:sldId id="262" r:id="rId10"/>
    <p:sldId id="263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66" r:id="rId19"/>
    <p:sldId id="276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rgbClr val="FF0000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rgbClr val="FF0000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rgbClr val="FF0000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rgbClr val="FF0000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rgbClr val="FF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rgbClr val="FF000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rgbClr val="FF000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rgbClr val="FF000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rgbClr val="FF0000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CC0000"/>
    <a:srgbClr val="FF0000"/>
    <a:srgbClr val="996633"/>
    <a:srgbClr val="CC9900"/>
    <a:srgbClr val="008000"/>
    <a:srgbClr val="A50021"/>
    <a:srgbClr val="66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7" autoAdjust="0"/>
    <p:restoredTop sz="94725" autoAdjust="0"/>
  </p:normalViewPr>
  <p:slideViewPr>
    <p:cSldViewPr>
      <p:cViewPr varScale="1">
        <p:scale>
          <a:sx n="54" d="100"/>
          <a:sy n="54" d="100"/>
        </p:scale>
        <p:origin x="-28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D3E37BA-E55B-40F0-9714-773C61C2A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E4E00-9679-49F4-A903-8CC2B38F63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5941E-875B-4811-841D-9743E15220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25374-CA96-46E8-B7FD-DF3EC6BD99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88649-AF57-47C5-B8F7-334205726E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F2A58-1E5B-45B3-A5B4-732403808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C1D5A-6421-47E7-843C-F229229F32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A7ED4-4076-467F-9AEA-64AFE29B19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9F08E-6E93-48CD-8771-BE97F9AC92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089A2-0EA0-478B-AA23-D82564AB1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F1A82-A2E4-4832-8FEF-9B954F96D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141A0-6426-43FC-B699-2E60632063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B509004-C152-409A-A09A-BDF0C3320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File Handling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486900-9021-4202-B54D-ED5C9B6B00FB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GB" smtClean="0"/>
              <a:t>Three special streams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066800"/>
            <a:ext cx="7772400" cy="4114800"/>
          </a:xfrm>
        </p:spPr>
        <p:txBody>
          <a:bodyPr/>
          <a:lstStyle/>
          <a:p>
            <a:pPr eaLnBrk="1" hangingPunct="1"/>
            <a:r>
              <a:rPr lang="en-GB" smtClean="0"/>
              <a:t>Three special file streams are defined in the &lt;</a:t>
            </a:r>
            <a:r>
              <a:rPr lang="en-GB" smtClean="0">
                <a:latin typeface="Courier New" pitchFamily="49" charset="0"/>
              </a:rPr>
              <a:t>stdio.h&gt; </a:t>
            </a:r>
            <a:r>
              <a:rPr lang="en-GB" smtClean="0"/>
              <a:t> header</a:t>
            </a:r>
          </a:p>
          <a:p>
            <a:pPr eaLnBrk="1" hangingPunct="1"/>
            <a:r>
              <a:rPr lang="en-GB" smtClean="0">
                <a:solidFill>
                  <a:srgbClr val="FF0000"/>
                </a:solidFill>
                <a:latin typeface="Courier New" pitchFamily="49" charset="0"/>
              </a:rPr>
              <a:t>stdin</a:t>
            </a:r>
            <a:r>
              <a:rPr lang="en-GB" smtClean="0">
                <a:latin typeface="Courier New" pitchFamily="49" charset="0"/>
              </a:rPr>
              <a:t> </a:t>
            </a:r>
            <a:r>
              <a:rPr lang="en-GB" smtClean="0"/>
              <a:t>reads input from the keyboard</a:t>
            </a:r>
          </a:p>
          <a:p>
            <a:pPr eaLnBrk="1" hangingPunct="1"/>
            <a:r>
              <a:rPr lang="en-GB" smtClean="0">
                <a:solidFill>
                  <a:srgbClr val="FF0000"/>
                </a:solidFill>
                <a:latin typeface="Courier New" pitchFamily="49" charset="0"/>
              </a:rPr>
              <a:t>stdout</a:t>
            </a:r>
            <a:r>
              <a:rPr lang="en-GB" smtClean="0">
                <a:latin typeface="Courier New" pitchFamily="49" charset="0"/>
              </a:rPr>
              <a:t> </a:t>
            </a:r>
            <a:r>
              <a:rPr lang="en-GB" smtClean="0"/>
              <a:t>send output to the screen</a:t>
            </a:r>
          </a:p>
          <a:p>
            <a:pPr eaLnBrk="1" hangingPunct="1"/>
            <a:r>
              <a:rPr lang="en-GB" smtClean="0">
                <a:solidFill>
                  <a:srgbClr val="FF0000"/>
                </a:solidFill>
                <a:latin typeface="Courier New" pitchFamily="49" charset="0"/>
              </a:rPr>
              <a:t>stderr</a:t>
            </a:r>
            <a:r>
              <a:rPr lang="en-GB" smtClean="0">
                <a:latin typeface="Courier New" pitchFamily="49" charset="0"/>
              </a:rPr>
              <a:t> </a:t>
            </a:r>
            <a:r>
              <a:rPr lang="en-GB" smtClean="0"/>
              <a:t>prints errors to an error device (usually also the screen)</a:t>
            </a:r>
          </a:p>
          <a:p>
            <a:pPr eaLnBrk="1" hangingPunct="1"/>
            <a:r>
              <a:rPr lang="en-GB" smtClean="0"/>
              <a:t>What might this do?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E8DC1D-9BBA-419D-A113-A079EBA17012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17092" name="Text Box 4"/>
          <p:cNvSpPr txBox="1">
            <a:spLocks noChangeArrowheads="1"/>
          </p:cNvSpPr>
          <p:nvPr/>
        </p:nvSpPr>
        <p:spPr bwMode="auto">
          <a:xfrm>
            <a:off x="990600" y="5448300"/>
            <a:ext cx="6391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b="0">
                <a:solidFill>
                  <a:schemeClr val="tx1"/>
                </a:solidFill>
                <a:latin typeface="Courier New" pitchFamily="49" charset="0"/>
              </a:rPr>
              <a:t>fprintf (stdout,"Hello World!\n");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 example program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73F09E-0AA2-4B6A-97A8-729E5070E431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2295" name="Text Box 1028"/>
          <p:cNvSpPr txBox="1">
            <a:spLocks noChangeArrowheads="1"/>
          </p:cNvSpPr>
          <p:nvPr/>
        </p:nvSpPr>
        <p:spPr bwMode="auto">
          <a:xfrm>
            <a:off x="1558925" y="1508125"/>
            <a:ext cx="6024563" cy="44735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#include &lt;stdio.h&gt;</a:t>
            </a:r>
          </a:p>
          <a:p>
            <a:r>
              <a:rPr lang="en-US">
                <a:solidFill>
                  <a:schemeClr val="accent2"/>
                </a:solidFill>
              </a:rPr>
              <a:t>main()</a:t>
            </a:r>
          </a:p>
          <a:p>
            <a:r>
              <a:rPr lang="en-US">
                <a:solidFill>
                  <a:schemeClr val="accent2"/>
                </a:solidFill>
              </a:rPr>
              <a:t>{</a:t>
            </a:r>
          </a:p>
          <a:p>
            <a:r>
              <a:rPr lang="en-US">
                <a:solidFill>
                  <a:schemeClr val="accent2"/>
                </a:solidFill>
              </a:rPr>
              <a:t> int i;</a:t>
            </a:r>
          </a:p>
          <a:p>
            <a:endParaRPr lang="en-US">
              <a:solidFill>
                <a:schemeClr val="accent2"/>
              </a:solidFill>
            </a:endParaRPr>
          </a:p>
          <a:p>
            <a:r>
              <a:rPr lang="en-US">
                <a:solidFill>
                  <a:schemeClr val="accent2"/>
                </a:solidFill>
              </a:rPr>
              <a:t> fprintf(</a:t>
            </a:r>
            <a:r>
              <a:rPr lang="en-US"/>
              <a:t>stdout</a:t>
            </a:r>
            <a:r>
              <a:rPr lang="en-US">
                <a:solidFill>
                  <a:schemeClr val="accent2"/>
                </a:solidFill>
              </a:rPr>
              <a:t>,"Give value of i \n");</a:t>
            </a:r>
          </a:p>
          <a:p>
            <a:r>
              <a:rPr lang="en-US">
                <a:solidFill>
                  <a:schemeClr val="accent2"/>
                </a:solidFill>
              </a:rPr>
              <a:t> fscanf(</a:t>
            </a:r>
            <a:r>
              <a:rPr lang="en-US"/>
              <a:t>stdin</a:t>
            </a:r>
            <a:r>
              <a:rPr lang="en-US">
                <a:solidFill>
                  <a:schemeClr val="accent2"/>
                </a:solidFill>
              </a:rPr>
              <a:t>,"%d",&amp;i);</a:t>
            </a:r>
          </a:p>
          <a:p>
            <a:r>
              <a:rPr lang="en-US">
                <a:solidFill>
                  <a:schemeClr val="accent2"/>
                </a:solidFill>
              </a:rPr>
              <a:t> fprintf(</a:t>
            </a:r>
            <a:r>
              <a:rPr lang="en-US"/>
              <a:t>stdout</a:t>
            </a:r>
            <a:r>
              <a:rPr lang="en-US">
                <a:solidFill>
                  <a:schemeClr val="accent2"/>
                </a:solidFill>
              </a:rPr>
              <a:t>,"Value of i=%d \n",i);</a:t>
            </a:r>
          </a:p>
          <a:p>
            <a:r>
              <a:rPr lang="en-US">
                <a:solidFill>
                  <a:schemeClr val="accent2"/>
                </a:solidFill>
              </a:rPr>
              <a:t> fprintf(</a:t>
            </a:r>
            <a:r>
              <a:rPr lang="en-US"/>
              <a:t>stderr</a:t>
            </a:r>
            <a:r>
              <a:rPr lang="en-US">
                <a:solidFill>
                  <a:schemeClr val="accent2"/>
                </a:solidFill>
              </a:rPr>
              <a:t>,"No error: But an example to </a:t>
            </a:r>
          </a:p>
          <a:p>
            <a:r>
              <a:rPr lang="en-US">
                <a:solidFill>
                  <a:schemeClr val="accent2"/>
                </a:solidFill>
              </a:rPr>
              <a:t> show error message.\n");</a:t>
            </a:r>
          </a:p>
          <a:p>
            <a:r>
              <a:rPr lang="en-US">
                <a:solidFill>
                  <a:schemeClr val="accent2"/>
                </a:solidFill>
              </a:rPr>
              <a:t> }</a:t>
            </a:r>
          </a:p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223237" name="Text Box 1029"/>
          <p:cNvSpPr txBox="1">
            <a:spLocks noChangeArrowheads="1"/>
          </p:cNvSpPr>
          <p:nvPr/>
        </p:nvSpPr>
        <p:spPr bwMode="auto">
          <a:xfrm>
            <a:off x="2552700" y="1277938"/>
            <a:ext cx="6637651" cy="1938992"/>
          </a:xfrm>
          <a:prstGeom prst="rect">
            <a:avLst/>
          </a:prstGeom>
          <a:solidFill>
            <a:schemeClr val="accent1"/>
          </a:solidFill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Give value of </a:t>
            </a:r>
            <a:r>
              <a:rPr lang="en-US" dirty="0" err="1">
                <a:solidFill>
                  <a:srgbClr val="FFFF00"/>
                </a:solidFill>
              </a:rPr>
              <a:t>i</a:t>
            </a:r>
            <a:r>
              <a:rPr lang="en-US" dirty="0">
                <a:solidFill>
                  <a:srgbClr val="FFFF00"/>
                </a:solidFill>
              </a:rPr>
              <a:t> </a:t>
            </a:r>
          </a:p>
          <a:p>
            <a:r>
              <a:rPr lang="en-US" dirty="0">
                <a:solidFill>
                  <a:srgbClr val="FFFF00"/>
                </a:solidFill>
              </a:rPr>
              <a:t>15</a:t>
            </a:r>
          </a:p>
          <a:p>
            <a:r>
              <a:rPr lang="en-US" dirty="0">
                <a:solidFill>
                  <a:srgbClr val="FFFF00"/>
                </a:solidFill>
              </a:rPr>
              <a:t>Value of </a:t>
            </a:r>
            <a:r>
              <a:rPr lang="en-US" dirty="0" err="1">
                <a:solidFill>
                  <a:srgbClr val="FFFF00"/>
                </a:solidFill>
              </a:rPr>
              <a:t>i</a:t>
            </a:r>
            <a:r>
              <a:rPr lang="en-US" dirty="0">
                <a:solidFill>
                  <a:srgbClr val="FFFF00"/>
                </a:solidFill>
              </a:rPr>
              <a:t>=15 </a:t>
            </a:r>
          </a:p>
          <a:p>
            <a:r>
              <a:rPr lang="en-US" dirty="0">
                <a:solidFill>
                  <a:srgbClr val="FFFF00"/>
                </a:solidFill>
              </a:rPr>
              <a:t>No error: But an example to show error message.</a:t>
            </a:r>
          </a:p>
          <a:p>
            <a:endParaRPr lang="en-US" dirty="0"/>
          </a:p>
        </p:txBody>
      </p:sp>
      <p:grpSp>
        <p:nvGrpSpPr>
          <p:cNvPr id="2" name="Group 1032"/>
          <p:cNvGrpSpPr>
            <a:grpSpLocks/>
          </p:cNvGrpSpPr>
          <p:nvPr/>
        </p:nvGrpSpPr>
        <p:grpSpPr bwMode="auto">
          <a:xfrm>
            <a:off x="6146800" y="3160713"/>
            <a:ext cx="1958975" cy="2035175"/>
            <a:chOff x="3872" y="1991"/>
            <a:chExt cx="1234" cy="1282"/>
          </a:xfrm>
        </p:grpSpPr>
        <p:sp>
          <p:nvSpPr>
            <p:cNvPr id="12298" name="Rectangle 1030"/>
            <p:cNvSpPr>
              <a:spLocks noChangeArrowheads="1"/>
            </p:cNvSpPr>
            <p:nvPr/>
          </p:nvSpPr>
          <p:spPr bwMode="auto">
            <a:xfrm>
              <a:off x="3872" y="2160"/>
              <a:ext cx="1234" cy="1113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Display on</a:t>
              </a:r>
            </a:p>
            <a:p>
              <a:pPr algn="ctr"/>
              <a:r>
                <a:rPr lang="en-US"/>
                <a:t>The screen</a:t>
              </a:r>
            </a:p>
          </p:txBody>
        </p:sp>
        <p:sp>
          <p:nvSpPr>
            <p:cNvPr id="12299" name="Line 1031"/>
            <p:cNvSpPr>
              <a:spLocks noChangeShapeType="1"/>
            </p:cNvSpPr>
            <p:nvPr/>
          </p:nvSpPr>
          <p:spPr bwMode="auto">
            <a:xfrm flipV="1">
              <a:off x="4477" y="1991"/>
              <a:ext cx="24" cy="169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3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3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Input File &amp; Output File redirection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may redirect the input and output files to other files (other than </a:t>
            </a:r>
            <a:r>
              <a:rPr lang="en-US" smtClean="0">
                <a:solidFill>
                  <a:srgbClr val="FF0000"/>
                </a:solidFill>
              </a:rPr>
              <a:t>stdin</a:t>
            </a:r>
            <a:r>
              <a:rPr lang="en-US" smtClean="0"/>
              <a:t> and </a:t>
            </a:r>
            <a:r>
              <a:rPr lang="en-US" smtClean="0">
                <a:solidFill>
                  <a:srgbClr val="FF0000"/>
                </a:solidFill>
              </a:rPr>
              <a:t>stdout</a:t>
            </a:r>
            <a:r>
              <a:rPr lang="en-US" smtClean="0"/>
              <a:t>).</a:t>
            </a:r>
          </a:p>
          <a:p>
            <a:pPr eaLnBrk="1" hangingPunct="1"/>
            <a:r>
              <a:rPr lang="en-US" smtClean="0"/>
              <a:t>Usage: Suppose the executable file is </a:t>
            </a:r>
            <a:r>
              <a:rPr lang="en-US" smtClean="0">
                <a:solidFill>
                  <a:srgbClr val="FF0000"/>
                </a:solidFill>
              </a:rPr>
              <a:t>a.out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449BC-B326-43C9-AF97-F64982722CAF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24260" name="Text Box 4"/>
          <p:cNvSpPr txBox="1">
            <a:spLocks noChangeArrowheads="1"/>
          </p:cNvSpPr>
          <p:nvPr/>
        </p:nvSpPr>
        <p:spPr bwMode="auto">
          <a:xfrm>
            <a:off x="1638300" y="3200400"/>
            <a:ext cx="3630613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$</a:t>
            </a:r>
            <a:r>
              <a:rPr lang="en-US"/>
              <a:t> ./a.out  &lt;</a:t>
            </a:r>
            <a:r>
              <a:rPr lang="en-US">
                <a:solidFill>
                  <a:schemeClr val="accent2"/>
                </a:solidFill>
              </a:rPr>
              <a:t>in.dat</a:t>
            </a:r>
            <a:r>
              <a:rPr lang="en-US"/>
              <a:t>   &gt;</a:t>
            </a:r>
            <a:r>
              <a:rPr lang="en-US">
                <a:solidFill>
                  <a:schemeClr val="accent2"/>
                </a:solidFill>
              </a:rPr>
              <a:t>out.dat</a:t>
            </a:r>
          </a:p>
        </p:txBody>
      </p:sp>
      <p:sp>
        <p:nvSpPr>
          <p:cNvPr id="224262" name="Text Box 6"/>
          <p:cNvSpPr txBox="1">
            <a:spLocks noChangeArrowheads="1"/>
          </p:cNvSpPr>
          <p:nvPr/>
        </p:nvSpPr>
        <p:spPr bwMode="auto">
          <a:xfrm>
            <a:off x="539750" y="4657725"/>
            <a:ext cx="488950" cy="457200"/>
          </a:xfrm>
          <a:prstGeom prst="rect">
            <a:avLst/>
          </a:prstGeom>
          <a:solidFill>
            <a:schemeClr val="hlink"/>
          </a:solidFill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15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31775" y="5157788"/>
            <a:ext cx="1150938" cy="998537"/>
            <a:chOff x="146" y="3249"/>
            <a:chExt cx="725" cy="629"/>
          </a:xfrm>
        </p:grpSpPr>
        <p:sp>
          <p:nvSpPr>
            <p:cNvPr id="13330" name="Rectangle 7"/>
            <p:cNvSpPr>
              <a:spLocks noChangeArrowheads="1"/>
            </p:cNvSpPr>
            <p:nvPr/>
          </p:nvSpPr>
          <p:spPr bwMode="auto">
            <a:xfrm>
              <a:off x="146" y="3442"/>
              <a:ext cx="725" cy="436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in.dat</a:t>
              </a:r>
            </a:p>
          </p:txBody>
        </p:sp>
        <p:sp>
          <p:nvSpPr>
            <p:cNvPr id="13331" name="Line 8"/>
            <p:cNvSpPr>
              <a:spLocks noChangeShapeType="1"/>
            </p:cNvSpPr>
            <p:nvPr/>
          </p:nvSpPr>
          <p:spPr bwMode="auto">
            <a:xfrm flipV="1">
              <a:off x="509" y="3249"/>
              <a:ext cx="0" cy="169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4266" name="Text Box 10"/>
          <p:cNvSpPr txBox="1">
            <a:spLocks noChangeArrowheads="1"/>
          </p:cNvSpPr>
          <p:nvPr/>
        </p:nvSpPr>
        <p:spPr bwMode="auto">
          <a:xfrm>
            <a:off x="2443163" y="4389438"/>
            <a:ext cx="2128837" cy="822325"/>
          </a:xfrm>
          <a:prstGeom prst="rect">
            <a:avLst/>
          </a:prstGeom>
          <a:solidFill>
            <a:schemeClr val="hlink"/>
          </a:solidFill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Give value of i </a:t>
            </a:r>
          </a:p>
          <a:p>
            <a:r>
              <a:rPr lang="en-US"/>
              <a:t>Value of i=15 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959100" y="5272088"/>
            <a:ext cx="1150938" cy="998537"/>
            <a:chOff x="146" y="3249"/>
            <a:chExt cx="725" cy="629"/>
          </a:xfrm>
        </p:grpSpPr>
        <p:sp>
          <p:nvSpPr>
            <p:cNvPr id="13328" name="Rectangle 12"/>
            <p:cNvSpPr>
              <a:spLocks noChangeArrowheads="1"/>
            </p:cNvSpPr>
            <p:nvPr/>
          </p:nvSpPr>
          <p:spPr bwMode="auto">
            <a:xfrm>
              <a:off x="146" y="3442"/>
              <a:ext cx="725" cy="436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out.dat</a:t>
              </a:r>
            </a:p>
          </p:txBody>
        </p:sp>
        <p:sp>
          <p:nvSpPr>
            <p:cNvPr id="13329" name="Line 13"/>
            <p:cNvSpPr>
              <a:spLocks noChangeShapeType="1"/>
            </p:cNvSpPr>
            <p:nvPr/>
          </p:nvSpPr>
          <p:spPr bwMode="auto">
            <a:xfrm flipV="1">
              <a:off x="509" y="3249"/>
              <a:ext cx="0" cy="169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4270" name="Text Box 14"/>
          <p:cNvSpPr txBox="1">
            <a:spLocks noChangeArrowheads="1"/>
          </p:cNvSpPr>
          <p:nvPr/>
        </p:nvSpPr>
        <p:spPr bwMode="auto">
          <a:xfrm>
            <a:off x="2266950" y="3697288"/>
            <a:ext cx="6591300" cy="457200"/>
          </a:xfrm>
          <a:prstGeom prst="rect">
            <a:avLst/>
          </a:prstGeom>
          <a:solidFill>
            <a:schemeClr val="hlink"/>
          </a:solidFill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No error: But an example to show error message.</a:t>
            </a:r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5646738" y="4159250"/>
            <a:ext cx="1150937" cy="998538"/>
            <a:chOff x="146" y="3249"/>
            <a:chExt cx="725" cy="629"/>
          </a:xfrm>
        </p:grpSpPr>
        <p:sp>
          <p:nvSpPr>
            <p:cNvPr id="13326" name="Rectangle 16"/>
            <p:cNvSpPr>
              <a:spLocks noChangeArrowheads="1"/>
            </p:cNvSpPr>
            <p:nvPr/>
          </p:nvSpPr>
          <p:spPr bwMode="auto">
            <a:xfrm>
              <a:off x="146" y="3442"/>
              <a:ext cx="725" cy="436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Display</a:t>
              </a:r>
            </a:p>
            <a:p>
              <a:pPr algn="ctr"/>
              <a:r>
                <a:rPr lang="en-US"/>
                <a:t>screen</a:t>
              </a:r>
            </a:p>
          </p:txBody>
        </p:sp>
        <p:sp>
          <p:nvSpPr>
            <p:cNvPr id="13327" name="Line 17"/>
            <p:cNvSpPr>
              <a:spLocks noChangeShapeType="1"/>
            </p:cNvSpPr>
            <p:nvPr/>
          </p:nvSpPr>
          <p:spPr bwMode="auto">
            <a:xfrm flipV="1">
              <a:off x="509" y="3249"/>
              <a:ext cx="0" cy="169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4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24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24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24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60" grpId="0"/>
      <p:bldP spid="224260" grpId="1"/>
      <p:bldP spid="224262" grpId="0" animBg="1"/>
      <p:bldP spid="224262" grpId="1" animBg="1"/>
      <p:bldP spid="224266" grpId="0" animBg="1"/>
      <p:bldP spid="224266" grpId="1" animBg="1"/>
      <p:bldP spid="22427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Reading and Writing a character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A character reading/writing  is equivalent to reading/writing  a byte.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</a:t>
            </a:r>
            <a:r>
              <a:rPr lang="en-US" smtClean="0">
                <a:solidFill>
                  <a:srgbClr val="FF0000"/>
                </a:solidFill>
              </a:rPr>
              <a:t>int getchar( );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</a:t>
            </a:r>
            <a:r>
              <a:rPr lang="en-US" smtClean="0">
                <a:solidFill>
                  <a:srgbClr val="FF0000"/>
                </a:solidFill>
              </a:rPr>
              <a:t>int fgetc(FILE *fp);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</a:t>
            </a:r>
            <a:r>
              <a:rPr lang="en-US" smtClean="0">
                <a:solidFill>
                  <a:srgbClr val="FF0000"/>
                </a:solidFill>
              </a:rPr>
              <a:t>int putchar(int  c);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   </a:t>
            </a:r>
            <a:r>
              <a:rPr lang="en-US" smtClean="0">
                <a:solidFill>
                  <a:srgbClr val="FF0000"/>
                </a:solidFill>
              </a:rPr>
              <a:t>int fputc(int c, FILE *fp);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Example: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/>
              <a:t>        </a:t>
            </a:r>
            <a:r>
              <a:rPr lang="en-US" smtClean="0">
                <a:solidFill>
                  <a:srgbClr val="CC0000"/>
                </a:solidFill>
              </a:rPr>
              <a:t>char c;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CC0000"/>
                </a:solidFill>
              </a:rPr>
              <a:t>        c=getchar( );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mtClean="0">
                <a:solidFill>
                  <a:srgbClr val="CC0000"/>
                </a:solidFill>
              </a:rPr>
              <a:t>        putchar(c);</a:t>
            </a:r>
            <a:r>
              <a:rPr lang="en-US" smtClean="0"/>
              <a:t>             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439415-94F0-417B-AB9C-8C16C0685A19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25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5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5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5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Example: use of getchar() and putchar()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A0E97B-379A-4059-B008-EADCFB1F63E0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320675" y="1508125"/>
            <a:ext cx="8502650" cy="43624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accent2"/>
                </a:solidFill>
              </a:rPr>
              <a:t>#include &lt;stdio.h&gt;</a:t>
            </a:r>
          </a:p>
          <a:p>
            <a:r>
              <a:rPr lang="en-US" sz="2800">
                <a:solidFill>
                  <a:schemeClr val="accent2"/>
                </a:solidFill>
              </a:rPr>
              <a:t>main()</a:t>
            </a:r>
          </a:p>
          <a:p>
            <a:r>
              <a:rPr lang="en-US" sz="2800">
                <a:solidFill>
                  <a:schemeClr val="accent2"/>
                </a:solidFill>
              </a:rPr>
              <a:t>{</a:t>
            </a:r>
          </a:p>
          <a:p>
            <a:r>
              <a:rPr lang="en-US" sz="2800">
                <a:solidFill>
                  <a:schemeClr val="accent2"/>
                </a:solidFill>
              </a:rPr>
              <a:t> int c;</a:t>
            </a:r>
          </a:p>
          <a:p>
            <a:endParaRPr lang="en-US" sz="2800">
              <a:solidFill>
                <a:schemeClr val="accent2"/>
              </a:solidFill>
            </a:endParaRPr>
          </a:p>
          <a:p>
            <a:r>
              <a:rPr lang="en-US" sz="2800">
                <a:solidFill>
                  <a:schemeClr val="accent2"/>
                </a:solidFill>
              </a:rPr>
              <a:t> printf("Type text and press return to see it again \n");</a:t>
            </a:r>
          </a:p>
          <a:p>
            <a:r>
              <a:rPr lang="en-US" sz="2800">
                <a:solidFill>
                  <a:schemeClr val="accent2"/>
                </a:solidFill>
              </a:rPr>
              <a:t> printf("For exiting press &lt;CTRL D&gt; \n");</a:t>
            </a:r>
          </a:p>
          <a:p>
            <a:r>
              <a:rPr lang="en-US" sz="2800">
                <a:solidFill>
                  <a:schemeClr val="accent2"/>
                </a:solidFill>
              </a:rPr>
              <a:t> </a:t>
            </a:r>
            <a:r>
              <a:rPr lang="en-US" sz="2800"/>
              <a:t>while((c=getchar( ))!=EOF) putchar(c);</a:t>
            </a:r>
          </a:p>
          <a:p>
            <a:r>
              <a:rPr lang="en-US" sz="2800">
                <a:solidFill>
                  <a:schemeClr val="accent2"/>
                </a:solidFill>
              </a:rPr>
              <a:t> }</a:t>
            </a:r>
          </a:p>
          <a:p>
            <a:endParaRPr lang="en-US" sz="2800">
              <a:solidFill>
                <a:schemeClr val="accent2"/>
              </a:solidFill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497263" y="4927600"/>
            <a:ext cx="1689100" cy="1377950"/>
            <a:chOff x="2203" y="3104"/>
            <a:chExt cx="1064" cy="868"/>
          </a:xfrm>
        </p:grpSpPr>
        <p:sp>
          <p:nvSpPr>
            <p:cNvPr id="15369" name="Text Box 5"/>
            <p:cNvSpPr txBox="1">
              <a:spLocks noChangeArrowheads="1"/>
            </p:cNvSpPr>
            <p:nvPr/>
          </p:nvSpPr>
          <p:spPr bwMode="auto">
            <a:xfrm>
              <a:off x="2203" y="3684"/>
              <a:ext cx="1064" cy="288"/>
            </a:xfrm>
            <a:prstGeom prst="rect">
              <a:avLst/>
            </a:prstGeom>
            <a:solidFill>
              <a:schemeClr val="hlink"/>
            </a:solidFill>
            <a:ln w="381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End of file</a:t>
              </a:r>
            </a:p>
          </p:txBody>
        </p:sp>
        <p:sp>
          <p:nvSpPr>
            <p:cNvPr id="15370" name="Line 6"/>
            <p:cNvSpPr>
              <a:spLocks noChangeShapeType="1"/>
            </p:cNvSpPr>
            <p:nvPr/>
          </p:nvSpPr>
          <p:spPr bwMode="auto">
            <a:xfrm flipV="1">
              <a:off x="2735" y="3104"/>
              <a:ext cx="0" cy="53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Command Line Arguments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Command line arguments may be passed by specifying them under main( ).</a:t>
            </a:r>
          </a:p>
          <a:p>
            <a:pPr eaLnBrk="1" hangingPunct="1">
              <a:buFontTx/>
              <a:buNone/>
            </a:pPr>
            <a:r>
              <a:rPr lang="en-US" smtClean="0"/>
              <a:t>       int main(int argc, char *argv[ ]);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3820AC-5820-4EB3-B6CE-B7E463C2E74E}" type="slidenum">
              <a:rPr lang="en-US"/>
              <a:pPr>
                <a:defRPr/>
              </a:pPr>
              <a:t>15</a:t>
            </a:fld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651125" y="3198813"/>
            <a:ext cx="1420813" cy="1612900"/>
            <a:chOff x="1670" y="2015"/>
            <a:chExt cx="895" cy="1016"/>
          </a:xfrm>
        </p:grpSpPr>
        <p:sp>
          <p:nvSpPr>
            <p:cNvPr id="16395" name="Rectangle 4"/>
            <p:cNvSpPr>
              <a:spLocks noChangeArrowheads="1"/>
            </p:cNvSpPr>
            <p:nvPr/>
          </p:nvSpPr>
          <p:spPr bwMode="auto">
            <a:xfrm>
              <a:off x="1670" y="2329"/>
              <a:ext cx="895" cy="702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Argument</a:t>
              </a:r>
            </a:p>
            <a:p>
              <a:pPr algn="ctr"/>
              <a:r>
                <a:rPr lang="en-US"/>
                <a:t>Count</a:t>
              </a:r>
            </a:p>
          </p:txBody>
        </p:sp>
        <p:sp>
          <p:nvSpPr>
            <p:cNvPr id="16396" name="Line 6"/>
            <p:cNvSpPr>
              <a:spLocks noChangeShapeType="1"/>
            </p:cNvSpPr>
            <p:nvPr/>
          </p:nvSpPr>
          <p:spPr bwMode="auto">
            <a:xfrm flipV="1">
              <a:off x="2130" y="2015"/>
              <a:ext cx="0" cy="29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341813" y="3121025"/>
            <a:ext cx="3071812" cy="2959100"/>
            <a:chOff x="2735" y="1966"/>
            <a:chExt cx="1935" cy="1864"/>
          </a:xfrm>
        </p:grpSpPr>
        <p:sp>
          <p:nvSpPr>
            <p:cNvPr id="16393" name="Rectangle 9"/>
            <p:cNvSpPr>
              <a:spLocks noChangeArrowheads="1"/>
            </p:cNvSpPr>
            <p:nvPr/>
          </p:nvSpPr>
          <p:spPr bwMode="auto">
            <a:xfrm>
              <a:off x="2735" y="2475"/>
              <a:ext cx="1935" cy="1355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/>
                <a:t>Array of  Strings</a:t>
              </a:r>
            </a:p>
            <a:p>
              <a:r>
                <a:rPr lang="en-US"/>
                <a:t>as command line</a:t>
              </a:r>
            </a:p>
            <a:p>
              <a:r>
                <a:rPr lang="en-US"/>
                <a:t>arguments including </a:t>
              </a:r>
            </a:p>
            <a:p>
              <a:r>
                <a:rPr lang="en-US"/>
                <a:t>the command itself.</a:t>
              </a:r>
            </a:p>
          </p:txBody>
        </p:sp>
        <p:sp>
          <p:nvSpPr>
            <p:cNvPr id="16394" name="Line 12"/>
            <p:cNvSpPr>
              <a:spLocks noChangeShapeType="1"/>
            </p:cNvSpPr>
            <p:nvPr/>
          </p:nvSpPr>
          <p:spPr bwMode="auto">
            <a:xfrm flipH="1" flipV="1">
              <a:off x="3509" y="1966"/>
              <a:ext cx="194" cy="48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Example: Reading command line arguments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DA727F-3432-42FA-912C-1507D696C610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2095500" y="1279525"/>
            <a:ext cx="5570538" cy="55784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#include &lt;stdio.h&gt;</a:t>
            </a:r>
          </a:p>
          <a:p>
            <a:r>
              <a:rPr lang="en-US" sz="2000"/>
              <a:t>#include &lt;string.h&gt;</a:t>
            </a:r>
          </a:p>
          <a:p>
            <a:endParaRPr lang="en-US" sz="2000"/>
          </a:p>
          <a:p>
            <a:r>
              <a:rPr lang="en-US" sz="2000"/>
              <a:t>int main(int argc,char *argv[])</a:t>
            </a:r>
          </a:p>
          <a:p>
            <a:r>
              <a:rPr lang="en-US" sz="2000"/>
              <a:t>{</a:t>
            </a:r>
          </a:p>
          <a:p>
            <a:r>
              <a:rPr lang="en-US" sz="2000"/>
              <a:t>FILE *ifp,*ofp;</a:t>
            </a:r>
          </a:p>
          <a:p>
            <a:r>
              <a:rPr lang="en-US" sz="2000"/>
              <a:t>int i,c;</a:t>
            </a:r>
          </a:p>
          <a:p>
            <a:r>
              <a:rPr lang="en-US" sz="2000"/>
              <a:t>char src_file[100],dst_file[100];</a:t>
            </a:r>
          </a:p>
          <a:p>
            <a:r>
              <a:rPr lang="en-US" sz="2000"/>
              <a:t>  </a:t>
            </a:r>
          </a:p>
          <a:p>
            <a:r>
              <a:rPr lang="en-US" sz="2000"/>
              <a:t>  if(argc!=3){</a:t>
            </a:r>
          </a:p>
          <a:p>
            <a:r>
              <a:rPr lang="en-US" sz="2000"/>
              <a:t>   printf("Usage: ./a.out &lt;src_file&gt; &lt;dst_file&gt; \n");</a:t>
            </a:r>
          </a:p>
          <a:p>
            <a:r>
              <a:rPr lang="en-US" sz="2000"/>
              <a:t>   exit(0);</a:t>
            </a:r>
          </a:p>
          <a:p>
            <a:r>
              <a:rPr lang="en-US" sz="2000"/>
              <a:t>   }</a:t>
            </a:r>
          </a:p>
          <a:p>
            <a:r>
              <a:rPr lang="en-US" sz="2000"/>
              <a:t>  else{</a:t>
            </a:r>
          </a:p>
          <a:p>
            <a:r>
              <a:rPr lang="en-US" sz="2000"/>
              <a:t>      strcpy(src_file,argv[1]); </a:t>
            </a:r>
          </a:p>
          <a:p>
            <a:r>
              <a:rPr lang="en-US" sz="2000"/>
              <a:t>     strcpy(dst_file,argv[2]);</a:t>
            </a:r>
          </a:p>
          <a:p>
            <a:r>
              <a:rPr lang="en-US" sz="2000"/>
              <a:t>   }</a:t>
            </a:r>
          </a:p>
          <a:p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Contd.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7CE5C2-BB30-4247-81AC-52A68E32543B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808038" y="1085850"/>
            <a:ext cx="4260850" cy="5273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if((ifp=fopen(src_file,"r"))==NULL)</a:t>
            </a:r>
          </a:p>
          <a:p>
            <a:r>
              <a:rPr lang="en-US" sz="2000"/>
              <a:t>{</a:t>
            </a:r>
          </a:p>
          <a:p>
            <a:r>
              <a:rPr lang="en-US" sz="2000"/>
              <a:t> printf("File does not exist.\n");</a:t>
            </a:r>
          </a:p>
          <a:p>
            <a:r>
              <a:rPr lang="en-US" sz="2000"/>
              <a:t> exit(0);</a:t>
            </a:r>
          </a:p>
          <a:p>
            <a:r>
              <a:rPr lang="en-US" sz="2000"/>
              <a:t> }</a:t>
            </a:r>
          </a:p>
          <a:p>
            <a:r>
              <a:rPr lang="en-US" sz="2000"/>
              <a:t>if((ofp=fopen(dst_file,"w"))==NULL)</a:t>
            </a:r>
          </a:p>
          <a:p>
            <a:r>
              <a:rPr lang="en-US" sz="2000"/>
              <a:t>{</a:t>
            </a:r>
          </a:p>
          <a:p>
            <a:r>
              <a:rPr lang="en-US" sz="2000"/>
              <a:t> printf("File  not created.\n");</a:t>
            </a:r>
          </a:p>
          <a:p>
            <a:r>
              <a:rPr lang="en-US" sz="2000"/>
              <a:t> exit(0);</a:t>
            </a:r>
          </a:p>
          <a:p>
            <a:r>
              <a:rPr lang="en-US" sz="2000"/>
              <a:t> }</a:t>
            </a:r>
          </a:p>
          <a:p>
            <a:r>
              <a:rPr lang="en-US" sz="2000"/>
              <a:t> while((c=getc(ifp))!=EOF){</a:t>
            </a:r>
          </a:p>
          <a:p>
            <a:r>
              <a:rPr lang="en-US" sz="2000"/>
              <a:t> putc(c,ofp);</a:t>
            </a:r>
          </a:p>
          <a:p>
            <a:r>
              <a:rPr lang="en-US" sz="2000"/>
              <a:t> }</a:t>
            </a:r>
          </a:p>
          <a:p>
            <a:r>
              <a:rPr lang="en-US" sz="2000"/>
              <a:t> fclose(ifp);</a:t>
            </a:r>
          </a:p>
          <a:p>
            <a:r>
              <a:rPr lang="en-US" sz="2000"/>
              <a:t> fclose(ofp);</a:t>
            </a:r>
          </a:p>
          <a:p>
            <a:r>
              <a:rPr lang="en-US" sz="2000"/>
              <a:t>}</a:t>
            </a:r>
          </a:p>
          <a:p>
            <a:endParaRPr lang="en-US" sz="2000"/>
          </a:p>
        </p:txBody>
      </p:sp>
      <p:sp>
        <p:nvSpPr>
          <p:cNvPr id="229381" name="Rectangle 5"/>
          <p:cNvSpPr>
            <a:spLocks noChangeArrowheads="1"/>
          </p:cNvSpPr>
          <p:nvPr/>
        </p:nvSpPr>
        <p:spPr bwMode="auto">
          <a:xfrm>
            <a:off x="5532438" y="1624013"/>
            <a:ext cx="2917825" cy="576262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./a.out s.dat  d.dat</a:t>
            </a:r>
          </a:p>
        </p:txBody>
      </p:sp>
      <p:sp>
        <p:nvSpPr>
          <p:cNvPr id="229382" name="Text Box 6"/>
          <p:cNvSpPr txBox="1">
            <a:spLocks noChangeArrowheads="1"/>
          </p:cNvSpPr>
          <p:nvPr/>
        </p:nvSpPr>
        <p:spPr bwMode="auto">
          <a:xfrm>
            <a:off x="5632450" y="2667000"/>
            <a:ext cx="1084263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argc=3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5186363" y="3429000"/>
            <a:ext cx="3725862" cy="1228725"/>
            <a:chOff x="3267" y="2160"/>
            <a:chExt cx="2347" cy="774"/>
          </a:xfrm>
        </p:grpSpPr>
        <p:sp>
          <p:nvSpPr>
            <p:cNvPr id="18444" name="Rectangle 7"/>
            <p:cNvSpPr>
              <a:spLocks noChangeArrowheads="1"/>
            </p:cNvSpPr>
            <p:nvPr/>
          </p:nvSpPr>
          <p:spPr bwMode="auto">
            <a:xfrm>
              <a:off x="3267" y="2160"/>
              <a:ext cx="508" cy="242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445" name="Group 13"/>
            <p:cNvGrpSpPr>
              <a:grpSpLocks/>
            </p:cNvGrpSpPr>
            <p:nvPr/>
          </p:nvGrpSpPr>
          <p:grpSpPr bwMode="auto">
            <a:xfrm>
              <a:off x="3919" y="2160"/>
              <a:ext cx="509" cy="750"/>
              <a:chOff x="3919" y="2160"/>
              <a:chExt cx="509" cy="750"/>
            </a:xfrm>
          </p:grpSpPr>
          <p:sp>
            <p:nvSpPr>
              <p:cNvPr id="18453" name="Rectangle 9"/>
              <p:cNvSpPr>
                <a:spLocks noChangeArrowheads="1"/>
              </p:cNvSpPr>
              <p:nvPr/>
            </p:nvSpPr>
            <p:spPr bwMode="auto">
              <a:xfrm>
                <a:off x="3919" y="2160"/>
                <a:ext cx="508" cy="242"/>
              </a:xfrm>
              <a:prstGeom prst="rect">
                <a:avLst/>
              </a:prstGeom>
              <a:solidFill>
                <a:srgbClr val="CCFFFF"/>
              </a:solidFill>
              <a:ln w="38100">
                <a:solidFill>
                  <a:srgbClr val="CC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4" name="Rectangle 10"/>
              <p:cNvSpPr>
                <a:spLocks noChangeArrowheads="1"/>
              </p:cNvSpPr>
              <p:nvPr/>
            </p:nvSpPr>
            <p:spPr bwMode="auto">
              <a:xfrm>
                <a:off x="3919" y="2402"/>
                <a:ext cx="508" cy="242"/>
              </a:xfrm>
              <a:prstGeom prst="rect">
                <a:avLst/>
              </a:prstGeom>
              <a:solidFill>
                <a:srgbClr val="CCFFFF"/>
              </a:solidFill>
              <a:ln w="38100">
                <a:solidFill>
                  <a:srgbClr val="CC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5" name="Rectangle 11"/>
              <p:cNvSpPr>
                <a:spLocks noChangeArrowheads="1"/>
              </p:cNvSpPr>
              <p:nvPr/>
            </p:nvSpPr>
            <p:spPr bwMode="auto">
              <a:xfrm>
                <a:off x="3920" y="2668"/>
                <a:ext cx="508" cy="242"/>
              </a:xfrm>
              <a:prstGeom prst="rect">
                <a:avLst/>
              </a:prstGeom>
              <a:solidFill>
                <a:srgbClr val="CCFFFF"/>
              </a:solidFill>
              <a:ln w="38100">
                <a:solidFill>
                  <a:srgbClr val="CC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446" name="Rectangle 14"/>
            <p:cNvSpPr>
              <a:spLocks noChangeArrowheads="1"/>
            </p:cNvSpPr>
            <p:nvPr/>
          </p:nvSpPr>
          <p:spPr bwMode="auto">
            <a:xfrm>
              <a:off x="4694" y="2160"/>
              <a:ext cx="920" cy="218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./a.out</a:t>
              </a:r>
            </a:p>
          </p:txBody>
        </p:sp>
        <p:sp>
          <p:nvSpPr>
            <p:cNvPr id="18447" name="Rectangle 15"/>
            <p:cNvSpPr>
              <a:spLocks noChangeArrowheads="1"/>
            </p:cNvSpPr>
            <p:nvPr/>
          </p:nvSpPr>
          <p:spPr bwMode="auto">
            <a:xfrm>
              <a:off x="4694" y="2426"/>
              <a:ext cx="920" cy="218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s.dat</a:t>
              </a:r>
            </a:p>
          </p:txBody>
        </p:sp>
        <p:sp>
          <p:nvSpPr>
            <p:cNvPr id="18448" name="Rectangle 16"/>
            <p:cNvSpPr>
              <a:spLocks noChangeArrowheads="1"/>
            </p:cNvSpPr>
            <p:nvPr/>
          </p:nvSpPr>
          <p:spPr bwMode="auto">
            <a:xfrm>
              <a:off x="4694" y="2716"/>
              <a:ext cx="920" cy="218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d.dat</a:t>
              </a:r>
            </a:p>
          </p:txBody>
        </p:sp>
        <p:sp>
          <p:nvSpPr>
            <p:cNvPr id="18449" name="Line 19"/>
            <p:cNvSpPr>
              <a:spLocks noChangeShapeType="1"/>
            </p:cNvSpPr>
            <p:nvPr/>
          </p:nvSpPr>
          <p:spPr bwMode="auto">
            <a:xfrm>
              <a:off x="3388" y="2305"/>
              <a:ext cx="532" cy="0"/>
            </a:xfrm>
            <a:prstGeom prst="line">
              <a:avLst/>
            </a:prstGeom>
            <a:noFill/>
            <a:ln w="50800">
              <a:solidFill>
                <a:srgbClr val="FF6600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0" name="Line 20"/>
            <p:cNvSpPr>
              <a:spLocks noChangeShapeType="1"/>
            </p:cNvSpPr>
            <p:nvPr/>
          </p:nvSpPr>
          <p:spPr bwMode="auto">
            <a:xfrm>
              <a:off x="4114" y="2305"/>
              <a:ext cx="532" cy="0"/>
            </a:xfrm>
            <a:prstGeom prst="line">
              <a:avLst/>
            </a:prstGeom>
            <a:noFill/>
            <a:ln w="50800">
              <a:solidFill>
                <a:srgbClr val="FF6600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1" name="Line 21"/>
            <p:cNvSpPr>
              <a:spLocks noChangeShapeType="1"/>
            </p:cNvSpPr>
            <p:nvPr/>
          </p:nvSpPr>
          <p:spPr bwMode="auto">
            <a:xfrm>
              <a:off x="4138" y="2523"/>
              <a:ext cx="532" cy="0"/>
            </a:xfrm>
            <a:prstGeom prst="line">
              <a:avLst/>
            </a:prstGeom>
            <a:noFill/>
            <a:ln w="50800">
              <a:solidFill>
                <a:srgbClr val="FF6600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2" name="Line 22"/>
            <p:cNvSpPr>
              <a:spLocks noChangeShapeType="1"/>
            </p:cNvSpPr>
            <p:nvPr/>
          </p:nvSpPr>
          <p:spPr bwMode="auto">
            <a:xfrm>
              <a:off x="4114" y="2789"/>
              <a:ext cx="532" cy="0"/>
            </a:xfrm>
            <a:prstGeom prst="line">
              <a:avLst/>
            </a:prstGeom>
            <a:noFill/>
            <a:ln w="50800">
              <a:solidFill>
                <a:srgbClr val="FF6600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9399" name="Text Box 23"/>
          <p:cNvSpPr txBox="1">
            <a:spLocks noChangeArrowheads="1"/>
          </p:cNvSpPr>
          <p:nvPr/>
        </p:nvSpPr>
        <p:spPr bwMode="auto">
          <a:xfrm>
            <a:off x="5286375" y="3857625"/>
            <a:ext cx="776288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argv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9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29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2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81" grpId="0" animBg="1"/>
      <p:bldP spid="229382" grpId="0"/>
      <p:bldP spid="22939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GB" smtClean="0"/>
              <a:t>Getting numbers from strings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7772400" cy="4114800"/>
          </a:xfrm>
        </p:spPr>
        <p:txBody>
          <a:bodyPr/>
          <a:lstStyle/>
          <a:p>
            <a:pPr eaLnBrk="1" hangingPunct="1"/>
            <a:r>
              <a:rPr lang="en-GB" smtClean="0"/>
              <a:t>Once we've got a string with a number in it (either from a file or from the user typing) we can use </a:t>
            </a:r>
            <a:r>
              <a:rPr lang="en-GB" smtClean="0">
                <a:latin typeface="Courier New" pitchFamily="49" charset="0"/>
              </a:rPr>
              <a:t>atoi</a:t>
            </a:r>
            <a:r>
              <a:rPr lang="en-GB" smtClean="0"/>
              <a:t> or </a:t>
            </a:r>
            <a:r>
              <a:rPr lang="en-GB" smtClean="0">
                <a:latin typeface="Courier New" pitchFamily="49" charset="0"/>
              </a:rPr>
              <a:t>atof</a:t>
            </a:r>
            <a:r>
              <a:rPr lang="en-GB" smtClean="0"/>
              <a:t> to convert it to a number</a:t>
            </a:r>
          </a:p>
          <a:p>
            <a:pPr eaLnBrk="1" hangingPunct="1"/>
            <a:r>
              <a:rPr lang="en-GB" smtClean="0"/>
              <a:t>The functions are part of </a:t>
            </a:r>
            <a:r>
              <a:rPr lang="en-GB" smtClean="0">
                <a:latin typeface="Courier New" pitchFamily="49" charset="0"/>
              </a:rPr>
              <a:t>stdlib.h</a:t>
            </a:r>
            <a:endParaRPr lang="en-GB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C0660-8724-41E5-B9D3-490480CACBA5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1219200" y="3886200"/>
            <a:ext cx="52959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b="0">
                <a:solidFill>
                  <a:schemeClr val="tx1"/>
                </a:solidFill>
                <a:latin typeface="Courier New" pitchFamily="49" charset="0"/>
              </a:rPr>
              <a:t>char numberstring[]= "3.14";</a:t>
            </a:r>
          </a:p>
          <a:p>
            <a:pPr eaLnBrk="0" hangingPunct="0"/>
            <a:r>
              <a:rPr lang="en-GB" b="0">
                <a:solidFill>
                  <a:schemeClr val="tx1"/>
                </a:solidFill>
                <a:latin typeface="Courier New" pitchFamily="49" charset="0"/>
              </a:rPr>
              <a:t>int i;</a:t>
            </a:r>
          </a:p>
          <a:p>
            <a:pPr eaLnBrk="0" hangingPunct="0"/>
            <a:r>
              <a:rPr lang="en-GB" b="0">
                <a:solidFill>
                  <a:schemeClr val="tx1"/>
                </a:solidFill>
                <a:latin typeface="Courier New" pitchFamily="49" charset="0"/>
              </a:rPr>
              <a:t>double pi;</a:t>
            </a:r>
          </a:p>
          <a:p>
            <a:pPr eaLnBrk="0" hangingPunct="0"/>
            <a:r>
              <a:rPr lang="en-GB" b="0">
                <a:solidFill>
                  <a:schemeClr val="tx1"/>
                </a:solidFill>
                <a:latin typeface="Courier New" pitchFamily="49" charset="0"/>
              </a:rPr>
              <a:t>pi= atof (numberstring);</a:t>
            </a:r>
          </a:p>
          <a:p>
            <a:pPr eaLnBrk="0" hangingPunct="0"/>
            <a:r>
              <a:rPr lang="en-GB" b="0">
                <a:solidFill>
                  <a:schemeClr val="tx1"/>
                </a:solidFill>
                <a:latin typeface="Courier New" pitchFamily="49" charset="0"/>
              </a:rPr>
              <a:t>i= atoi ("12");</a:t>
            </a:r>
          </a:p>
        </p:txBody>
      </p:sp>
      <p:sp>
        <p:nvSpPr>
          <p:cNvPr id="19464" name="Text Box 5"/>
          <p:cNvSpPr txBox="1">
            <a:spLocks noChangeArrowheads="1"/>
          </p:cNvSpPr>
          <p:nvPr/>
        </p:nvSpPr>
        <p:spPr bwMode="auto">
          <a:xfrm>
            <a:off x="731838" y="5772150"/>
            <a:ext cx="6864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b="0">
                <a:solidFill>
                  <a:schemeClr val="tx1"/>
                </a:solidFill>
              </a:rPr>
              <a:t>Both of these functions return 0 if they have a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9400"/>
            <a:ext cx="7772400" cy="762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Example: Averaging from Command Line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5877B-EDEE-42A6-B3FF-E682AC9D2699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808038" y="1163638"/>
            <a:ext cx="5903912" cy="52038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#include &lt;stdio.h&gt;</a:t>
            </a:r>
          </a:p>
          <a:p>
            <a:r>
              <a:rPr lang="en-US">
                <a:solidFill>
                  <a:schemeClr val="accent2"/>
                </a:solidFill>
              </a:rPr>
              <a:t>#include &lt;stdlib.h&gt;</a:t>
            </a:r>
          </a:p>
          <a:p>
            <a:endParaRPr lang="en-US">
              <a:solidFill>
                <a:schemeClr val="accent2"/>
              </a:solidFill>
            </a:endParaRPr>
          </a:p>
          <a:p>
            <a:r>
              <a:rPr lang="en-US">
                <a:solidFill>
                  <a:schemeClr val="accent2"/>
                </a:solidFill>
              </a:rPr>
              <a:t>int main(int argc,char *argv[])</a:t>
            </a:r>
          </a:p>
          <a:p>
            <a:r>
              <a:rPr lang="en-US">
                <a:solidFill>
                  <a:schemeClr val="accent2"/>
                </a:solidFill>
              </a:rPr>
              <a:t>{</a:t>
            </a:r>
          </a:p>
          <a:p>
            <a:r>
              <a:rPr lang="en-US">
                <a:solidFill>
                  <a:schemeClr val="accent2"/>
                </a:solidFill>
              </a:rPr>
              <a:t>  float sum=0;</a:t>
            </a:r>
          </a:p>
          <a:p>
            <a:r>
              <a:rPr lang="en-US">
                <a:solidFill>
                  <a:schemeClr val="accent2"/>
                </a:solidFill>
              </a:rPr>
              <a:t>  int    i,num;</a:t>
            </a:r>
          </a:p>
          <a:p>
            <a:r>
              <a:rPr lang="en-US">
                <a:solidFill>
                  <a:schemeClr val="accent2"/>
                </a:solidFill>
              </a:rPr>
              <a:t>  </a:t>
            </a:r>
          </a:p>
          <a:p>
            <a:r>
              <a:rPr lang="en-US">
                <a:solidFill>
                  <a:schemeClr val="accent2"/>
                </a:solidFill>
              </a:rPr>
              <a:t>   num=argc-1;</a:t>
            </a:r>
          </a:p>
          <a:p>
            <a:r>
              <a:rPr lang="en-US">
                <a:solidFill>
                  <a:schemeClr val="accent2"/>
                </a:solidFill>
              </a:rPr>
              <a:t>  for(i=1;i&lt;=num;i++)</a:t>
            </a:r>
          </a:p>
          <a:p>
            <a:r>
              <a:rPr lang="en-US">
                <a:solidFill>
                  <a:schemeClr val="accent2"/>
                </a:solidFill>
              </a:rPr>
              <a:t>    sum+=</a:t>
            </a:r>
            <a:r>
              <a:rPr lang="en-US"/>
              <a:t>atof(argv[i]);</a:t>
            </a:r>
          </a:p>
          <a:p>
            <a:r>
              <a:rPr lang="en-US">
                <a:solidFill>
                  <a:schemeClr val="accent2"/>
                </a:solidFill>
              </a:rPr>
              <a:t>  printf("Average=%f \n",sum/(float) num);</a:t>
            </a:r>
          </a:p>
          <a:p>
            <a:r>
              <a:rPr lang="en-US">
                <a:solidFill>
                  <a:schemeClr val="accent2"/>
                </a:solidFill>
              </a:rPr>
              <a:t>}</a:t>
            </a:r>
          </a:p>
          <a:p>
            <a:endParaRPr lang="en-US">
              <a:solidFill>
                <a:schemeClr val="accent2"/>
              </a:solidFill>
            </a:endParaRPr>
          </a:p>
        </p:txBody>
      </p:sp>
      <p:sp>
        <p:nvSpPr>
          <p:cNvPr id="230405" name="Text Box 5"/>
          <p:cNvSpPr txBox="1">
            <a:spLocks noChangeArrowheads="1"/>
          </p:cNvSpPr>
          <p:nvPr/>
        </p:nvSpPr>
        <p:spPr bwMode="auto">
          <a:xfrm>
            <a:off x="5762625" y="1585913"/>
            <a:ext cx="267335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$ ./a.out 45 239 123</a:t>
            </a:r>
          </a:p>
        </p:txBody>
      </p:sp>
      <p:sp>
        <p:nvSpPr>
          <p:cNvPr id="230406" name="Text Box 6"/>
          <p:cNvSpPr txBox="1">
            <a:spLocks noChangeArrowheads="1"/>
          </p:cNvSpPr>
          <p:nvPr/>
        </p:nvSpPr>
        <p:spPr bwMode="auto">
          <a:xfrm>
            <a:off x="5670550" y="2474913"/>
            <a:ext cx="2887663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Average=135.666667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0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0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0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0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5" grpId="0"/>
      <p:bldP spid="23040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File handling in C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400" smtClean="0"/>
              <a:t>In C we use </a:t>
            </a:r>
            <a:r>
              <a:rPr lang="en-GB" sz="2400" smtClean="0">
                <a:latin typeface="Courier New" pitchFamily="49" charset="0"/>
              </a:rPr>
              <a:t>FILE * </a:t>
            </a:r>
            <a:r>
              <a:rPr lang="en-GB" sz="2400" smtClean="0"/>
              <a:t>to represent a pointer to a file.  </a:t>
            </a:r>
          </a:p>
          <a:p>
            <a:pPr eaLnBrk="1" hangingPunct="1"/>
            <a:r>
              <a:rPr lang="en-GB" sz="2400" smtClean="0">
                <a:latin typeface="Courier New" pitchFamily="49" charset="0"/>
              </a:rPr>
              <a:t>fopen </a:t>
            </a:r>
            <a:r>
              <a:rPr lang="en-GB" sz="2400" smtClean="0"/>
              <a:t>is used to open a file.  It returns the special value </a:t>
            </a:r>
            <a:r>
              <a:rPr lang="en-GB" sz="2400" smtClean="0">
                <a:latin typeface="Courier New" pitchFamily="49" charset="0"/>
              </a:rPr>
              <a:t>NULL</a:t>
            </a:r>
            <a:r>
              <a:rPr lang="en-GB" sz="2400" smtClean="0"/>
              <a:t> to indicate that it couldn't open the file.</a:t>
            </a:r>
          </a:p>
          <a:p>
            <a:pPr eaLnBrk="1" hangingPunct="1"/>
            <a:endParaRPr lang="en-GB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2EE32A-8DE9-4693-A8D0-C573A92B0398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10948" name="Text Box 4"/>
          <p:cNvSpPr txBox="1">
            <a:spLocks noChangeArrowheads="1"/>
          </p:cNvSpPr>
          <p:nvPr/>
        </p:nvSpPr>
        <p:spPr bwMode="auto">
          <a:xfrm>
            <a:off x="1333500" y="3238500"/>
            <a:ext cx="6813550" cy="26574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b="0"/>
              <a:t>FILE *fptr;</a:t>
            </a:r>
          </a:p>
          <a:p>
            <a:pPr eaLnBrk="0" hangingPunct="0"/>
            <a:r>
              <a:rPr lang="en-GB" b="0">
                <a:solidFill>
                  <a:schemeClr val="tx1"/>
                </a:solidFill>
              </a:rPr>
              <a:t>char filename[]= "file2.dat";</a:t>
            </a:r>
          </a:p>
          <a:p>
            <a:pPr eaLnBrk="0" hangingPunct="0"/>
            <a:r>
              <a:rPr lang="en-GB" b="0"/>
              <a:t>fptr= fopen (filename,"w");</a:t>
            </a:r>
          </a:p>
          <a:p>
            <a:pPr eaLnBrk="0" hangingPunct="0"/>
            <a:r>
              <a:rPr lang="en-GB" b="0">
                <a:solidFill>
                  <a:schemeClr val="tx1"/>
                </a:solidFill>
              </a:rPr>
              <a:t>if (fptr == NULL) {</a:t>
            </a:r>
          </a:p>
          <a:p>
            <a:pPr eaLnBrk="0" hangingPunct="0"/>
            <a:r>
              <a:rPr lang="en-GB" b="0">
                <a:solidFill>
                  <a:schemeClr val="tx1"/>
                </a:solidFill>
              </a:rPr>
              <a:t>  printf (“ERROR IN FILE CREATION”);  </a:t>
            </a:r>
          </a:p>
          <a:p>
            <a:pPr eaLnBrk="0" hangingPunct="0"/>
            <a:r>
              <a:rPr lang="en-GB" b="0">
                <a:solidFill>
                  <a:schemeClr val="tx1"/>
                </a:solidFill>
              </a:rPr>
              <a:t>     /* DO SOMETHING */</a:t>
            </a:r>
          </a:p>
          <a:p>
            <a:pPr eaLnBrk="0" hangingPunct="0"/>
            <a:r>
              <a:rPr lang="en-GB" b="0">
                <a:solidFill>
                  <a:schemeClr val="tx1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0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0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Modes for opening files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mtClean="0"/>
              <a:t>The second argument of </a:t>
            </a:r>
            <a:r>
              <a:rPr lang="en-GB" smtClean="0">
                <a:solidFill>
                  <a:srgbClr val="FF0000"/>
                </a:solidFill>
                <a:latin typeface="Courier New" pitchFamily="49" charset="0"/>
              </a:rPr>
              <a:t>fopen</a:t>
            </a:r>
            <a:r>
              <a:rPr lang="en-GB" smtClean="0"/>
              <a:t> is the </a:t>
            </a:r>
            <a:r>
              <a:rPr lang="en-GB" i="1" smtClean="0">
                <a:solidFill>
                  <a:srgbClr val="FF0000"/>
                </a:solidFill>
              </a:rPr>
              <a:t>mode</a:t>
            </a:r>
            <a:r>
              <a:rPr lang="en-GB" i="1" smtClean="0"/>
              <a:t> </a:t>
            </a:r>
            <a:r>
              <a:rPr lang="en-GB" smtClean="0"/>
              <a:t>in which we open the file.  There are </a:t>
            </a:r>
            <a:r>
              <a:rPr lang="en-GB" smtClean="0">
                <a:solidFill>
                  <a:srgbClr val="FF0000"/>
                </a:solidFill>
              </a:rPr>
              <a:t>three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mtClean="0">
                <a:solidFill>
                  <a:srgbClr val="FF0000"/>
                </a:solidFill>
              </a:rPr>
              <a:t>"r"</a:t>
            </a:r>
            <a:r>
              <a:rPr lang="en-GB" smtClean="0"/>
              <a:t> opens a file for reading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mtClean="0">
                <a:solidFill>
                  <a:srgbClr val="FF0000"/>
                </a:solidFill>
              </a:rPr>
              <a:t>"w"</a:t>
            </a:r>
            <a:r>
              <a:rPr lang="en-GB" smtClean="0"/>
              <a:t> creates a file for writing - and writes over all previous contents (deletes the file so be careful!)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mtClean="0">
                <a:solidFill>
                  <a:srgbClr val="FF0000"/>
                </a:solidFill>
              </a:rPr>
              <a:t>"a"</a:t>
            </a:r>
            <a:r>
              <a:rPr lang="en-GB" smtClean="0"/>
              <a:t> opens a file for appending - writing on the end of the file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mtClean="0">
                <a:solidFill>
                  <a:srgbClr val="FF0000"/>
                </a:solidFill>
              </a:rPr>
              <a:t>“rb”</a:t>
            </a:r>
            <a:r>
              <a:rPr lang="en-GB" smtClean="0"/>
              <a:t> read binary file (raw bytes)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mtClean="0">
                <a:solidFill>
                  <a:srgbClr val="FF0000"/>
                </a:solidFill>
              </a:rPr>
              <a:t>“wb”</a:t>
            </a:r>
            <a:r>
              <a:rPr lang="en-GB" smtClean="0"/>
              <a:t> write binary file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A55E99-EC63-410B-962E-DC01568B8E9A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1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1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11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GB" smtClean="0"/>
              <a:t>The exit() function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990600"/>
            <a:ext cx="7772400" cy="4114800"/>
          </a:xfrm>
        </p:spPr>
        <p:txBody>
          <a:bodyPr/>
          <a:lstStyle/>
          <a:p>
            <a:pPr eaLnBrk="1" hangingPunct="1"/>
            <a:r>
              <a:rPr lang="en-GB" smtClean="0"/>
              <a:t>Sometimes error checking means we want an "emergency exit" from a program.  We want it to stop dead.</a:t>
            </a:r>
          </a:p>
          <a:p>
            <a:pPr eaLnBrk="1" hangingPunct="1"/>
            <a:r>
              <a:rPr lang="en-GB" smtClean="0"/>
              <a:t>In main we can use "return" to stop.</a:t>
            </a:r>
          </a:p>
          <a:p>
            <a:pPr eaLnBrk="1" hangingPunct="1"/>
            <a:r>
              <a:rPr lang="en-GB" smtClean="0"/>
              <a:t>In functions we can use exit to do this.</a:t>
            </a:r>
          </a:p>
          <a:p>
            <a:pPr eaLnBrk="1" hangingPunct="1"/>
            <a:r>
              <a:rPr lang="en-GB" smtClean="0"/>
              <a:t>Exit is part of the </a:t>
            </a:r>
            <a:r>
              <a:rPr lang="en-GB" smtClean="0">
                <a:latin typeface="Courier New" pitchFamily="49" charset="0"/>
              </a:rPr>
              <a:t>stdlib.h </a:t>
            </a:r>
            <a:r>
              <a:rPr lang="en-GB" smtClean="0"/>
              <a:t>library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27820B-89AC-4AAB-BFC2-5996AE3C5EDF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127" name="Text Box 4"/>
          <p:cNvSpPr txBox="1">
            <a:spLocks noChangeArrowheads="1"/>
          </p:cNvSpPr>
          <p:nvPr/>
        </p:nvSpPr>
        <p:spPr bwMode="auto">
          <a:xfrm>
            <a:off x="1219200" y="4267200"/>
            <a:ext cx="6069013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3200" b="0">
                <a:solidFill>
                  <a:schemeClr val="tx1"/>
                </a:solidFill>
                <a:latin typeface="Courier New" pitchFamily="49" charset="0"/>
              </a:rPr>
              <a:t>exit(-1);</a:t>
            </a:r>
          </a:p>
          <a:p>
            <a:pPr eaLnBrk="0" hangingPunct="0"/>
            <a:r>
              <a:rPr lang="en-GB" sz="3200" b="0">
                <a:solidFill>
                  <a:schemeClr val="tx1"/>
                </a:solidFill>
              </a:rPr>
              <a:t>  in a function is exactly the same as</a:t>
            </a:r>
          </a:p>
          <a:p>
            <a:pPr eaLnBrk="0" hangingPunct="0"/>
            <a:r>
              <a:rPr lang="en-GB" sz="3200" b="0">
                <a:solidFill>
                  <a:schemeClr val="tx1"/>
                </a:solidFill>
                <a:latin typeface="Courier New" pitchFamily="49" charset="0"/>
              </a:rPr>
              <a:t>return -1;</a:t>
            </a:r>
          </a:p>
          <a:p>
            <a:pPr eaLnBrk="0" hangingPunct="0"/>
            <a:r>
              <a:rPr lang="en-GB" sz="3200" b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GB" sz="3200" b="0">
                <a:solidFill>
                  <a:schemeClr val="tx1"/>
                </a:solidFill>
              </a:rPr>
              <a:t>in the main routine </a:t>
            </a:r>
          </a:p>
          <a:p>
            <a:pPr eaLnBrk="0" hangingPunct="0"/>
            <a:endParaRPr lang="en-GB" sz="3200" b="0">
              <a:solidFill>
                <a:schemeClr val="tx1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Usage of exit( ) </a:t>
            </a:r>
          </a:p>
        </p:txBody>
      </p:sp>
      <p:sp>
        <p:nvSpPr>
          <p:cNvPr id="221188" name="Text Box 4"/>
          <p:cNvSpPr>
            <a:spLocks noGrp="1" noChangeArrowheads="1"/>
          </p:cNvSpPr>
          <p:nvPr>
            <p:ph idx="1"/>
          </p:nvPr>
        </p:nvSpPr>
        <p:spPr>
          <a:xfrm>
            <a:off x="685800" y="1662113"/>
            <a:ext cx="7772400" cy="4724400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GB" smtClean="0"/>
              <a:t>FILE *fptr;</a:t>
            </a:r>
          </a:p>
          <a:p>
            <a:pPr eaLnBrk="1" hangingPunct="1">
              <a:buFontTx/>
              <a:buNone/>
            </a:pPr>
            <a:r>
              <a:rPr lang="en-GB" smtClean="0"/>
              <a:t>char filename[]= "file2.dat";</a:t>
            </a:r>
          </a:p>
          <a:p>
            <a:pPr eaLnBrk="1" hangingPunct="1">
              <a:buFontTx/>
              <a:buNone/>
            </a:pPr>
            <a:r>
              <a:rPr lang="en-GB" smtClean="0"/>
              <a:t>fptr= fopen (filename,"w");</a:t>
            </a:r>
          </a:p>
          <a:p>
            <a:pPr eaLnBrk="1" hangingPunct="1">
              <a:buFontTx/>
              <a:buNone/>
            </a:pPr>
            <a:r>
              <a:rPr lang="en-GB" smtClean="0"/>
              <a:t>if (fptr == NULL) {</a:t>
            </a:r>
          </a:p>
          <a:p>
            <a:pPr eaLnBrk="1" hangingPunct="1">
              <a:buFontTx/>
              <a:buNone/>
            </a:pPr>
            <a:r>
              <a:rPr lang="en-GB" smtClean="0"/>
              <a:t>  printf (“ERROR IN FILE CREATION”);  </a:t>
            </a:r>
          </a:p>
          <a:p>
            <a:pPr eaLnBrk="1" hangingPunct="1">
              <a:buFontTx/>
              <a:buNone/>
            </a:pPr>
            <a:r>
              <a:rPr lang="en-GB" smtClean="0">
                <a:solidFill>
                  <a:srgbClr val="FF0000"/>
                </a:solidFill>
              </a:rPr>
              <a:t>/* Do something */</a:t>
            </a:r>
          </a:p>
          <a:p>
            <a:pPr eaLnBrk="1" hangingPunct="1">
              <a:buFontTx/>
              <a:buNone/>
            </a:pPr>
            <a:r>
              <a:rPr lang="en-GB" smtClean="0"/>
              <a:t>     </a:t>
            </a:r>
            <a:r>
              <a:rPr lang="en-GB" smtClean="0">
                <a:solidFill>
                  <a:srgbClr val="FF0000"/>
                </a:solidFill>
              </a:rPr>
              <a:t>exit(-1);</a:t>
            </a:r>
          </a:p>
          <a:p>
            <a:pPr eaLnBrk="1" hangingPunct="1">
              <a:buFontTx/>
              <a:buNone/>
            </a:pPr>
            <a:r>
              <a:rPr lang="en-GB" smtClean="0"/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62DE3-AA5B-4D11-92B3-33D34B6DD35D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11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11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Writing to a file using fprintf( 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dirty="0" err="1" smtClean="0">
                <a:solidFill>
                  <a:srgbClr val="FF0000"/>
                </a:solidFill>
              </a:rPr>
              <a:t>fprintf</a:t>
            </a:r>
            <a:r>
              <a:rPr lang="en-GB" dirty="0" smtClean="0"/>
              <a:t>( )  works just like </a:t>
            </a:r>
            <a:r>
              <a:rPr lang="en-GB" dirty="0" err="1" smtClean="0"/>
              <a:t>printf</a:t>
            </a:r>
            <a:r>
              <a:rPr lang="en-GB" dirty="0" smtClean="0"/>
              <a:t> </a:t>
            </a:r>
            <a:r>
              <a:rPr lang="en-GB" dirty="0" smtClean="0"/>
              <a:t>except </a:t>
            </a:r>
            <a:r>
              <a:rPr lang="en-GB" dirty="0" smtClean="0"/>
              <a:t>that its first argument is a file pointer.</a:t>
            </a:r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>
              <a:buFontTx/>
              <a:buNone/>
            </a:pPr>
            <a:endParaRPr lang="en-GB" dirty="0" smtClean="0"/>
          </a:p>
          <a:p>
            <a:pPr eaLnBrk="1" hangingPunct="1"/>
            <a:endParaRPr lang="en-GB" dirty="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F3B973-CDBD-4207-82BB-FD91B427D889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14020" name="Text Box 4"/>
          <p:cNvSpPr txBox="1">
            <a:spLocks noChangeArrowheads="1"/>
          </p:cNvSpPr>
          <p:nvPr/>
        </p:nvSpPr>
        <p:spPr bwMode="auto">
          <a:xfrm>
            <a:off x="1143000" y="2971800"/>
            <a:ext cx="3952492" cy="156966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b="0" dirty="0">
                <a:solidFill>
                  <a:schemeClr val="tx1"/>
                </a:solidFill>
              </a:rPr>
              <a:t>FILE *</a:t>
            </a:r>
            <a:r>
              <a:rPr lang="en-GB" b="0" dirty="0" err="1">
                <a:solidFill>
                  <a:schemeClr val="tx1"/>
                </a:solidFill>
              </a:rPr>
              <a:t>fptr</a:t>
            </a:r>
            <a:r>
              <a:rPr lang="en-GB" b="0" dirty="0">
                <a:solidFill>
                  <a:schemeClr val="tx1"/>
                </a:solidFill>
              </a:rPr>
              <a:t>;</a:t>
            </a:r>
          </a:p>
          <a:p>
            <a:pPr eaLnBrk="0" hangingPunct="0"/>
            <a:r>
              <a:rPr lang="en-GB" b="0" dirty="0" err="1">
                <a:solidFill>
                  <a:schemeClr val="tx1"/>
                </a:solidFill>
              </a:rPr>
              <a:t>fptr</a:t>
            </a:r>
            <a:r>
              <a:rPr lang="en-GB" b="0" dirty="0">
                <a:solidFill>
                  <a:schemeClr val="tx1"/>
                </a:solidFill>
              </a:rPr>
              <a:t>= </a:t>
            </a:r>
            <a:r>
              <a:rPr lang="en-GB" b="0" dirty="0" err="1">
                <a:solidFill>
                  <a:schemeClr val="tx1"/>
                </a:solidFill>
              </a:rPr>
              <a:t>fopen</a:t>
            </a:r>
            <a:r>
              <a:rPr lang="en-GB" b="0" dirty="0">
                <a:solidFill>
                  <a:schemeClr val="tx1"/>
                </a:solidFill>
              </a:rPr>
              <a:t> ("</a:t>
            </a:r>
            <a:r>
              <a:rPr lang="en-GB" b="0" dirty="0" err="1">
                <a:solidFill>
                  <a:schemeClr val="tx1"/>
                </a:solidFill>
              </a:rPr>
              <a:t>file.dat","w</a:t>
            </a:r>
            <a:r>
              <a:rPr lang="en-GB" b="0" dirty="0">
                <a:solidFill>
                  <a:schemeClr val="tx1"/>
                </a:solidFill>
              </a:rPr>
              <a:t>");</a:t>
            </a:r>
          </a:p>
          <a:p>
            <a:pPr eaLnBrk="0" hangingPunct="0"/>
            <a:r>
              <a:rPr lang="en-GB" b="0" dirty="0">
                <a:solidFill>
                  <a:schemeClr val="tx1"/>
                </a:solidFill>
              </a:rPr>
              <a:t>/* Check it's open */</a:t>
            </a:r>
          </a:p>
          <a:p>
            <a:pPr eaLnBrk="0" hangingPunct="0"/>
            <a:r>
              <a:rPr lang="en-GB" b="0" dirty="0" err="1">
                <a:solidFill>
                  <a:srgbClr val="FFFF00"/>
                </a:solidFill>
              </a:rPr>
              <a:t>fprintf</a:t>
            </a:r>
            <a:r>
              <a:rPr lang="en-GB" b="0" dirty="0">
                <a:solidFill>
                  <a:srgbClr val="FFFF00"/>
                </a:solidFill>
              </a:rPr>
              <a:t> (</a:t>
            </a:r>
            <a:r>
              <a:rPr lang="en-GB" b="0" dirty="0" err="1">
                <a:solidFill>
                  <a:srgbClr val="FFFF00"/>
                </a:solidFill>
              </a:rPr>
              <a:t>fptr,"Hello</a:t>
            </a:r>
            <a:r>
              <a:rPr lang="en-GB" b="0" dirty="0">
                <a:solidFill>
                  <a:srgbClr val="FFFF00"/>
                </a:solidFill>
              </a:rPr>
              <a:t> World!\n");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4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Reading Data Using fscanf( )</a:t>
            </a:r>
          </a:p>
        </p:txBody>
      </p:sp>
      <p:sp>
        <p:nvSpPr>
          <p:cNvPr id="222212" name="Text Box 4"/>
          <p:cNvSpPr>
            <a:spLocks noGrp="1" noChangeArrowheads="1"/>
          </p:cNvSpPr>
          <p:nvPr>
            <p:ph idx="1"/>
          </p:nvPr>
        </p:nvSpPr>
        <p:spPr>
          <a:xfrm>
            <a:off x="685800" y="1778000"/>
            <a:ext cx="7772400" cy="472440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en-GB" dirty="0" smtClean="0"/>
              <a:t>FILE *</a:t>
            </a:r>
            <a:r>
              <a:rPr lang="en-GB" dirty="0" err="1" smtClean="0"/>
              <a:t>fptr</a:t>
            </a:r>
            <a:r>
              <a:rPr lang="en-GB" dirty="0" smtClean="0"/>
              <a:t>;</a:t>
            </a:r>
          </a:p>
          <a:p>
            <a:pPr eaLnBrk="1" hangingPunct="1">
              <a:buFontTx/>
              <a:buNone/>
            </a:pPr>
            <a:r>
              <a:rPr lang="en-GB" dirty="0" err="1" smtClean="0">
                <a:solidFill>
                  <a:srgbClr val="FFFF00"/>
                </a:solidFill>
              </a:rPr>
              <a:t>fptr</a:t>
            </a:r>
            <a:r>
              <a:rPr lang="en-GB" dirty="0" smtClean="0">
                <a:solidFill>
                  <a:srgbClr val="FFFF00"/>
                </a:solidFill>
              </a:rPr>
              <a:t>= </a:t>
            </a:r>
            <a:r>
              <a:rPr lang="en-GB" dirty="0" err="1" smtClean="0">
                <a:solidFill>
                  <a:srgbClr val="FFFF00"/>
                </a:solidFill>
              </a:rPr>
              <a:t>fopen</a:t>
            </a:r>
            <a:r>
              <a:rPr lang="en-GB" dirty="0" smtClean="0">
                <a:solidFill>
                  <a:srgbClr val="FFFF00"/>
                </a:solidFill>
              </a:rPr>
              <a:t> (“</a:t>
            </a:r>
            <a:r>
              <a:rPr lang="en-GB" dirty="0" err="1" smtClean="0">
                <a:solidFill>
                  <a:srgbClr val="FFFF00"/>
                </a:solidFill>
              </a:rPr>
              <a:t>input.dat”,“r</a:t>
            </a:r>
            <a:r>
              <a:rPr lang="en-GB" dirty="0" smtClean="0">
                <a:solidFill>
                  <a:srgbClr val="FFFF00"/>
                </a:solidFill>
              </a:rPr>
              <a:t>”);</a:t>
            </a:r>
          </a:p>
          <a:p>
            <a:pPr eaLnBrk="1" hangingPunct="1">
              <a:buFontTx/>
              <a:buNone/>
            </a:pPr>
            <a:r>
              <a:rPr lang="en-GB" dirty="0" smtClean="0"/>
              <a:t>/* Check it's open */</a:t>
            </a:r>
          </a:p>
          <a:p>
            <a:pPr eaLnBrk="1" hangingPunct="1">
              <a:buFontTx/>
              <a:buNone/>
            </a:pPr>
            <a:r>
              <a:rPr lang="en-GB" dirty="0" smtClean="0"/>
              <a:t>if (</a:t>
            </a:r>
            <a:r>
              <a:rPr lang="en-GB" dirty="0" err="1" smtClean="0"/>
              <a:t>fptr</a:t>
            </a:r>
            <a:r>
              <a:rPr lang="en-GB" dirty="0" smtClean="0"/>
              <a:t>==NULL)</a:t>
            </a:r>
          </a:p>
          <a:p>
            <a:pPr eaLnBrk="1" hangingPunct="1">
              <a:buFontTx/>
              <a:buNone/>
            </a:pPr>
            <a:r>
              <a:rPr lang="en-GB" dirty="0" smtClean="0"/>
              <a:t>  {</a:t>
            </a:r>
          </a:p>
          <a:p>
            <a:pPr eaLnBrk="1" hangingPunct="1">
              <a:buFontTx/>
              <a:buNone/>
            </a:pPr>
            <a:r>
              <a:rPr lang="en-GB" dirty="0" smtClean="0"/>
              <a:t>    </a:t>
            </a:r>
            <a:r>
              <a:rPr lang="en-GB" dirty="0" err="1" smtClean="0"/>
              <a:t>printf</a:t>
            </a:r>
            <a:r>
              <a:rPr lang="en-GB" dirty="0" smtClean="0"/>
              <a:t>(“Error in opening file \n”);</a:t>
            </a:r>
          </a:p>
          <a:p>
            <a:pPr eaLnBrk="1" hangingPunct="1">
              <a:buFontTx/>
              <a:buNone/>
            </a:pPr>
            <a:r>
              <a:rPr lang="en-GB" dirty="0" smtClean="0"/>
              <a:t>   }</a:t>
            </a:r>
          </a:p>
          <a:p>
            <a:pPr eaLnBrk="1" hangingPunct="1">
              <a:buFontTx/>
              <a:buNone/>
            </a:pPr>
            <a:r>
              <a:rPr lang="en-GB" dirty="0" err="1" smtClean="0">
                <a:solidFill>
                  <a:srgbClr val="FFFF00"/>
                </a:solidFill>
              </a:rPr>
              <a:t>fscanf</a:t>
            </a:r>
            <a:r>
              <a:rPr lang="en-GB" dirty="0" smtClean="0">
                <a:solidFill>
                  <a:srgbClr val="FFFF00"/>
                </a:solidFill>
              </a:rPr>
              <a:t>(</a:t>
            </a:r>
            <a:r>
              <a:rPr lang="en-GB" dirty="0" err="1" smtClean="0">
                <a:solidFill>
                  <a:srgbClr val="FFFF00"/>
                </a:solidFill>
              </a:rPr>
              <a:t>fptr</a:t>
            </a:r>
            <a:r>
              <a:rPr lang="en-GB" dirty="0" smtClean="0">
                <a:solidFill>
                  <a:srgbClr val="FFFF00"/>
                </a:solidFill>
              </a:rPr>
              <a:t>,“%</a:t>
            </a:r>
            <a:r>
              <a:rPr lang="en-GB" dirty="0" err="1" smtClean="0">
                <a:solidFill>
                  <a:srgbClr val="FFFF00"/>
                </a:solidFill>
              </a:rPr>
              <a:t>d%d”,&amp;x,&amp;y</a:t>
            </a:r>
            <a:r>
              <a:rPr lang="en-GB" dirty="0" smtClean="0">
                <a:solidFill>
                  <a:srgbClr val="FFFF00"/>
                </a:solidFill>
              </a:rPr>
              <a:t>);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01F22-8BD8-4F3D-A575-8E72392E3CA6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731838" y="1047750"/>
            <a:ext cx="6199187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GB">
                <a:solidFill>
                  <a:schemeClr val="accent2"/>
                </a:solidFill>
              </a:rPr>
              <a:t>We  also read data from a file using fscanf( ).</a:t>
            </a:r>
            <a:r>
              <a:rPr lang="en-GB"/>
              <a:t> </a:t>
            </a:r>
          </a:p>
        </p:txBody>
      </p:sp>
      <p:sp>
        <p:nvSpPr>
          <p:cNvPr id="222214" name="Rectangle 6"/>
          <p:cNvSpPr>
            <a:spLocks noChangeArrowheads="1"/>
          </p:cNvSpPr>
          <p:nvPr/>
        </p:nvSpPr>
        <p:spPr bwMode="auto">
          <a:xfrm>
            <a:off x="5800725" y="2968625"/>
            <a:ext cx="1728788" cy="882650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20 </a:t>
            </a:r>
            <a:r>
              <a:rPr lang="en-US" dirty="0" smtClean="0"/>
              <a:t> 30</a:t>
            </a:r>
            <a:endParaRPr lang="en-US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5978525" y="2128838"/>
            <a:ext cx="1379538" cy="800100"/>
            <a:chOff x="3766" y="1341"/>
            <a:chExt cx="869" cy="504"/>
          </a:xfrm>
        </p:grpSpPr>
        <p:sp>
          <p:nvSpPr>
            <p:cNvPr id="8205" name="Text Box 7"/>
            <p:cNvSpPr txBox="1">
              <a:spLocks noChangeArrowheads="1"/>
            </p:cNvSpPr>
            <p:nvPr/>
          </p:nvSpPr>
          <p:spPr bwMode="auto">
            <a:xfrm>
              <a:off x="3766" y="1341"/>
              <a:ext cx="869" cy="28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hlink"/>
                  </a:solidFill>
                </a:rPr>
                <a:t>input.dat</a:t>
              </a:r>
            </a:p>
          </p:txBody>
        </p:sp>
        <p:sp>
          <p:nvSpPr>
            <p:cNvPr id="8206" name="Line 8"/>
            <p:cNvSpPr>
              <a:spLocks noChangeShapeType="1"/>
            </p:cNvSpPr>
            <p:nvPr/>
          </p:nvSpPr>
          <p:spPr bwMode="auto">
            <a:xfrm>
              <a:off x="4186" y="1676"/>
              <a:ext cx="0" cy="169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918075" y="5233991"/>
            <a:ext cx="2355850" cy="830263"/>
            <a:chOff x="3098" y="3297"/>
            <a:chExt cx="1484" cy="523"/>
          </a:xfrm>
        </p:grpSpPr>
        <p:sp>
          <p:nvSpPr>
            <p:cNvPr id="8203" name="Text Box 10"/>
            <p:cNvSpPr txBox="1">
              <a:spLocks noChangeArrowheads="1"/>
            </p:cNvSpPr>
            <p:nvPr/>
          </p:nvSpPr>
          <p:spPr bwMode="auto">
            <a:xfrm>
              <a:off x="4065" y="3297"/>
              <a:ext cx="517" cy="523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</a:rPr>
                <a:t>x=20</a:t>
              </a:r>
            </a:p>
            <a:p>
              <a:r>
                <a:rPr lang="en-US" dirty="0">
                  <a:solidFill>
                    <a:srgbClr val="FFFF00"/>
                  </a:solidFill>
                </a:rPr>
                <a:t>y=30</a:t>
              </a:r>
            </a:p>
          </p:txBody>
        </p:sp>
        <p:sp>
          <p:nvSpPr>
            <p:cNvPr id="8204" name="AutoShape 11"/>
            <p:cNvSpPr>
              <a:spLocks noChangeArrowheads="1"/>
            </p:cNvSpPr>
            <p:nvPr/>
          </p:nvSpPr>
          <p:spPr bwMode="auto">
            <a:xfrm>
              <a:off x="3098" y="3587"/>
              <a:ext cx="871" cy="218"/>
            </a:xfrm>
            <a:prstGeom prst="rightArrow">
              <a:avLst>
                <a:gd name="adj1" fmla="val 50000"/>
                <a:gd name="adj2" fmla="val 99885"/>
              </a:avLst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2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2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22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2" grpId="0" animBg="1"/>
      <p:bldP spid="2222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823913" y="203200"/>
            <a:ext cx="7496175" cy="9715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mtClean="0"/>
              <a:t>Reading lines from a file using fgets( 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mtClean="0"/>
              <a:t> We can read a string using </a:t>
            </a:r>
            <a:r>
              <a:rPr lang="en-GB" smtClean="0">
                <a:solidFill>
                  <a:srgbClr val="FF0000"/>
                </a:solidFill>
              </a:rPr>
              <a:t>fgets </a:t>
            </a:r>
            <a:r>
              <a:rPr lang="en-GB" smtClean="0"/>
              <a:t>( ).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65F24E-BB32-40F9-9FBE-E37D9D4A90A9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15044" name="Text Box 4"/>
          <p:cNvSpPr txBox="1">
            <a:spLocks noChangeArrowheads="1"/>
          </p:cNvSpPr>
          <p:nvPr/>
        </p:nvSpPr>
        <p:spPr bwMode="auto">
          <a:xfrm>
            <a:off x="919163" y="1828800"/>
            <a:ext cx="5405437" cy="230832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GB" b="0" dirty="0">
                <a:solidFill>
                  <a:schemeClr val="tx1"/>
                </a:solidFill>
              </a:rPr>
              <a:t>FILE *</a:t>
            </a:r>
            <a:r>
              <a:rPr lang="en-GB" b="0" dirty="0" err="1">
                <a:solidFill>
                  <a:schemeClr val="tx1"/>
                </a:solidFill>
              </a:rPr>
              <a:t>fptr</a:t>
            </a:r>
            <a:r>
              <a:rPr lang="en-GB" b="0" dirty="0">
                <a:solidFill>
                  <a:schemeClr val="tx1"/>
                </a:solidFill>
              </a:rPr>
              <a:t>;</a:t>
            </a:r>
          </a:p>
          <a:p>
            <a:pPr eaLnBrk="0" hangingPunct="0"/>
            <a:r>
              <a:rPr lang="en-GB" b="0" dirty="0">
                <a:solidFill>
                  <a:schemeClr val="tx1"/>
                </a:solidFill>
              </a:rPr>
              <a:t>char line [1000];</a:t>
            </a:r>
          </a:p>
          <a:p>
            <a:pPr eaLnBrk="0" hangingPunct="0"/>
            <a:r>
              <a:rPr lang="en-GB" b="0" dirty="0">
                <a:solidFill>
                  <a:schemeClr val="tx1"/>
                </a:solidFill>
              </a:rPr>
              <a:t>/* Open file and check it is open */</a:t>
            </a:r>
          </a:p>
          <a:p>
            <a:pPr eaLnBrk="0" hangingPunct="0"/>
            <a:r>
              <a:rPr lang="en-GB" b="0" dirty="0">
                <a:solidFill>
                  <a:schemeClr val="tx1"/>
                </a:solidFill>
              </a:rPr>
              <a:t>while (</a:t>
            </a:r>
            <a:r>
              <a:rPr lang="en-GB" dirty="0" err="1">
                <a:solidFill>
                  <a:srgbClr val="FFFF00"/>
                </a:solidFill>
              </a:rPr>
              <a:t>fgets</a:t>
            </a:r>
            <a:r>
              <a:rPr lang="en-GB" dirty="0">
                <a:solidFill>
                  <a:srgbClr val="FFFF00"/>
                </a:solidFill>
              </a:rPr>
              <a:t>(line,1000,fptr)</a:t>
            </a:r>
            <a:r>
              <a:rPr lang="en-GB" b="0" dirty="0">
                <a:solidFill>
                  <a:schemeClr val="tx1"/>
                </a:solidFill>
              </a:rPr>
              <a:t> != NULL) {</a:t>
            </a:r>
          </a:p>
          <a:p>
            <a:pPr eaLnBrk="0" hangingPunct="0"/>
            <a:r>
              <a:rPr lang="en-GB" b="0" dirty="0">
                <a:solidFill>
                  <a:schemeClr val="tx1"/>
                </a:solidFill>
              </a:rPr>
              <a:t>   </a:t>
            </a:r>
            <a:r>
              <a:rPr lang="en-GB" b="0" dirty="0" err="1">
                <a:solidFill>
                  <a:schemeClr val="tx1"/>
                </a:solidFill>
              </a:rPr>
              <a:t>printf</a:t>
            </a:r>
            <a:r>
              <a:rPr lang="en-GB" b="0" dirty="0">
                <a:solidFill>
                  <a:schemeClr val="tx1"/>
                </a:solidFill>
              </a:rPr>
              <a:t> ("Read line %s\</a:t>
            </a:r>
            <a:r>
              <a:rPr lang="en-GB" b="0" dirty="0" err="1">
                <a:solidFill>
                  <a:schemeClr val="tx1"/>
                </a:solidFill>
              </a:rPr>
              <a:t>n",line</a:t>
            </a:r>
            <a:r>
              <a:rPr lang="en-GB" b="0" dirty="0">
                <a:solidFill>
                  <a:schemeClr val="tx1"/>
                </a:solidFill>
              </a:rPr>
              <a:t>);</a:t>
            </a:r>
          </a:p>
          <a:p>
            <a:pPr eaLnBrk="0" hangingPunct="0"/>
            <a:r>
              <a:rPr lang="en-GB" b="0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15045" name="Text Box 5"/>
          <p:cNvSpPr txBox="1">
            <a:spLocks noChangeArrowheads="1"/>
          </p:cNvSpPr>
          <p:nvPr/>
        </p:nvSpPr>
        <p:spPr bwMode="auto">
          <a:xfrm>
            <a:off x="693738" y="4503738"/>
            <a:ext cx="7364412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2800" b="0"/>
              <a:t>fgets( )</a:t>
            </a:r>
            <a:r>
              <a:rPr lang="en-GB" sz="2800" b="0">
                <a:solidFill>
                  <a:schemeClr val="tx1"/>
                </a:solidFill>
              </a:rPr>
              <a:t> takes 3 arguments, a string, a maximum</a:t>
            </a:r>
          </a:p>
          <a:p>
            <a:pPr eaLnBrk="0" hangingPunct="0"/>
            <a:r>
              <a:rPr lang="en-GB" sz="2800" b="0">
                <a:solidFill>
                  <a:schemeClr val="tx1"/>
                </a:solidFill>
              </a:rPr>
              <a:t>number of characters to read and a file pointer.</a:t>
            </a:r>
          </a:p>
          <a:p>
            <a:pPr eaLnBrk="0" hangingPunct="0"/>
            <a:r>
              <a:rPr lang="en-GB" sz="2800" b="0">
                <a:solidFill>
                  <a:schemeClr val="tx1"/>
                </a:solidFill>
              </a:rPr>
              <a:t>It returns NULL if there is an error (such as EOF).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15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4" grpId="0" animBg="1"/>
      <p:bldP spid="2150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Closing a file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We can close a file simply using </a:t>
            </a:r>
            <a:r>
              <a:rPr lang="en-GB" smtClean="0">
                <a:solidFill>
                  <a:srgbClr val="FF0000"/>
                </a:solidFill>
              </a:rPr>
              <a:t>fclose( )</a:t>
            </a:r>
            <a:r>
              <a:rPr lang="en-GB" smtClean="0"/>
              <a:t> and the file pointer.  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Spring 2013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Programming and Data Structure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E574B8-C0CE-4396-ABD2-E29B5DF9A60A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16068" name="Text Box 4"/>
          <p:cNvSpPr txBox="1">
            <a:spLocks noChangeArrowheads="1"/>
          </p:cNvSpPr>
          <p:nvPr/>
        </p:nvSpPr>
        <p:spPr bwMode="auto">
          <a:xfrm>
            <a:off x="685800" y="2641600"/>
            <a:ext cx="5206875" cy="341632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b="0" dirty="0">
                <a:solidFill>
                  <a:schemeClr val="tx1"/>
                </a:solidFill>
              </a:rPr>
              <a:t>FILE *</a:t>
            </a:r>
            <a:r>
              <a:rPr lang="en-GB" b="0" dirty="0" err="1">
                <a:solidFill>
                  <a:schemeClr val="tx1"/>
                </a:solidFill>
              </a:rPr>
              <a:t>fptr</a:t>
            </a:r>
            <a:r>
              <a:rPr lang="en-GB" b="0" dirty="0">
                <a:solidFill>
                  <a:schemeClr val="tx1"/>
                </a:solidFill>
              </a:rPr>
              <a:t>;</a:t>
            </a:r>
          </a:p>
          <a:p>
            <a:pPr eaLnBrk="0" hangingPunct="0"/>
            <a:r>
              <a:rPr lang="en-GB" b="0" dirty="0">
                <a:solidFill>
                  <a:schemeClr val="tx1"/>
                </a:solidFill>
              </a:rPr>
              <a:t>char filename[]= "myfile.dat";</a:t>
            </a:r>
          </a:p>
          <a:p>
            <a:pPr eaLnBrk="0" hangingPunct="0"/>
            <a:r>
              <a:rPr lang="en-GB" b="0" dirty="0" err="1">
                <a:solidFill>
                  <a:srgbClr val="FFFF00"/>
                </a:solidFill>
              </a:rPr>
              <a:t>fptr</a:t>
            </a:r>
            <a:r>
              <a:rPr lang="en-GB" b="0" dirty="0">
                <a:solidFill>
                  <a:srgbClr val="FFFF00"/>
                </a:solidFill>
              </a:rPr>
              <a:t>= </a:t>
            </a:r>
            <a:r>
              <a:rPr lang="en-GB" b="0" dirty="0" err="1">
                <a:solidFill>
                  <a:srgbClr val="FFFF00"/>
                </a:solidFill>
              </a:rPr>
              <a:t>fopen</a:t>
            </a:r>
            <a:r>
              <a:rPr lang="en-GB" b="0" dirty="0">
                <a:solidFill>
                  <a:srgbClr val="FFFF00"/>
                </a:solidFill>
              </a:rPr>
              <a:t> (</a:t>
            </a:r>
            <a:r>
              <a:rPr lang="en-GB" b="0" dirty="0" err="1">
                <a:solidFill>
                  <a:srgbClr val="FFFF00"/>
                </a:solidFill>
              </a:rPr>
              <a:t>filename,"w</a:t>
            </a:r>
            <a:r>
              <a:rPr lang="en-GB" b="0" dirty="0">
                <a:solidFill>
                  <a:srgbClr val="FFFF00"/>
                </a:solidFill>
              </a:rPr>
              <a:t>");</a:t>
            </a:r>
          </a:p>
          <a:p>
            <a:pPr eaLnBrk="0" hangingPunct="0"/>
            <a:r>
              <a:rPr lang="en-GB" b="0" dirty="0">
                <a:solidFill>
                  <a:schemeClr val="tx1"/>
                </a:solidFill>
              </a:rPr>
              <a:t>if (</a:t>
            </a:r>
            <a:r>
              <a:rPr lang="en-GB" b="0" dirty="0" err="1">
                <a:solidFill>
                  <a:schemeClr val="tx1"/>
                </a:solidFill>
              </a:rPr>
              <a:t>fptr</a:t>
            </a:r>
            <a:r>
              <a:rPr lang="en-GB" b="0" dirty="0">
                <a:solidFill>
                  <a:schemeClr val="tx1"/>
                </a:solidFill>
              </a:rPr>
              <a:t> == NULL) {</a:t>
            </a:r>
          </a:p>
          <a:p>
            <a:pPr eaLnBrk="0" hangingPunct="0"/>
            <a:r>
              <a:rPr lang="en-GB" b="0" dirty="0">
                <a:solidFill>
                  <a:schemeClr val="tx1"/>
                </a:solidFill>
              </a:rPr>
              <a:t>    </a:t>
            </a:r>
            <a:r>
              <a:rPr lang="en-GB" b="0" dirty="0" err="1">
                <a:solidFill>
                  <a:schemeClr val="tx1"/>
                </a:solidFill>
              </a:rPr>
              <a:t>printf</a:t>
            </a:r>
            <a:r>
              <a:rPr lang="en-GB" b="0" dirty="0">
                <a:solidFill>
                  <a:schemeClr val="tx1"/>
                </a:solidFill>
              </a:rPr>
              <a:t> ("Cannot open file to write!\n");</a:t>
            </a:r>
          </a:p>
          <a:p>
            <a:pPr eaLnBrk="0" hangingPunct="0"/>
            <a:r>
              <a:rPr lang="en-GB" b="0" dirty="0">
                <a:solidFill>
                  <a:schemeClr val="tx1"/>
                </a:solidFill>
              </a:rPr>
              <a:t>    exit(-1);</a:t>
            </a:r>
          </a:p>
          <a:p>
            <a:pPr eaLnBrk="0" hangingPunct="0"/>
            <a:r>
              <a:rPr lang="en-GB" b="0" dirty="0">
                <a:solidFill>
                  <a:schemeClr val="tx1"/>
                </a:solidFill>
              </a:rPr>
              <a:t>}</a:t>
            </a:r>
          </a:p>
          <a:p>
            <a:pPr eaLnBrk="0" hangingPunct="0"/>
            <a:r>
              <a:rPr lang="en-GB" b="0" dirty="0" err="1">
                <a:solidFill>
                  <a:srgbClr val="FFFF00"/>
                </a:solidFill>
              </a:rPr>
              <a:t>fprintf</a:t>
            </a:r>
            <a:r>
              <a:rPr lang="en-GB" b="0" dirty="0">
                <a:solidFill>
                  <a:srgbClr val="FFFF00"/>
                </a:solidFill>
              </a:rPr>
              <a:t> (</a:t>
            </a:r>
            <a:r>
              <a:rPr lang="en-GB" b="0" dirty="0" err="1">
                <a:solidFill>
                  <a:srgbClr val="FFFF00"/>
                </a:solidFill>
              </a:rPr>
              <a:t>fptr,"Hello</a:t>
            </a:r>
            <a:r>
              <a:rPr lang="en-GB" b="0" dirty="0">
                <a:solidFill>
                  <a:srgbClr val="FFFF00"/>
                </a:solidFill>
              </a:rPr>
              <a:t> World of filing!\n");</a:t>
            </a:r>
          </a:p>
          <a:p>
            <a:pPr eaLnBrk="0" hangingPunct="0"/>
            <a:r>
              <a:rPr lang="en-GB" b="0" dirty="0" err="1">
                <a:solidFill>
                  <a:srgbClr val="FFFF00"/>
                </a:solidFill>
              </a:rPr>
              <a:t>fclose</a:t>
            </a:r>
            <a:r>
              <a:rPr lang="en-GB" b="0" dirty="0">
                <a:solidFill>
                  <a:srgbClr val="FFFF00"/>
                </a:solidFill>
              </a:rPr>
              <a:t> (</a:t>
            </a:r>
            <a:r>
              <a:rPr lang="en-GB" b="0" dirty="0" err="1">
                <a:solidFill>
                  <a:srgbClr val="FFFF00"/>
                </a:solidFill>
              </a:rPr>
              <a:t>fptr</a:t>
            </a:r>
            <a:r>
              <a:rPr lang="en-GB" b="0" dirty="0">
                <a:solidFill>
                  <a:srgbClr val="FFFF00"/>
                </a:solidFill>
              </a:rPr>
              <a:t>);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187825" y="3429000"/>
            <a:ext cx="3187700" cy="844550"/>
            <a:chOff x="2638" y="2160"/>
            <a:chExt cx="2008" cy="532"/>
          </a:xfrm>
        </p:grpSpPr>
        <p:sp>
          <p:nvSpPr>
            <p:cNvPr id="10255" name="Rectangle 5"/>
            <p:cNvSpPr>
              <a:spLocks noChangeArrowheads="1"/>
            </p:cNvSpPr>
            <p:nvPr/>
          </p:nvSpPr>
          <p:spPr bwMode="auto">
            <a:xfrm>
              <a:off x="3751" y="2160"/>
              <a:ext cx="895" cy="532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Opening</a:t>
              </a:r>
            </a:p>
          </p:txBody>
        </p:sp>
        <p:sp>
          <p:nvSpPr>
            <p:cNvPr id="10256" name="Line 6"/>
            <p:cNvSpPr>
              <a:spLocks noChangeShapeType="1"/>
            </p:cNvSpPr>
            <p:nvPr/>
          </p:nvSpPr>
          <p:spPr bwMode="auto">
            <a:xfrm flipH="1" flipV="1">
              <a:off x="2638" y="2354"/>
              <a:ext cx="1065" cy="9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532438" y="5349875"/>
            <a:ext cx="2111375" cy="460375"/>
            <a:chOff x="3485" y="3370"/>
            <a:chExt cx="1330" cy="290"/>
          </a:xfrm>
        </p:grpSpPr>
        <p:sp>
          <p:nvSpPr>
            <p:cNvPr id="10253" name="Rectangle 8"/>
            <p:cNvSpPr>
              <a:spLocks noChangeArrowheads="1"/>
            </p:cNvSpPr>
            <p:nvPr/>
          </p:nvSpPr>
          <p:spPr bwMode="auto">
            <a:xfrm>
              <a:off x="3920" y="3370"/>
              <a:ext cx="895" cy="290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Access</a:t>
              </a:r>
            </a:p>
          </p:txBody>
        </p:sp>
        <p:sp>
          <p:nvSpPr>
            <p:cNvPr id="10254" name="Line 9"/>
            <p:cNvSpPr>
              <a:spLocks noChangeShapeType="1"/>
            </p:cNvSpPr>
            <p:nvPr/>
          </p:nvSpPr>
          <p:spPr bwMode="auto">
            <a:xfrm flipH="1">
              <a:off x="3485" y="3491"/>
              <a:ext cx="411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1192213" y="6002338"/>
            <a:ext cx="1997075" cy="498475"/>
            <a:chOff x="751" y="3781"/>
            <a:chExt cx="1258" cy="314"/>
          </a:xfrm>
        </p:grpSpPr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1041" y="3853"/>
              <a:ext cx="968" cy="242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closing</a:t>
              </a:r>
            </a:p>
          </p:txBody>
        </p:sp>
        <p:sp>
          <p:nvSpPr>
            <p:cNvPr id="10252" name="Line 12"/>
            <p:cNvSpPr>
              <a:spLocks noChangeShapeType="1"/>
            </p:cNvSpPr>
            <p:nvPr/>
          </p:nvSpPr>
          <p:spPr bwMode="auto">
            <a:xfrm flipH="1" flipV="1">
              <a:off x="751" y="3781"/>
              <a:ext cx="290" cy="7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606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16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160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16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160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160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160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16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160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160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8" grpId="0" build="allAtOnce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1635</TotalTime>
  <Words>1372</Words>
  <Application>Microsoft PowerPoint</Application>
  <PresentationFormat>On-screen Show (4:3)</PresentationFormat>
  <Paragraphs>273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File Handling</vt:lpstr>
      <vt:lpstr>File handling in C</vt:lpstr>
      <vt:lpstr>Modes for opening files</vt:lpstr>
      <vt:lpstr>The exit() function</vt:lpstr>
      <vt:lpstr>Usage of exit( ) </vt:lpstr>
      <vt:lpstr>Writing to a file using fprintf( )</vt:lpstr>
      <vt:lpstr>Reading Data Using fscanf( )</vt:lpstr>
      <vt:lpstr>Reading lines from a file using fgets( )</vt:lpstr>
      <vt:lpstr>Closing a file</vt:lpstr>
      <vt:lpstr>Three special streams</vt:lpstr>
      <vt:lpstr>An example program</vt:lpstr>
      <vt:lpstr>Input File &amp; Output File redirection</vt:lpstr>
      <vt:lpstr>Reading and Writing a character</vt:lpstr>
      <vt:lpstr>Example: use of getchar() and putchar()</vt:lpstr>
      <vt:lpstr>Command Line Arguments</vt:lpstr>
      <vt:lpstr>Example: Reading command line arguments</vt:lpstr>
      <vt:lpstr>Example: Contd.</vt:lpstr>
      <vt:lpstr>Getting numbers from strings</vt:lpstr>
      <vt:lpstr>Example: Averaging from Command Line</vt:lpstr>
    </vt:vector>
  </TitlesOfParts>
  <Company>IIT KGP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</dc:title>
  <dc:creator>ISG</dc:creator>
  <cp:lastModifiedBy>Anupam Basu</cp:lastModifiedBy>
  <cp:revision>488</cp:revision>
  <dcterms:created xsi:type="dcterms:W3CDTF">2000-12-23T12:31:32Z</dcterms:created>
  <dcterms:modified xsi:type="dcterms:W3CDTF">2013-04-03T04:58:57Z</dcterms:modified>
</cp:coreProperties>
</file>