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269" r:id="rId2"/>
    <p:sldId id="270" r:id="rId3"/>
    <p:sldId id="292" r:id="rId4"/>
    <p:sldId id="271" r:id="rId5"/>
    <p:sldId id="272" r:id="rId6"/>
    <p:sldId id="273" r:id="rId7"/>
    <p:sldId id="302" r:id="rId8"/>
    <p:sldId id="275" r:id="rId9"/>
    <p:sldId id="293" r:id="rId10"/>
    <p:sldId id="294" r:id="rId11"/>
    <p:sldId id="295" r:id="rId12"/>
    <p:sldId id="296" r:id="rId13"/>
    <p:sldId id="280" r:id="rId14"/>
    <p:sldId id="281" r:id="rId15"/>
    <p:sldId id="297" r:id="rId16"/>
    <p:sldId id="282" r:id="rId17"/>
    <p:sldId id="298" r:id="rId18"/>
    <p:sldId id="283" r:id="rId19"/>
    <p:sldId id="284" r:id="rId20"/>
    <p:sldId id="285" r:id="rId21"/>
    <p:sldId id="286" r:id="rId22"/>
    <p:sldId id="287" r:id="rId23"/>
    <p:sldId id="288" r:id="rId24"/>
    <p:sldId id="304" r:id="rId25"/>
    <p:sldId id="290" r:id="rId26"/>
    <p:sldId id="289" r:id="rId27"/>
    <p:sldId id="305" r:id="rId28"/>
    <p:sldId id="313" r:id="rId29"/>
    <p:sldId id="311" r:id="rId30"/>
    <p:sldId id="312" r:id="rId31"/>
    <p:sldId id="314" r:id="rId32"/>
    <p:sldId id="291" r:id="rId33"/>
    <p:sldId id="299" r:id="rId34"/>
    <p:sldId id="300" r:id="rId35"/>
    <p:sldId id="306" r:id="rId36"/>
    <p:sldId id="307" r:id="rId37"/>
    <p:sldId id="308" r:id="rId38"/>
    <p:sldId id="309" r:id="rId39"/>
    <p:sldId id="310" r:id="rId40"/>
    <p:sldId id="322" r:id="rId41"/>
    <p:sldId id="320" r:id="rId42"/>
    <p:sldId id="319" r:id="rId43"/>
    <p:sldId id="317" r:id="rId44"/>
    <p:sldId id="316" r:id="rId45"/>
    <p:sldId id="315" r:id="rId46"/>
    <p:sldId id="321" r:id="rId4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400" kern="1200">
        <a:solidFill>
          <a:srgbClr val="CC0000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kern="1200">
        <a:solidFill>
          <a:srgbClr val="CC0000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kern="1200">
        <a:solidFill>
          <a:srgbClr val="CC0000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kern="1200">
        <a:solidFill>
          <a:srgbClr val="CC0000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kern="1200">
        <a:solidFill>
          <a:srgbClr val="CC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CC00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CC00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CC00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CC000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0000"/>
    <a:srgbClr val="FF0000"/>
    <a:srgbClr val="996633"/>
    <a:srgbClr val="CC9900"/>
    <a:srgbClr val="008000"/>
    <a:srgbClr val="A50021"/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7" autoAdjust="0"/>
    <p:restoredTop sz="94725" autoAdjust="0"/>
  </p:normalViewPr>
  <p:slideViewPr>
    <p:cSldViewPr>
      <p:cViewPr varScale="1">
        <p:scale>
          <a:sx n="86" d="100"/>
          <a:sy n="86" d="100"/>
        </p:scale>
        <p:origin x="-10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EA1890C-E890-427C-89EC-3C309DBDF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82FBA-39A7-4A24-BA87-EEA45B053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D5BEE-73EE-417F-92E5-200BF505C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D2159-ACBA-4414-8489-01CDDDB59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5A249-E75E-45B8-BA13-B687A8AA5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08C4-146C-4C76-9D96-F22F95619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63A1A-24ED-48AD-9BF2-6928872FF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25491-471A-4482-A12F-491531513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E4126-975D-4481-835A-0C8C2580E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1099C-812E-4926-B936-4DE942B15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CEF78-E331-4B2F-A4CB-E939CC24C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6BEB9-9916-41EB-B29E-9CBEC9F25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22DB5A-621E-468C-906F-98CBE191C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Searching an Array:</a:t>
            </a:r>
            <a:br>
              <a:rPr lang="en-US" smtClean="0"/>
            </a:br>
            <a:r>
              <a:rPr lang="en-US" smtClean="0"/>
              <a:t>Linear and Binary Search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9ECFC-DB68-4BF5-B734-FFE2799FBC42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24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Loop termination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7467600" cy="5029200"/>
          </a:xfrm>
          <a:solidFill>
            <a:srgbClr val="CCFFFF"/>
          </a:solidFill>
          <a:ln>
            <a:solidFill>
              <a:srgbClr val="99330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rgbClr val="006600"/>
                </a:solidFill>
              </a:rPr>
              <a:t>/* If </a:t>
            </a:r>
            <a:r>
              <a:rPr lang="en-US" sz="1800" smtClean="0">
                <a:solidFill>
                  <a:srgbClr val="FF0000"/>
                </a:solidFill>
              </a:rPr>
              <a:t>key</a:t>
            </a:r>
            <a:r>
              <a:rPr lang="en-US" sz="1800" smtClean="0">
                <a:solidFill>
                  <a:srgbClr val="006600"/>
                </a:solidFill>
              </a:rPr>
              <a:t> appears in x[0..size-1], return its location, pos s.t. x[pos]==key. If not found, return -1 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int  bin_search (int x[], int size, int key)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	int L, R, mid;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	_________________;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	while ( </a:t>
            </a:r>
            <a:r>
              <a:rPr lang="en-US" sz="1800" smtClean="0"/>
              <a:t>L+1 != R</a:t>
            </a:r>
            <a:r>
              <a:rPr lang="en-US" sz="1800" smtClean="0">
                <a:solidFill>
                  <a:schemeClr val="tx2"/>
                </a:solidFill>
              </a:rPr>
              <a:t> )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     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                </a:t>
            </a:r>
            <a:r>
              <a:rPr lang="en-US" sz="1800" smtClean="0">
                <a:solidFill>
                  <a:srgbClr val="CC0000"/>
                </a:solidFill>
              </a:rPr>
              <a:t>mid = (L + R) / 2;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rgbClr val="CC0000"/>
                </a:solidFill>
              </a:rPr>
              <a:t>		if  (x[mid] &lt;= key)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rgbClr val="CC0000"/>
                </a:solidFill>
              </a:rPr>
              <a:t>		       L = mid;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rgbClr val="CC0000"/>
                </a:solidFill>
              </a:rPr>
              <a:t>		else R = mid;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	_________________ 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776F48-9568-49C5-B154-AFE5943A6FA1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24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Return result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7467600" cy="5029200"/>
          </a:xfrm>
          <a:solidFill>
            <a:srgbClr val="CCFFFF"/>
          </a:solidFill>
          <a:ln>
            <a:solidFill>
              <a:srgbClr val="993300"/>
            </a:solidFill>
          </a:ln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rgbClr val="006600"/>
                </a:solidFill>
              </a:rPr>
              <a:t>/* If </a:t>
            </a:r>
            <a:r>
              <a:rPr lang="en-US" sz="1800" smtClean="0">
                <a:solidFill>
                  <a:srgbClr val="FF0000"/>
                </a:solidFill>
              </a:rPr>
              <a:t>key</a:t>
            </a:r>
            <a:r>
              <a:rPr lang="en-US" sz="1800" smtClean="0">
                <a:solidFill>
                  <a:srgbClr val="006600"/>
                </a:solidFill>
              </a:rPr>
              <a:t> appears in x[0..size-1], return its location, pos s.t. x[pos]==key. If not found, return -1 */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1800" smtClean="0">
              <a:solidFill>
                <a:srgbClr val="00660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int  bin_search (int x[], int size, int key)	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{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	int L, R, mid;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	_________________;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	while ( </a:t>
            </a:r>
            <a:r>
              <a:rPr lang="en-US" sz="1800" smtClean="0"/>
              <a:t>L+1 != R</a:t>
            </a:r>
            <a:r>
              <a:rPr lang="en-US" sz="1800" smtClean="0">
                <a:solidFill>
                  <a:schemeClr val="tx2"/>
                </a:solidFill>
              </a:rPr>
              <a:t> )	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      {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                </a:t>
            </a:r>
            <a:r>
              <a:rPr lang="en-US" sz="1800" smtClean="0">
                <a:solidFill>
                  <a:srgbClr val="CC0000"/>
                </a:solidFill>
              </a:rPr>
              <a:t>mid = (L + R) / 2;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rgbClr val="CC0000"/>
                </a:solidFill>
              </a:rPr>
              <a:t>		if  (x[mid] &lt;= key)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rgbClr val="CC0000"/>
                </a:solidFill>
              </a:rPr>
              <a:t>		       L = mid;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rgbClr val="CC0000"/>
                </a:solidFill>
              </a:rPr>
              <a:t>		else R = mid;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	}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	</a:t>
            </a:r>
            <a:r>
              <a:rPr lang="en-US" sz="1800" smtClean="0">
                <a:solidFill>
                  <a:srgbClr val="CC00FF"/>
                </a:solidFill>
              </a:rPr>
              <a:t>if   (L &gt;= 0  &amp;&amp;  x[L] = = key)   return L;</a:t>
            </a:r>
          </a:p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rgbClr val="CC00FF"/>
                </a:solidFill>
              </a:rPr>
              <a:t>      else  return  -1;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D47A74-6B2D-4569-854B-FC5C12F6797E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24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Initialization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7467600" cy="5029200"/>
          </a:xfrm>
          <a:solidFill>
            <a:srgbClr val="CCFFFF"/>
          </a:solidFill>
          <a:ln>
            <a:solidFill>
              <a:srgbClr val="993300"/>
            </a:solidFill>
          </a:ln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rgbClr val="006600"/>
                </a:solidFill>
              </a:rPr>
              <a:t>/* If </a:t>
            </a:r>
            <a:r>
              <a:rPr lang="en-US" sz="1800" smtClean="0">
                <a:solidFill>
                  <a:srgbClr val="FF0000"/>
                </a:solidFill>
              </a:rPr>
              <a:t>key</a:t>
            </a:r>
            <a:r>
              <a:rPr lang="en-US" sz="1800" smtClean="0">
                <a:solidFill>
                  <a:srgbClr val="006600"/>
                </a:solidFill>
              </a:rPr>
              <a:t> appears in x[0..size-1], return its location, pos s.t. x[pos]==key. If not found, return -1 */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1800" smtClean="0">
              <a:solidFill>
                <a:srgbClr val="00660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int  bin_search (int x[], int size, int key)	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{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	int L, R, mid;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	</a:t>
            </a:r>
            <a:r>
              <a:rPr lang="en-US" sz="1800" smtClean="0">
                <a:solidFill>
                  <a:srgbClr val="FF0000"/>
                </a:solidFill>
              </a:rPr>
              <a:t>L = -1;   R = size;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	while ( </a:t>
            </a:r>
            <a:r>
              <a:rPr lang="en-US" sz="1800" smtClean="0"/>
              <a:t>L+1 != R</a:t>
            </a:r>
            <a:r>
              <a:rPr lang="en-US" sz="1800" smtClean="0">
                <a:solidFill>
                  <a:schemeClr val="tx2"/>
                </a:solidFill>
              </a:rPr>
              <a:t> )	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      {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                </a:t>
            </a:r>
            <a:r>
              <a:rPr lang="en-US" sz="1800" smtClean="0">
                <a:solidFill>
                  <a:srgbClr val="CC0000"/>
                </a:solidFill>
              </a:rPr>
              <a:t>mid = (L + R) / 2;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rgbClr val="CC0000"/>
                </a:solidFill>
              </a:rPr>
              <a:t>		if  (x[mid] &lt;= key)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rgbClr val="CC0000"/>
                </a:solidFill>
              </a:rPr>
              <a:t>		       L = mid;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rgbClr val="CC0000"/>
                </a:solidFill>
              </a:rPr>
              <a:t>		else R = mid;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	}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	</a:t>
            </a:r>
            <a:r>
              <a:rPr lang="en-US" sz="1800" smtClean="0">
                <a:solidFill>
                  <a:srgbClr val="CC00FF"/>
                </a:solidFill>
              </a:rPr>
              <a:t>if   (L &gt;= 0  &amp;&amp;  x[L] = = key)   return L;</a:t>
            </a:r>
          </a:p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rgbClr val="CC00FF"/>
                </a:solidFill>
              </a:rPr>
              <a:t>      else  return  -1;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76466-FBA4-49DC-87AF-11D7D61750AB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Search Examples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5F1354-29F4-4E49-AE88-7CC660AB5F34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4342" name="Rectangle 3"/>
          <p:cNvSpPr>
            <a:spLocks noChangeArrowheads="1"/>
          </p:cNvSpPr>
          <p:nvPr/>
        </p:nvSpPr>
        <p:spPr bwMode="auto">
          <a:xfrm>
            <a:off x="1143000" y="2209800"/>
            <a:ext cx="525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Tahoma" pitchFamily="34" charset="0"/>
              </a:rPr>
              <a:t>-17  -5   3   6   12   21   45   63  50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066800" y="3352800"/>
            <a:ext cx="4014788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Trace</a:t>
            </a:r>
            <a:r>
              <a:rPr lang="en-US">
                <a:solidFill>
                  <a:schemeClr val="tx1"/>
                </a:solidFill>
                <a:latin typeface="Tahoma" pitchFamily="34" charset="0"/>
              </a:rPr>
              <a:t> :</a:t>
            </a:r>
          </a:p>
          <a:p>
            <a:pPr algn="l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Tahoma" pitchFamily="34" charset="0"/>
              </a:rPr>
              <a:t>	binsearch (x, 9, 3);</a:t>
            </a:r>
          </a:p>
          <a:p>
            <a:pPr algn="l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Tahoma" pitchFamily="34" charset="0"/>
              </a:rPr>
              <a:t>	binsearch (x, 9, 145);</a:t>
            </a:r>
          </a:p>
          <a:p>
            <a:pPr algn="l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Tahoma" pitchFamily="34" charset="0"/>
              </a:rPr>
              <a:t>	binsearch (x, 9, 45);</a:t>
            </a:r>
          </a:p>
        </p:txBody>
      </p:sp>
      <p:sp>
        <p:nvSpPr>
          <p:cNvPr id="258053" name="Rectangle 5"/>
          <p:cNvSpPr>
            <a:spLocks noChangeArrowheads="1"/>
          </p:cNvSpPr>
          <p:nvPr/>
        </p:nvSpPr>
        <p:spPr bwMode="auto">
          <a:xfrm>
            <a:off x="2114550" y="1470025"/>
            <a:ext cx="2841625" cy="460375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b="1">
                <a:solidFill>
                  <a:srgbClr val="FF0000"/>
                </a:solidFill>
              </a:rPr>
              <a:t>Sorted array</a:t>
            </a:r>
          </a:p>
        </p:txBody>
      </p:sp>
      <p:sp>
        <p:nvSpPr>
          <p:cNvPr id="258054" name="Text Box 6"/>
          <p:cNvSpPr txBox="1">
            <a:spLocks noChangeArrowheads="1"/>
          </p:cNvSpPr>
          <p:nvPr/>
        </p:nvSpPr>
        <p:spPr bwMode="auto">
          <a:xfrm>
            <a:off x="5438775" y="3200400"/>
            <a:ext cx="2955925" cy="19177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rgbClr val="FF0000"/>
                </a:solidFill>
              </a:rPr>
              <a:t>L= -1; R= 9; x[4]=12;</a:t>
            </a:r>
          </a:p>
          <a:p>
            <a:pPr algn="l">
              <a:spcBef>
                <a:spcPct val="0"/>
              </a:spcBef>
            </a:pPr>
            <a:r>
              <a:rPr lang="en-US" b="1">
                <a:solidFill>
                  <a:srgbClr val="FF0000"/>
                </a:solidFill>
              </a:rPr>
              <a:t>L= -1; R=4; x[1]= -5;</a:t>
            </a:r>
          </a:p>
          <a:p>
            <a:pPr algn="l">
              <a:spcBef>
                <a:spcPct val="0"/>
              </a:spcBef>
            </a:pPr>
            <a:r>
              <a:rPr lang="en-US" b="1">
                <a:solidFill>
                  <a:srgbClr val="FF0000"/>
                </a:solidFill>
              </a:rPr>
              <a:t>L= 1; R=4; x[2]=3;</a:t>
            </a:r>
          </a:p>
          <a:p>
            <a:pPr algn="l">
              <a:spcBef>
                <a:spcPct val="0"/>
              </a:spcBef>
            </a:pPr>
            <a:r>
              <a:rPr lang="en-US" b="1">
                <a:solidFill>
                  <a:srgbClr val="FF0000"/>
                </a:solidFill>
              </a:rPr>
              <a:t>L=2; R=4; x[3]=6;</a:t>
            </a:r>
          </a:p>
          <a:p>
            <a:pPr algn="l">
              <a:spcBef>
                <a:spcPct val="0"/>
              </a:spcBef>
            </a:pPr>
            <a:r>
              <a:rPr lang="en-US" b="1">
                <a:solidFill>
                  <a:srgbClr val="FF0000"/>
                </a:solidFill>
              </a:rPr>
              <a:t>L=2; R=3; return L;</a:t>
            </a:r>
          </a:p>
        </p:txBody>
      </p:sp>
      <p:sp>
        <p:nvSpPr>
          <p:cNvPr id="258055" name="Line 7"/>
          <p:cNvSpPr>
            <a:spLocks noChangeShapeType="1"/>
          </p:cNvSpPr>
          <p:nvPr/>
        </p:nvSpPr>
        <p:spPr bwMode="auto">
          <a:xfrm>
            <a:off x="4572000" y="4197350"/>
            <a:ext cx="76835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8057" name="Text Box 9"/>
          <p:cNvSpPr txBox="1">
            <a:spLocks noChangeArrowheads="1"/>
          </p:cNvSpPr>
          <p:nvPr/>
        </p:nvSpPr>
        <p:spPr bwMode="auto">
          <a:xfrm>
            <a:off x="314325" y="5502275"/>
            <a:ext cx="851376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b="1">
                <a:solidFill>
                  <a:srgbClr val="FF0000"/>
                </a:solidFill>
              </a:rPr>
              <a:t>We may modify the algorithm by checking equality with x[mid].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8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8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8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58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58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58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58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58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58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3" grpId="0" animBg="1"/>
      <p:bldP spid="258055" grpId="0" animBg="1"/>
      <p:bldP spid="25805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 it worth the trouble ?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Suppose there are 1000 elements.</a:t>
            </a:r>
          </a:p>
          <a:p>
            <a:pPr eaLnBrk="1" hangingPunct="1"/>
            <a:r>
              <a:rPr lang="en-US" sz="2400" smtClean="0"/>
              <a:t>Ordinary search</a:t>
            </a:r>
          </a:p>
          <a:p>
            <a:pPr eaLnBrk="1" hangingPunct="1">
              <a:buFont typeface="Times New Roman" pitchFamily="18" charset="0"/>
              <a:buChar char="–"/>
            </a:pPr>
            <a:r>
              <a:rPr lang="en-US" sz="2400" smtClean="0"/>
              <a:t> </a:t>
            </a:r>
            <a:r>
              <a:rPr lang="en-US" sz="2000" smtClean="0"/>
              <a:t>If </a:t>
            </a:r>
            <a:r>
              <a:rPr lang="en-US" sz="2000" smtClean="0">
                <a:solidFill>
                  <a:srgbClr val="FF0000"/>
                </a:solidFill>
              </a:rPr>
              <a:t>key</a:t>
            </a:r>
            <a:r>
              <a:rPr lang="en-US" sz="2000" smtClean="0"/>
              <a:t> is a member of </a:t>
            </a:r>
            <a:r>
              <a:rPr lang="en-US" sz="2000" smtClean="0">
                <a:solidFill>
                  <a:srgbClr val="FF0000"/>
                </a:solidFill>
              </a:rPr>
              <a:t>x</a:t>
            </a:r>
            <a:r>
              <a:rPr lang="en-US" sz="2000" smtClean="0"/>
              <a:t>, it would require 500 comparisons on the average.</a:t>
            </a:r>
          </a:p>
          <a:p>
            <a:pPr eaLnBrk="1" hangingPunct="1"/>
            <a:r>
              <a:rPr lang="en-US" sz="2400" smtClean="0"/>
              <a:t>Binary search</a:t>
            </a:r>
          </a:p>
          <a:p>
            <a:pPr lvl="1" eaLnBrk="1" hangingPunct="1"/>
            <a:r>
              <a:rPr lang="en-US" sz="2000" smtClean="0"/>
              <a:t>after 1st compare, left with 500 elements.</a:t>
            </a:r>
          </a:p>
          <a:p>
            <a:pPr lvl="1" eaLnBrk="1" hangingPunct="1"/>
            <a:r>
              <a:rPr lang="en-US" sz="2000" smtClean="0"/>
              <a:t>after 2nd compare, left with 250 elements.</a:t>
            </a:r>
          </a:p>
          <a:p>
            <a:pPr lvl="1" eaLnBrk="1" hangingPunct="1"/>
            <a:r>
              <a:rPr lang="en-US" sz="2000" smtClean="0"/>
              <a:t>After at most 10 steps, you are done.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9EC2E6-6861-4D46-AD85-3164A57490F1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 Complexity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If there are n elements in the array.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Number of searches required: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</a:t>
            </a:r>
            <a:r>
              <a:rPr lang="en-US" smtClean="0">
                <a:solidFill>
                  <a:srgbClr val="CC0000"/>
                </a:solidFill>
              </a:rPr>
              <a:t>log</a:t>
            </a:r>
            <a:r>
              <a:rPr lang="en-US" baseline="-25000" smtClean="0">
                <a:solidFill>
                  <a:srgbClr val="CC0000"/>
                </a:solidFill>
              </a:rPr>
              <a:t>2</a:t>
            </a:r>
            <a:r>
              <a:rPr lang="en-US" smtClean="0">
                <a:solidFill>
                  <a:srgbClr val="CC0000"/>
                </a:solidFill>
              </a:rPr>
              <a:t>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For n = 64 (say).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Initially, list size = 64.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After first compare, list size = 32.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After second compare, list size = 16.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After third compare, list size = 8.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…….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After sixth compare, list size = 1.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D100DF-31A0-420B-BF96-6C9C941265DD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76484" name="Text Box 4"/>
          <p:cNvSpPr txBox="1">
            <a:spLocks noChangeArrowheads="1"/>
          </p:cNvSpPr>
          <p:nvPr/>
        </p:nvSpPr>
        <p:spPr bwMode="auto">
          <a:xfrm>
            <a:off x="6553200" y="4419600"/>
            <a:ext cx="2057400" cy="10048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l"/>
            <a:r>
              <a:rPr lang="en-US" b="1"/>
              <a:t>log</a:t>
            </a:r>
            <a:r>
              <a:rPr lang="en-US" b="1" baseline="-25000"/>
              <a:t>2</a:t>
            </a:r>
            <a:r>
              <a:rPr lang="en-US" b="1"/>
              <a:t>64 = 6</a:t>
            </a:r>
          </a:p>
          <a:p>
            <a:pPr>
              <a:spcBef>
                <a:spcPct val="50000"/>
              </a:spcBef>
            </a:pP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5416550" y="2354263"/>
            <a:ext cx="3495675" cy="1343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36825" y="2278063"/>
            <a:ext cx="6375400" cy="1150937"/>
            <a:chOff x="1598" y="1435"/>
            <a:chExt cx="4016" cy="725"/>
          </a:xfrm>
        </p:grpSpPr>
        <p:sp>
          <p:nvSpPr>
            <p:cNvPr id="16394" name="Rectangle 6"/>
            <p:cNvSpPr>
              <a:spLocks noChangeArrowheads="1"/>
            </p:cNvSpPr>
            <p:nvPr/>
          </p:nvSpPr>
          <p:spPr bwMode="auto">
            <a:xfrm>
              <a:off x="2565" y="1435"/>
              <a:ext cx="3049" cy="725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742950" indent="-285750"/>
              <a:r>
                <a:rPr lang="en-US" b="1"/>
                <a:t>2</a:t>
              </a:r>
              <a:r>
                <a:rPr lang="en-US" b="1" baseline="30000"/>
                <a:t>k</a:t>
              </a:r>
              <a:r>
                <a:rPr lang="en-US" b="1"/>
                <a:t>= n,</a:t>
              </a:r>
            </a:p>
            <a:p>
              <a:pPr marL="742950" indent="-285750"/>
              <a:r>
                <a:rPr lang="en-US" b="1"/>
                <a:t>Where k is the  number of steps.</a:t>
              </a:r>
              <a:endParaRPr lang="en-US" b="1" baseline="30000"/>
            </a:p>
          </p:txBody>
        </p:sp>
        <p:sp>
          <p:nvSpPr>
            <p:cNvPr id="16395" name="Line 7"/>
            <p:cNvSpPr>
              <a:spLocks noChangeShapeType="1"/>
            </p:cNvSpPr>
            <p:nvPr/>
          </p:nvSpPr>
          <p:spPr bwMode="auto">
            <a:xfrm flipH="1" flipV="1">
              <a:off x="1598" y="1628"/>
              <a:ext cx="919" cy="19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Sorting</a:t>
            </a:r>
            <a:r>
              <a:rPr lang="en-US" sz="4000" smtClean="0"/>
              <a:t>: </a:t>
            </a:r>
            <a:r>
              <a:rPr lang="en-US" sz="2400" smtClean="0"/>
              <a:t>the basic problem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Given an array 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folHlink"/>
                </a:solidFill>
              </a:rPr>
              <a:t>               </a:t>
            </a:r>
            <a:r>
              <a:rPr lang="en-US" smtClean="0">
                <a:solidFill>
                  <a:srgbClr val="CC0000"/>
                </a:solidFill>
              </a:rPr>
              <a:t>x[0], x[1], ... , x[size-1]</a:t>
            </a:r>
          </a:p>
          <a:p>
            <a:pPr eaLnBrk="1" hangingPunct="1">
              <a:buFontTx/>
              <a:buNone/>
            </a:pPr>
            <a:r>
              <a:rPr lang="en-US" smtClean="0"/>
              <a:t>    reorder entries so that</a:t>
            </a:r>
          </a:p>
          <a:p>
            <a:pPr lvl="1" eaLnBrk="1" hangingPunct="1">
              <a:buFontTx/>
              <a:buNone/>
            </a:pPr>
            <a:r>
              <a:rPr lang="en-US" smtClean="0"/>
              <a:t>            </a:t>
            </a:r>
            <a:r>
              <a:rPr lang="en-US" smtClean="0">
                <a:solidFill>
                  <a:srgbClr val="CC0000"/>
                </a:solidFill>
              </a:rPr>
              <a:t>x[0] &lt;= x[1] &lt;= . . .  &lt;= x[size-1]</a:t>
            </a:r>
          </a:p>
          <a:p>
            <a:pPr lvl="2" eaLnBrk="1" hangingPunct="1"/>
            <a:endParaRPr lang="en-US" smtClean="0">
              <a:solidFill>
                <a:srgbClr val="CC0000"/>
              </a:solidFill>
            </a:endParaRPr>
          </a:p>
          <a:p>
            <a:pPr lvl="2" eaLnBrk="1" hangingPunct="1"/>
            <a:r>
              <a:rPr lang="en-US" smtClean="0">
                <a:solidFill>
                  <a:srgbClr val="008000"/>
                </a:solidFill>
              </a:rPr>
              <a:t>List is in non-decreasing order.</a:t>
            </a:r>
          </a:p>
          <a:p>
            <a:pPr eaLnBrk="1" hangingPunct="1"/>
            <a:r>
              <a:rPr lang="en-US" smtClean="0"/>
              <a:t>We can also sort a list of elements in non-increasing order.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7B4B4-C320-4E9E-8956-00FE60B899EB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Original list:</a:t>
            </a:r>
          </a:p>
          <a:p>
            <a:pPr lvl="1" eaLnBrk="1" hangingPunct="1"/>
            <a:r>
              <a:rPr lang="en-US" smtClean="0"/>
              <a:t>10, 30, 20, 80, 70, 10, 60, 40, 70</a:t>
            </a:r>
          </a:p>
          <a:p>
            <a:pPr eaLnBrk="1" hangingPunct="1"/>
            <a:r>
              <a:rPr lang="en-US" smtClean="0"/>
              <a:t>Sorted in non-decreasing order:</a:t>
            </a:r>
          </a:p>
          <a:p>
            <a:pPr lvl="1" eaLnBrk="1" hangingPunct="1"/>
            <a:r>
              <a:rPr lang="en-US" smtClean="0"/>
              <a:t>10, 10, 20, 30, 40, 60, 70, 70, 80</a:t>
            </a:r>
          </a:p>
          <a:p>
            <a:pPr eaLnBrk="1" hangingPunct="1"/>
            <a:r>
              <a:rPr lang="en-US" smtClean="0"/>
              <a:t>Sorted in non-increasing order:</a:t>
            </a:r>
          </a:p>
          <a:p>
            <a:pPr lvl="1" eaLnBrk="1" hangingPunct="1"/>
            <a:r>
              <a:rPr lang="en-US" smtClean="0"/>
              <a:t>80, 70, 70, 60, 40, 30, 20, 10, 10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D7A00B-B437-4AB7-95A6-48C0AF2542A2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7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Sorting Problem</a:t>
            </a:r>
          </a:p>
        </p:txBody>
      </p:sp>
      <p:sp>
        <p:nvSpPr>
          <p:cNvPr id="19459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1008063"/>
          </a:xfrm>
        </p:spPr>
        <p:txBody>
          <a:bodyPr/>
          <a:lstStyle/>
          <a:p>
            <a:pPr eaLnBrk="1" hangingPunct="1">
              <a:spcBef>
                <a:spcPct val="10000"/>
              </a:spcBef>
            </a:pPr>
            <a:r>
              <a:rPr lang="en-US" smtClean="0"/>
              <a:t>What we want : Data sorted in order</a:t>
            </a:r>
          </a:p>
          <a:p>
            <a:pPr lvl="1" eaLnBrk="1" hangingPunct="1">
              <a:spcBef>
                <a:spcPct val="10000"/>
              </a:spcBef>
              <a:buFontTx/>
              <a:buNone/>
            </a:pPr>
            <a:endParaRPr lang="en-US" smtClean="0"/>
          </a:p>
          <a:p>
            <a:pPr lvl="1" eaLnBrk="1" hangingPunct="1">
              <a:spcBef>
                <a:spcPct val="10000"/>
              </a:spcBef>
              <a:buFontTx/>
              <a:buNone/>
            </a:pPr>
            <a:endParaRPr lang="en-US" smtClean="0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E7788-4AE0-4213-9EB6-E3F469E08512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9463" name="Rectangle 2"/>
          <p:cNvSpPr>
            <a:spLocks noChangeArrowheads="1"/>
          </p:cNvSpPr>
          <p:nvPr/>
        </p:nvSpPr>
        <p:spPr bwMode="auto">
          <a:xfrm>
            <a:off x="1143000" y="2971800"/>
            <a:ext cx="6248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b="1">
                <a:solidFill>
                  <a:srgbClr val="FF0000"/>
                </a:solidFill>
              </a:rPr>
              <a:t>Unsorted list</a:t>
            </a:r>
          </a:p>
        </p:txBody>
      </p:sp>
      <p:sp>
        <p:nvSpPr>
          <p:cNvPr id="19464" name="Text Box 5"/>
          <p:cNvSpPr txBox="1">
            <a:spLocks noChangeArrowheads="1"/>
          </p:cNvSpPr>
          <p:nvPr/>
        </p:nvSpPr>
        <p:spPr bwMode="auto">
          <a:xfrm>
            <a:off x="593725" y="3005138"/>
            <a:ext cx="479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x:</a:t>
            </a:r>
          </a:p>
        </p:txBody>
      </p:sp>
      <p:sp>
        <p:nvSpPr>
          <p:cNvPr id="19465" name="Text Box 6"/>
          <p:cNvSpPr txBox="1">
            <a:spLocks noChangeArrowheads="1"/>
          </p:cNvSpPr>
          <p:nvPr/>
        </p:nvSpPr>
        <p:spPr bwMode="auto">
          <a:xfrm>
            <a:off x="1050925" y="2547938"/>
            <a:ext cx="37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0</a:t>
            </a:r>
          </a:p>
        </p:txBody>
      </p:sp>
      <p:sp>
        <p:nvSpPr>
          <p:cNvPr id="19466" name="Text Box 7"/>
          <p:cNvSpPr txBox="1">
            <a:spLocks noChangeArrowheads="1"/>
          </p:cNvSpPr>
          <p:nvPr/>
        </p:nvSpPr>
        <p:spPr bwMode="auto">
          <a:xfrm>
            <a:off x="6705600" y="243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size-1</a:t>
            </a:r>
          </a:p>
        </p:txBody>
      </p:sp>
      <p:sp>
        <p:nvSpPr>
          <p:cNvPr id="19467" name="Rectangle 13"/>
          <p:cNvSpPr>
            <a:spLocks noChangeArrowheads="1"/>
          </p:cNvSpPr>
          <p:nvPr/>
        </p:nvSpPr>
        <p:spPr bwMode="auto">
          <a:xfrm>
            <a:off x="1219200" y="4876800"/>
            <a:ext cx="6248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b="1">
                <a:solidFill>
                  <a:srgbClr val="FF0000"/>
                </a:solidFill>
              </a:rPr>
              <a:t>Sorted list</a:t>
            </a:r>
          </a:p>
        </p:txBody>
      </p:sp>
      <p:sp>
        <p:nvSpPr>
          <p:cNvPr id="19468" name="AutoShape 14"/>
          <p:cNvSpPr>
            <a:spLocks noChangeArrowheads="1"/>
          </p:cNvSpPr>
          <p:nvPr/>
        </p:nvSpPr>
        <p:spPr bwMode="auto">
          <a:xfrm>
            <a:off x="3810000" y="3733800"/>
            <a:ext cx="609600" cy="9144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Selection Sort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657225"/>
          </a:xfrm>
        </p:spPr>
        <p:txBody>
          <a:bodyPr/>
          <a:lstStyle/>
          <a:p>
            <a:pPr eaLnBrk="1" hangingPunct="1"/>
            <a:r>
              <a:rPr lang="en-US" smtClean="0"/>
              <a:t>General situation :</a:t>
            </a:r>
          </a:p>
        </p:txBody>
      </p:sp>
      <p:sp>
        <p:nvSpPr>
          <p:cNvPr id="2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1F8D1-40F5-4587-8492-A42639B23D49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4267200" y="2286000"/>
            <a:ext cx="2438400" cy="381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remainder, unsorted</a:t>
            </a:r>
          </a:p>
        </p:txBody>
      </p:sp>
      <p:sp>
        <p:nvSpPr>
          <p:cNvPr id="20488" name="Rectangle 5"/>
          <p:cNvSpPr>
            <a:spLocks noChangeArrowheads="1"/>
          </p:cNvSpPr>
          <p:nvPr/>
        </p:nvSpPr>
        <p:spPr bwMode="auto">
          <a:xfrm>
            <a:off x="1600200" y="2286000"/>
            <a:ext cx="2667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smallest elements, sorted</a:t>
            </a: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1600200" y="1878013"/>
            <a:ext cx="346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0</a:t>
            </a:r>
          </a:p>
        </p:txBody>
      </p:sp>
      <p:sp>
        <p:nvSpPr>
          <p:cNvPr id="20490" name="Text Box 7"/>
          <p:cNvSpPr txBox="1">
            <a:spLocks noChangeArrowheads="1"/>
          </p:cNvSpPr>
          <p:nvPr/>
        </p:nvSpPr>
        <p:spPr bwMode="auto">
          <a:xfrm>
            <a:off x="5867400" y="1828800"/>
            <a:ext cx="131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size-1</a:t>
            </a:r>
          </a:p>
        </p:txBody>
      </p:sp>
      <p:sp>
        <p:nvSpPr>
          <p:cNvPr id="20491" name="Text Box 8"/>
          <p:cNvSpPr txBox="1">
            <a:spLocks noChangeArrowheads="1"/>
          </p:cNvSpPr>
          <p:nvPr/>
        </p:nvSpPr>
        <p:spPr bwMode="auto">
          <a:xfrm>
            <a:off x="4267200" y="1878013"/>
            <a:ext cx="336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k</a:t>
            </a:r>
          </a:p>
        </p:txBody>
      </p:sp>
      <p:sp>
        <p:nvSpPr>
          <p:cNvPr id="262153" name="Text Box 9"/>
          <p:cNvSpPr txBox="1">
            <a:spLocks noChangeArrowheads="1"/>
          </p:cNvSpPr>
          <p:nvPr/>
        </p:nvSpPr>
        <p:spPr bwMode="auto">
          <a:xfrm>
            <a:off x="762000" y="3081338"/>
            <a:ext cx="6332538" cy="161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FontTx/>
              <a:buChar char="•"/>
            </a:pPr>
            <a:r>
              <a:rPr lang="en-US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800" b="1">
                <a:solidFill>
                  <a:schemeClr val="accent2"/>
                </a:solidFill>
              </a:rPr>
              <a:t>Step :</a:t>
            </a:r>
            <a:r>
              <a:rPr lang="en-US">
                <a:solidFill>
                  <a:schemeClr val="tx1"/>
                </a:solidFill>
              </a:rPr>
              <a:t> </a:t>
            </a:r>
          </a:p>
          <a:p>
            <a:pPr lvl="1" algn="l">
              <a:spcBef>
                <a:spcPct val="0"/>
              </a:spcBef>
              <a:buFontTx/>
              <a:buChar char="•"/>
            </a:pP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b="1">
                <a:solidFill>
                  <a:srgbClr val="008000"/>
                </a:solidFill>
              </a:rPr>
              <a:t>Find smallest element, </a:t>
            </a:r>
            <a:r>
              <a:rPr lang="en-US" b="1">
                <a:solidFill>
                  <a:srgbClr val="FF0000"/>
                </a:solidFill>
              </a:rPr>
              <a:t>mval</a:t>
            </a:r>
            <a:r>
              <a:rPr lang="en-US" b="1">
                <a:solidFill>
                  <a:srgbClr val="008000"/>
                </a:solidFill>
              </a:rPr>
              <a:t>, in x[k..size-1]</a:t>
            </a:r>
          </a:p>
          <a:p>
            <a:pPr lvl="1" algn="l">
              <a:spcBef>
                <a:spcPct val="0"/>
              </a:spcBef>
              <a:buFontTx/>
              <a:buChar char="•"/>
            </a:pPr>
            <a:r>
              <a:rPr lang="en-US" b="1">
                <a:solidFill>
                  <a:srgbClr val="008000"/>
                </a:solidFill>
              </a:rPr>
              <a:t> Swap smallest element with x[k], then </a:t>
            </a:r>
            <a:br>
              <a:rPr lang="en-US" b="1">
                <a:solidFill>
                  <a:srgbClr val="008000"/>
                </a:solidFill>
              </a:rPr>
            </a:br>
            <a:r>
              <a:rPr lang="en-US" b="1">
                <a:solidFill>
                  <a:srgbClr val="008000"/>
                </a:solidFill>
              </a:rPr>
              <a:t>  increase k.</a:t>
            </a:r>
            <a:r>
              <a:rPr lang="en-US" b="1">
                <a:solidFill>
                  <a:srgbClr val="008000"/>
                </a:solidFill>
                <a:latin typeface="Tahoma" pitchFamily="34" charset="0"/>
              </a:rPr>
              <a:t>  </a:t>
            </a:r>
          </a:p>
        </p:txBody>
      </p:sp>
      <p:sp>
        <p:nvSpPr>
          <p:cNvPr id="20493" name="Text Box 10"/>
          <p:cNvSpPr txBox="1">
            <a:spLocks noChangeArrowheads="1"/>
          </p:cNvSpPr>
          <p:nvPr/>
        </p:nvSpPr>
        <p:spPr bwMode="auto">
          <a:xfrm>
            <a:off x="914400" y="2209800"/>
            <a:ext cx="479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x:</a:t>
            </a:r>
          </a:p>
        </p:txBody>
      </p:sp>
      <p:sp>
        <p:nvSpPr>
          <p:cNvPr id="20494" name="Rectangle 22"/>
          <p:cNvSpPr>
            <a:spLocks noChangeArrowheads="1"/>
          </p:cNvSpPr>
          <p:nvPr/>
        </p:nvSpPr>
        <p:spPr bwMode="auto">
          <a:xfrm>
            <a:off x="1828800" y="5105400"/>
            <a:ext cx="2667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18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0495" name="Rectangle 23"/>
          <p:cNvSpPr>
            <a:spLocks noChangeArrowheads="1"/>
          </p:cNvSpPr>
          <p:nvPr/>
        </p:nvSpPr>
        <p:spPr bwMode="auto">
          <a:xfrm>
            <a:off x="4495800" y="5105400"/>
            <a:ext cx="2438400" cy="381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20496" name="Text Box 24"/>
          <p:cNvSpPr txBox="1">
            <a:spLocks noChangeArrowheads="1"/>
          </p:cNvSpPr>
          <p:nvPr/>
        </p:nvSpPr>
        <p:spPr bwMode="auto">
          <a:xfrm>
            <a:off x="1828800" y="4697413"/>
            <a:ext cx="346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0</a:t>
            </a:r>
          </a:p>
        </p:txBody>
      </p:sp>
      <p:sp>
        <p:nvSpPr>
          <p:cNvPr id="20497" name="Text Box 25"/>
          <p:cNvSpPr txBox="1">
            <a:spLocks noChangeArrowheads="1"/>
          </p:cNvSpPr>
          <p:nvPr/>
        </p:nvSpPr>
        <p:spPr bwMode="auto">
          <a:xfrm>
            <a:off x="4495800" y="4648200"/>
            <a:ext cx="336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k</a:t>
            </a:r>
          </a:p>
        </p:txBody>
      </p:sp>
      <p:sp>
        <p:nvSpPr>
          <p:cNvPr id="20498" name="Text Box 26"/>
          <p:cNvSpPr txBox="1">
            <a:spLocks noChangeArrowheads="1"/>
          </p:cNvSpPr>
          <p:nvPr/>
        </p:nvSpPr>
        <p:spPr bwMode="auto">
          <a:xfrm>
            <a:off x="6096000" y="4648200"/>
            <a:ext cx="131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size-1</a:t>
            </a:r>
          </a:p>
        </p:txBody>
      </p:sp>
      <p:sp>
        <p:nvSpPr>
          <p:cNvPr id="20499" name="Text Box 27"/>
          <p:cNvSpPr txBox="1">
            <a:spLocks noChangeArrowheads="1"/>
          </p:cNvSpPr>
          <p:nvPr/>
        </p:nvSpPr>
        <p:spPr bwMode="auto">
          <a:xfrm>
            <a:off x="5181600" y="4648200"/>
            <a:ext cx="131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mval</a:t>
            </a:r>
          </a:p>
        </p:txBody>
      </p:sp>
      <p:sp>
        <p:nvSpPr>
          <p:cNvPr id="20500" name="Line 28"/>
          <p:cNvSpPr>
            <a:spLocks noChangeShapeType="1"/>
          </p:cNvSpPr>
          <p:nvPr/>
        </p:nvSpPr>
        <p:spPr bwMode="auto">
          <a:xfrm>
            <a:off x="4799013" y="5108575"/>
            <a:ext cx="0" cy="384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1" name="Line 29"/>
          <p:cNvSpPr>
            <a:spLocks noChangeShapeType="1"/>
          </p:cNvSpPr>
          <p:nvPr/>
        </p:nvSpPr>
        <p:spPr bwMode="auto">
          <a:xfrm>
            <a:off x="5410200" y="51054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Line 30"/>
          <p:cNvSpPr>
            <a:spLocks noChangeShapeType="1"/>
          </p:cNvSpPr>
          <p:nvPr/>
        </p:nvSpPr>
        <p:spPr bwMode="auto">
          <a:xfrm>
            <a:off x="5715000" y="51054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Line 31"/>
          <p:cNvSpPr>
            <a:spLocks noChangeShapeType="1"/>
          </p:cNvSpPr>
          <p:nvPr/>
        </p:nvSpPr>
        <p:spPr bwMode="auto">
          <a:xfrm>
            <a:off x="4643438" y="5337175"/>
            <a:ext cx="0" cy="53022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Line 32"/>
          <p:cNvSpPr>
            <a:spLocks noChangeShapeType="1"/>
          </p:cNvSpPr>
          <p:nvPr/>
        </p:nvSpPr>
        <p:spPr bwMode="auto">
          <a:xfrm>
            <a:off x="5562600" y="5334000"/>
            <a:ext cx="0" cy="533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Text Box 33"/>
          <p:cNvSpPr txBox="1">
            <a:spLocks noChangeArrowheads="1"/>
          </p:cNvSpPr>
          <p:nvPr/>
        </p:nvSpPr>
        <p:spPr bwMode="auto">
          <a:xfrm>
            <a:off x="4572000" y="5791200"/>
            <a:ext cx="11430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swap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2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2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Searching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Check if a given element (</a:t>
            </a:r>
            <a:r>
              <a:rPr lang="en-US" smtClean="0">
                <a:solidFill>
                  <a:srgbClr val="FF0000"/>
                </a:solidFill>
              </a:rPr>
              <a:t>key</a:t>
            </a:r>
            <a:r>
              <a:rPr lang="en-US" smtClean="0"/>
              <a:t>) occurs in the array.</a:t>
            </a:r>
          </a:p>
          <a:p>
            <a:pPr eaLnBrk="1" hangingPunct="1"/>
            <a:r>
              <a:rPr lang="en-US" smtClean="0"/>
              <a:t>Two methods to be discussed:</a:t>
            </a:r>
          </a:p>
          <a:p>
            <a:pPr lvl="1" eaLnBrk="1" hangingPunct="1"/>
            <a:r>
              <a:rPr lang="en-US" smtClean="0"/>
              <a:t>If the array elements are unsorted.</a:t>
            </a:r>
          </a:p>
          <a:p>
            <a:pPr lvl="2" eaLnBrk="1" hangingPunct="1"/>
            <a:r>
              <a:rPr lang="en-US" smtClean="0"/>
              <a:t>Linear search</a:t>
            </a:r>
          </a:p>
          <a:p>
            <a:pPr lvl="1" eaLnBrk="1" hangingPunct="1"/>
            <a:r>
              <a:rPr lang="en-US" smtClean="0"/>
              <a:t>If the array elements are sorted.</a:t>
            </a:r>
          </a:p>
          <a:p>
            <a:pPr lvl="2" eaLnBrk="1" hangingPunct="1"/>
            <a:r>
              <a:rPr lang="en-US" smtClean="0"/>
              <a:t>Binary search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6B033-3CAC-4FB3-A087-2364B76A22A7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Subproblem 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3820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006600"/>
                </a:solidFill>
              </a:rPr>
              <a:t>/* Yield location of smallest element in x[k .. size-1];*/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CC0000"/>
                </a:solidFill>
              </a:rPr>
              <a:t>int min_loc (int x[ ], int k, int size)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{</a:t>
            </a:r>
            <a:r>
              <a:rPr lang="en-US" sz="2400" smtClean="0">
                <a:solidFill>
                  <a:srgbClr val="CC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006600"/>
                </a:solidFill>
              </a:rPr>
              <a:t>    int j, pos;      </a:t>
            </a:r>
            <a:r>
              <a:rPr lang="en-US" sz="2400" smtClean="0">
                <a:solidFill>
                  <a:srgbClr val="CC9900"/>
                </a:solidFill>
              </a:rPr>
              <a:t>/* x[pos] is the smallest element found so far 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006600"/>
                </a:solidFill>
              </a:rPr>
              <a:t>	pos = k;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006600"/>
                </a:solidFill>
              </a:rPr>
              <a:t>	for (j=k+1; j&lt;size; j++)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006600"/>
                </a:solidFill>
              </a:rPr>
              <a:t>		if (x[j] &lt; x[pos])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006600"/>
                </a:solidFill>
              </a:rPr>
              <a:t>			pos = j;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006600"/>
                </a:solidFill>
              </a:rPr>
              <a:t>	return pos;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006600"/>
                </a:solidFill>
              </a:rPr>
              <a:t>}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FD8F38-F430-4A3C-AD54-DC4BAC0B6EDF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The main sorting function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/* Sort x[0..size-1] in non-decreasing order 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CC0000"/>
                </a:solidFill>
              </a:rPr>
              <a:t>int selsort (int x[], int size)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{  int k, m;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for (k=0; k&lt;size-1; k++)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	m = min_loc(x, k, size);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	temp = a[k];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	a[k] = a[m];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	a[m] = temp;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E1622-78E0-436F-8CE7-F531B8C7E643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8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8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74E25-0F3E-4F4D-A325-BA3FCD25836A}" type="slidenum">
              <a:rPr lang="en-US"/>
              <a:pPr>
                <a:defRPr/>
              </a:pPr>
              <a:t>22</a:t>
            </a:fld>
            <a:endParaRPr lang="en-US"/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365125" y="3081338"/>
            <a:ext cx="4130675" cy="500062"/>
            <a:chOff x="230" y="1941"/>
            <a:chExt cx="2602" cy="315"/>
          </a:xfrm>
        </p:grpSpPr>
        <p:sp>
          <p:nvSpPr>
            <p:cNvPr id="23628" name="Rectangle 3"/>
            <p:cNvSpPr>
              <a:spLocks noChangeArrowheads="1"/>
            </p:cNvSpPr>
            <p:nvPr/>
          </p:nvSpPr>
          <p:spPr bwMode="auto">
            <a:xfrm>
              <a:off x="528" y="1968"/>
              <a:ext cx="288" cy="2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-17</a:t>
              </a:r>
            </a:p>
          </p:txBody>
        </p:sp>
        <p:sp>
          <p:nvSpPr>
            <p:cNvPr id="23629" name="Rectangle 4"/>
            <p:cNvSpPr>
              <a:spLocks noChangeArrowheads="1"/>
            </p:cNvSpPr>
            <p:nvPr/>
          </p:nvSpPr>
          <p:spPr bwMode="auto">
            <a:xfrm>
              <a:off x="816" y="1968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30" name="Rectangle 5"/>
            <p:cNvSpPr>
              <a:spLocks noChangeArrowheads="1"/>
            </p:cNvSpPr>
            <p:nvPr/>
          </p:nvSpPr>
          <p:spPr bwMode="auto">
            <a:xfrm>
              <a:off x="1104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31" name="Rectangle 6"/>
            <p:cNvSpPr>
              <a:spLocks noChangeArrowheads="1"/>
            </p:cNvSpPr>
            <p:nvPr/>
          </p:nvSpPr>
          <p:spPr bwMode="auto">
            <a:xfrm>
              <a:off x="1392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32" name="Rectangle 7"/>
            <p:cNvSpPr>
              <a:spLocks noChangeArrowheads="1"/>
            </p:cNvSpPr>
            <p:nvPr/>
          </p:nvSpPr>
          <p:spPr bwMode="auto">
            <a:xfrm>
              <a:off x="1680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142</a:t>
              </a:r>
            </a:p>
          </p:txBody>
        </p:sp>
        <p:sp>
          <p:nvSpPr>
            <p:cNvPr id="23633" name="Rectangle 8"/>
            <p:cNvSpPr>
              <a:spLocks noChangeArrowheads="1"/>
            </p:cNvSpPr>
            <p:nvPr/>
          </p:nvSpPr>
          <p:spPr bwMode="auto">
            <a:xfrm>
              <a:off x="1968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34" name="Rectangle 9"/>
            <p:cNvSpPr>
              <a:spLocks noChangeArrowheads="1"/>
            </p:cNvSpPr>
            <p:nvPr/>
          </p:nvSpPr>
          <p:spPr bwMode="auto">
            <a:xfrm>
              <a:off x="2256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35" name="Rectangle 10"/>
            <p:cNvSpPr>
              <a:spLocks noChangeArrowheads="1"/>
            </p:cNvSpPr>
            <p:nvPr/>
          </p:nvSpPr>
          <p:spPr bwMode="auto">
            <a:xfrm>
              <a:off x="2544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36" name="Text Box 11"/>
            <p:cNvSpPr txBox="1">
              <a:spLocks noChangeArrowheads="1"/>
            </p:cNvSpPr>
            <p:nvPr/>
          </p:nvSpPr>
          <p:spPr bwMode="auto">
            <a:xfrm>
              <a:off x="230" y="1941"/>
              <a:ext cx="2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sp>
        <p:nvSpPr>
          <p:cNvPr id="23559" name="Rectangle 12"/>
          <p:cNvSpPr>
            <a:spLocks noChangeArrowheads="1"/>
          </p:cNvSpPr>
          <p:nvPr/>
        </p:nvSpPr>
        <p:spPr bwMode="auto">
          <a:xfrm>
            <a:off x="838200" y="23622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Tahoma" pitchFamily="34" charset="0"/>
              </a:rPr>
              <a:t>3</a:t>
            </a:r>
          </a:p>
        </p:txBody>
      </p:sp>
      <p:sp>
        <p:nvSpPr>
          <p:cNvPr id="23560" name="Rectangle 13"/>
          <p:cNvSpPr>
            <a:spLocks noChangeArrowheads="1"/>
          </p:cNvSpPr>
          <p:nvPr/>
        </p:nvSpPr>
        <p:spPr bwMode="auto">
          <a:xfrm>
            <a:off x="1295400" y="2362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Tahoma" pitchFamily="34" charset="0"/>
              </a:rPr>
              <a:t>12</a:t>
            </a:r>
          </a:p>
        </p:txBody>
      </p:sp>
      <p:sp>
        <p:nvSpPr>
          <p:cNvPr id="23561" name="Rectangle 14"/>
          <p:cNvSpPr>
            <a:spLocks noChangeArrowheads="1"/>
          </p:cNvSpPr>
          <p:nvPr/>
        </p:nvSpPr>
        <p:spPr bwMode="auto">
          <a:xfrm>
            <a:off x="1752600" y="2362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Tahoma" pitchFamily="34" charset="0"/>
              </a:rPr>
              <a:t>-5</a:t>
            </a:r>
          </a:p>
        </p:txBody>
      </p:sp>
      <p:sp>
        <p:nvSpPr>
          <p:cNvPr id="23562" name="Rectangle 15"/>
          <p:cNvSpPr>
            <a:spLocks noChangeArrowheads="1"/>
          </p:cNvSpPr>
          <p:nvPr/>
        </p:nvSpPr>
        <p:spPr bwMode="auto">
          <a:xfrm>
            <a:off x="2209800" y="2362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Tahoma" pitchFamily="34" charset="0"/>
              </a:rPr>
              <a:t>6</a:t>
            </a:r>
          </a:p>
        </p:txBody>
      </p:sp>
      <p:sp>
        <p:nvSpPr>
          <p:cNvPr id="23563" name="Rectangle 16"/>
          <p:cNvSpPr>
            <a:spLocks noChangeArrowheads="1"/>
          </p:cNvSpPr>
          <p:nvPr/>
        </p:nvSpPr>
        <p:spPr bwMode="auto">
          <a:xfrm>
            <a:off x="2667000" y="2362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Tahoma" pitchFamily="34" charset="0"/>
              </a:rPr>
              <a:t>142</a:t>
            </a:r>
          </a:p>
        </p:txBody>
      </p:sp>
      <p:sp>
        <p:nvSpPr>
          <p:cNvPr id="23564" name="Rectangle 17"/>
          <p:cNvSpPr>
            <a:spLocks noChangeArrowheads="1"/>
          </p:cNvSpPr>
          <p:nvPr/>
        </p:nvSpPr>
        <p:spPr bwMode="auto">
          <a:xfrm>
            <a:off x="3124200" y="2362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Tahoma" pitchFamily="34" charset="0"/>
              </a:rPr>
              <a:t>21</a:t>
            </a:r>
          </a:p>
        </p:txBody>
      </p:sp>
      <p:sp>
        <p:nvSpPr>
          <p:cNvPr id="23565" name="Rectangle 18"/>
          <p:cNvSpPr>
            <a:spLocks noChangeArrowheads="1"/>
          </p:cNvSpPr>
          <p:nvPr/>
        </p:nvSpPr>
        <p:spPr bwMode="auto">
          <a:xfrm>
            <a:off x="3581400" y="2362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Tahoma" pitchFamily="34" charset="0"/>
              </a:rPr>
              <a:t>-17</a:t>
            </a:r>
          </a:p>
        </p:txBody>
      </p:sp>
      <p:sp>
        <p:nvSpPr>
          <p:cNvPr id="23566" name="Rectangle 19"/>
          <p:cNvSpPr>
            <a:spLocks noChangeArrowheads="1"/>
          </p:cNvSpPr>
          <p:nvPr/>
        </p:nvSpPr>
        <p:spPr bwMode="auto">
          <a:xfrm>
            <a:off x="4038600" y="2362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Tahoma" pitchFamily="34" charset="0"/>
              </a:rPr>
              <a:t>45</a:t>
            </a:r>
          </a:p>
        </p:txBody>
      </p:sp>
      <p:sp>
        <p:nvSpPr>
          <p:cNvPr id="23567" name="Text Box 20"/>
          <p:cNvSpPr txBox="1">
            <a:spLocks noChangeArrowheads="1"/>
          </p:cNvSpPr>
          <p:nvPr/>
        </p:nvSpPr>
        <p:spPr bwMode="auto">
          <a:xfrm>
            <a:off x="365125" y="2319338"/>
            <a:ext cx="442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Tahoma" pitchFamily="34" charset="0"/>
              </a:rPr>
              <a:t>x:</a:t>
            </a:r>
          </a:p>
        </p:txBody>
      </p:sp>
      <p:grpSp>
        <p:nvGrpSpPr>
          <p:cNvPr id="3" name="Group 68"/>
          <p:cNvGrpSpPr>
            <a:grpSpLocks/>
          </p:cNvGrpSpPr>
          <p:nvPr/>
        </p:nvGrpSpPr>
        <p:grpSpPr bwMode="auto">
          <a:xfrm>
            <a:off x="365125" y="3843338"/>
            <a:ext cx="4130675" cy="500062"/>
            <a:chOff x="230" y="2421"/>
            <a:chExt cx="2602" cy="315"/>
          </a:xfrm>
        </p:grpSpPr>
        <p:sp>
          <p:nvSpPr>
            <p:cNvPr id="23619" name="Rectangle 21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-17</a:t>
              </a:r>
            </a:p>
          </p:txBody>
        </p:sp>
        <p:sp>
          <p:nvSpPr>
            <p:cNvPr id="23620" name="Rectangle 22"/>
            <p:cNvSpPr>
              <a:spLocks noChangeArrowheads="1"/>
            </p:cNvSpPr>
            <p:nvPr/>
          </p:nvSpPr>
          <p:spPr bwMode="auto">
            <a:xfrm>
              <a:off x="816" y="2448"/>
              <a:ext cx="288" cy="2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21" name="Rectangle 23"/>
            <p:cNvSpPr>
              <a:spLocks noChangeArrowheads="1"/>
            </p:cNvSpPr>
            <p:nvPr/>
          </p:nvSpPr>
          <p:spPr bwMode="auto">
            <a:xfrm>
              <a:off x="1104" y="2448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22" name="Rectangle 24"/>
            <p:cNvSpPr>
              <a:spLocks noChangeArrowheads="1"/>
            </p:cNvSpPr>
            <p:nvPr/>
          </p:nvSpPr>
          <p:spPr bwMode="auto">
            <a:xfrm>
              <a:off x="1392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23" name="Rectangle 25"/>
            <p:cNvSpPr>
              <a:spLocks noChangeArrowheads="1"/>
            </p:cNvSpPr>
            <p:nvPr/>
          </p:nvSpPr>
          <p:spPr bwMode="auto">
            <a:xfrm>
              <a:off x="1680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142</a:t>
              </a:r>
            </a:p>
          </p:txBody>
        </p:sp>
        <p:sp>
          <p:nvSpPr>
            <p:cNvPr id="23624" name="Rectangle 26"/>
            <p:cNvSpPr>
              <a:spLocks noChangeArrowheads="1"/>
            </p:cNvSpPr>
            <p:nvPr/>
          </p:nvSpPr>
          <p:spPr bwMode="auto">
            <a:xfrm>
              <a:off x="1968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25" name="Rectangle 27"/>
            <p:cNvSpPr>
              <a:spLocks noChangeArrowheads="1"/>
            </p:cNvSpPr>
            <p:nvPr/>
          </p:nvSpPr>
          <p:spPr bwMode="auto">
            <a:xfrm>
              <a:off x="2256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26" name="Rectangle 28"/>
            <p:cNvSpPr>
              <a:spLocks noChangeArrowheads="1"/>
            </p:cNvSpPr>
            <p:nvPr/>
          </p:nvSpPr>
          <p:spPr bwMode="auto">
            <a:xfrm>
              <a:off x="2544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27" name="Text Box 29"/>
            <p:cNvSpPr txBox="1">
              <a:spLocks noChangeArrowheads="1"/>
            </p:cNvSpPr>
            <p:nvPr/>
          </p:nvSpPr>
          <p:spPr bwMode="auto">
            <a:xfrm>
              <a:off x="230" y="2421"/>
              <a:ext cx="2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517525" y="4757738"/>
            <a:ext cx="4130675" cy="500062"/>
            <a:chOff x="326" y="2997"/>
            <a:chExt cx="2602" cy="315"/>
          </a:xfrm>
        </p:grpSpPr>
        <p:sp>
          <p:nvSpPr>
            <p:cNvPr id="23610" name="Rectangle 30"/>
            <p:cNvSpPr>
              <a:spLocks noChangeArrowheads="1"/>
            </p:cNvSpPr>
            <p:nvPr/>
          </p:nvSpPr>
          <p:spPr bwMode="auto">
            <a:xfrm>
              <a:off x="624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-17</a:t>
              </a:r>
            </a:p>
          </p:txBody>
        </p:sp>
        <p:sp>
          <p:nvSpPr>
            <p:cNvPr id="23611" name="Rectangle 31"/>
            <p:cNvSpPr>
              <a:spLocks noChangeArrowheads="1"/>
            </p:cNvSpPr>
            <p:nvPr/>
          </p:nvSpPr>
          <p:spPr bwMode="auto">
            <a:xfrm>
              <a:off x="912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12" name="Rectangle 32"/>
            <p:cNvSpPr>
              <a:spLocks noChangeArrowheads="1"/>
            </p:cNvSpPr>
            <p:nvPr/>
          </p:nvSpPr>
          <p:spPr bwMode="auto">
            <a:xfrm>
              <a:off x="1200" y="3024"/>
              <a:ext cx="288" cy="2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13" name="Rectangle 33"/>
            <p:cNvSpPr>
              <a:spLocks noChangeArrowheads="1"/>
            </p:cNvSpPr>
            <p:nvPr/>
          </p:nvSpPr>
          <p:spPr bwMode="auto">
            <a:xfrm>
              <a:off x="1488" y="3024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14" name="Rectangle 34"/>
            <p:cNvSpPr>
              <a:spLocks noChangeArrowheads="1"/>
            </p:cNvSpPr>
            <p:nvPr/>
          </p:nvSpPr>
          <p:spPr bwMode="auto">
            <a:xfrm>
              <a:off x="1776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142</a:t>
              </a:r>
            </a:p>
          </p:txBody>
        </p:sp>
        <p:sp>
          <p:nvSpPr>
            <p:cNvPr id="23615" name="Rectangle 35"/>
            <p:cNvSpPr>
              <a:spLocks noChangeArrowheads="1"/>
            </p:cNvSpPr>
            <p:nvPr/>
          </p:nvSpPr>
          <p:spPr bwMode="auto">
            <a:xfrm>
              <a:off x="2064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16" name="Rectangle 36"/>
            <p:cNvSpPr>
              <a:spLocks noChangeArrowheads="1"/>
            </p:cNvSpPr>
            <p:nvPr/>
          </p:nvSpPr>
          <p:spPr bwMode="auto">
            <a:xfrm>
              <a:off x="2352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17" name="Rectangle 37"/>
            <p:cNvSpPr>
              <a:spLocks noChangeArrowheads="1"/>
            </p:cNvSpPr>
            <p:nvPr/>
          </p:nvSpPr>
          <p:spPr bwMode="auto">
            <a:xfrm>
              <a:off x="2640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18" name="Text Box 38"/>
            <p:cNvSpPr txBox="1">
              <a:spLocks noChangeArrowheads="1"/>
            </p:cNvSpPr>
            <p:nvPr/>
          </p:nvSpPr>
          <p:spPr bwMode="auto">
            <a:xfrm>
              <a:off x="326" y="2997"/>
              <a:ext cx="2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517525" y="5519738"/>
            <a:ext cx="4130675" cy="500062"/>
            <a:chOff x="326" y="3477"/>
            <a:chExt cx="2602" cy="315"/>
          </a:xfrm>
        </p:grpSpPr>
        <p:sp>
          <p:nvSpPr>
            <p:cNvPr id="23601" name="Rectangle 39"/>
            <p:cNvSpPr>
              <a:spLocks noChangeArrowheads="1"/>
            </p:cNvSpPr>
            <p:nvPr/>
          </p:nvSpPr>
          <p:spPr bwMode="auto">
            <a:xfrm>
              <a:off x="624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-17</a:t>
              </a:r>
            </a:p>
          </p:txBody>
        </p:sp>
        <p:sp>
          <p:nvSpPr>
            <p:cNvPr id="23602" name="Rectangle 40"/>
            <p:cNvSpPr>
              <a:spLocks noChangeArrowheads="1"/>
            </p:cNvSpPr>
            <p:nvPr/>
          </p:nvSpPr>
          <p:spPr bwMode="auto">
            <a:xfrm>
              <a:off x="912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03" name="Rectangle 41"/>
            <p:cNvSpPr>
              <a:spLocks noChangeArrowheads="1"/>
            </p:cNvSpPr>
            <p:nvPr/>
          </p:nvSpPr>
          <p:spPr bwMode="auto">
            <a:xfrm>
              <a:off x="1200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04" name="Rectangle 42"/>
            <p:cNvSpPr>
              <a:spLocks noChangeArrowheads="1"/>
            </p:cNvSpPr>
            <p:nvPr/>
          </p:nvSpPr>
          <p:spPr bwMode="auto">
            <a:xfrm>
              <a:off x="1488" y="3504"/>
              <a:ext cx="288" cy="2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05" name="Rectangle 43"/>
            <p:cNvSpPr>
              <a:spLocks noChangeArrowheads="1"/>
            </p:cNvSpPr>
            <p:nvPr/>
          </p:nvSpPr>
          <p:spPr bwMode="auto">
            <a:xfrm>
              <a:off x="1776" y="3504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142</a:t>
              </a:r>
            </a:p>
          </p:txBody>
        </p:sp>
        <p:sp>
          <p:nvSpPr>
            <p:cNvPr id="23606" name="Rectangle 44"/>
            <p:cNvSpPr>
              <a:spLocks noChangeArrowheads="1"/>
            </p:cNvSpPr>
            <p:nvPr/>
          </p:nvSpPr>
          <p:spPr bwMode="auto">
            <a:xfrm>
              <a:off x="2064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07" name="Rectangle 45"/>
            <p:cNvSpPr>
              <a:spLocks noChangeArrowheads="1"/>
            </p:cNvSpPr>
            <p:nvPr/>
          </p:nvSpPr>
          <p:spPr bwMode="auto">
            <a:xfrm>
              <a:off x="2352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08" name="Rectangle 46"/>
            <p:cNvSpPr>
              <a:spLocks noChangeArrowheads="1"/>
            </p:cNvSpPr>
            <p:nvPr/>
          </p:nvSpPr>
          <p:spPr bwMode="auto">
            <a:xfrm>
              <a:off x="2640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09" name="Text Box 47"/>
            <p:cNvSpPr txBox="1">
              <a:spLocks noChangeArrowheads="1"/>
            </p:cNvSpPr>
            <p:nvPr/>
          </p:nvSpPr>
          <p:spPr bwMode="auto">
            <a:xfrm>
              <a:off x="326" y="3477"/>
              <a:ext cx="2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6" name="Group 71"/>
          <p:cNvGrpSpPr>
            <a:grpSpLocks/>
          </p:cNvGrpSpPr>
          <p:nvPr/>
        </p:nvGrpSpPr>
        <p:grpSpPr bwMode="auto">
          <a:xfrm>
            <a:off x="5013325" y="3429000"/>
            <a:ext cx="4130675" cy="500063"/>
            <a:chOff x="3014" y="1461"/>
            <a:chExt cx="2602" cy="315"/>
          </a:xfrm>
        </p:grpSpPr>
        <p:sp>
          <p:nvSpPr>
            <p:cNvPr id="23592" name="Rectangle 48"/>
            <p:cNvSpPr>
              <a:spLocks noChangeArrowheads="1"/>
            </p:cNvSpPr>
            <p:nvPr/>
          </p:nvSpPr>
          <p:spPr bwMode="auto">
            <a:xfrm>
              <a:off x="3312" y="148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-17</a:t>
              </a:r>
            </a:p>
          </p:txBody>
        </p:sp>
        <p:sp>
          <p:nvSpPr>
            <p:cNvPr id="23593" name="Rectangle 49"/>
            <p:cNvSpPr>
              <a:spLocks noChangeArrowheads="1"/>
            </p:cNvSpPr>
            <p:nvPr/>
          </p:nvSpPr>
          <p:spPr bwMode="auto">
            <a:xfrm>
              <a:off x="3600" y="148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594" name="Rectangle 50"/>
            <p:cNvSpPr>
              <a:spLocks noChangeArrowheads="1"/>
            </p:cNvSpPr>
            <p:nvPr/>
          </p:nvSpPr>
          <p:spPr bwMode="auto">
            <a:xfrm>
              <a:off x="3888" y="148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595" name="Rectangle 51"/>
            <p:cNvSpPr>
              <a:spLocks noChangeArrowheads="1"/>
            </p:cNvSpPr>
            <p:nvPr/>
          </p:nvSpPr>
          <p:spPr bwMode="auto">
            <a:xfrm>
              <a:off x="4176" y="148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596" name="Rectangle 52"/>
            <p:cNvSpPr>
              <a:spLocks noChangeArrowheads="1"/>
            </p:cNvSpPr>
            <p:nvPr/>
          </p:nvSpPr>
          <p:spPr bwMode="auto">
            <a:xfrm>
              <a:off x="4464" y="148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597" name="Rectangle 53"/>
            <p:cNvSpPr>
              <a:spLocks noChangeArrowheads="1"/>
            </p:cNvSpPr>
            <p:nvPr/>
          </p:nvSpPr>
          <p:spPr bwMode="auto">
            <a:xfrm>
              <a:off x="4752" y="1488"/>
              <a:ext cx="288" cy="2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598" name="Rectangle 54"/>
            <p:cNvSpPr>
              <a:spLocks noChangeArrowheads="1"/>
            </p:cNvSpPr>
            <p:nvPr/>
          </p:nvSpPr>
          <p:spPr bwMode="auto">
            <a:xfrm>
              <a:off x="5040" y="1488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142</a:t>
              </a:r>
            </a:p>
          </p:txBody>
        </p:sp>
        <p:sp>
          <p:nvSpPr>
            <p:cNvPr id="23599" name="Rectangle 55"/>
            <p:cNvSpPr>
              <a:spLocks noChangeArrowheads="1"/>
            </p:cNvSpPr>
            <p:nvPr/>
          </p:nvSpPr>
          <p:spPr bwMode="auto">
            <a:xfrm>
              <a:off x="5328" y="148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00" name="Text Box 56"/>
            <p:cNvSpPr txBox="1">
              <a:spLocks noChangeArrowheads="1"/>
            </p:cNvSpPr>
            <p:nvPr/>
          </p:nvSpPr>
          <p:spPr bwMode="auto">
            <a:xfrm>
              <a:off x="3014" y="1461"/>
              <a:ext cx="2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7" name="Group 72"/>
          <p:cNvGrpSpPr>
            <a:grpSpLocks/>
          </p:cNvGrpSpPr>
          <p:nvPr/>
        </p:nvGrpSpPr>
        <p:grpSpPr bwMode="auto">
          <a:xfrm>
            <a:off x="5013325" y="4159250"/>
            <a:ext cx="4130675" cy="500063"/>
            <a:chOff x="3062" y="1989"/>
            <a:chExt cx="2602" cy="315"/>
          </a:xfrm>
        </p:grpSpPr>
        <p:sp>
          <p:nvSpPr>
            <p:cNvPr id="23583" name="Rectangle 57"/>
            <p:cNvSpPr>
              <a:spLocks noChangeArrowheads="1"/>
            </p:cNvSpPr>
            <p:nvPr/>
          </p:nvSpPr>
          <p:spPr bwMode="auto">
            <a:xfrm>
              <a:off x="3360" y="2016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-17</a:t>
              </a:r>
            </a:p>
          </p:txBody>
        </p:sp>
        <p:sp>
          <p:nvSpPr>
            <p:cNvPr id="23584" name="Rectangle 58"/>
            <p:cNvSpPr>
              <a:spLocks noChangeArrowheads="1"/>
            </p:cNvSpPr>
            <p:nvPr/>
          </p:nvSpPr>
          <p:spPr bwMode="auto">
            <a:xfrm>
              <a:off x="3648" y="2016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585" name="Rectangle 59"/>
            <p:cNvSpPr>
              <a:spLocks noChangeArrowheads="1"/>
            </p:cNvSpPr>
            <p:nvPr/>
          </p:nvSpPr>
          <p:spPr bwMode="auto">
            <a:xfrm>
              <a:off x="3936" y="2016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586" name="Rectangle 60"/>
            <p:cNvSpPr>
              <a:spLocks noChangeArrowheads="1"/>
            </p:cNvSpPr>
            <p:nvPr/>
          </p:nvSpPr>
          <p:spPr bwMode="auto">
            <a:xfrm>
              <a:off x="4224" y="2016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587" name="Rectangle 61"/>
            <p:cNvSpPr>
              <a:spLocks noChangeArrowheads="1"/>
            </p:cNvSpPr>
            <p:nvPr/>
          </p:nvSpPr>
          <p:spPr bwMode="auto">
            <a:xfrm>
              <a:off x="4512" y="2016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588" name="Rectangle 62"/>
            <p:cNvSpPr>
              <a:spLocks noChangeArrowheads="1"/>
            </p:cNvSpPr>
            <p:nvPr/>
          </p:nvSpPr>
          <p:spPr bwMode="auto">
            <a:xfrm>
              <a:off x="4800" y="2016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589" name="Rectangle 63"/>
            <p:cNvSpPr>
              <a:spLocks noChangeArrowheads="1"/>
            </p:cNvSpPr>
            <p:nvPr/>
          </p:nvSpPr>
          <p:spPr bwMode="auto">
            <a:xfrm>
              <a:off x="5088" y="2016"/>
              <a:ext cx="288" cy="2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590" name="Rectangle 64"/>
            <p:cNvSpPr>
              <a:spLocks noChangeArrowheads="1"/>
            </p:cNvSpPr>
            <p:nvPr/>
          </p:nvSpPr>
          <p:spPr bwMode="auto">
            <a:xfrm>
              <a:off x="5376" y="2016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142</a:t>
              </a:r>
            </a:p>
          </p:txBody>
        </p:sp>
        <p:sp>
          <p:nvSpPr>
            <p:cNvPr id="23591" name="Text Box 65"/>
            <p:cNvSpPr txBox="1">
              <a:spLocks noChangeArrowheads="1"/>
            </p:cNvSpPr>
            <p:nvPr/>
          </p:nvSpPr>
          <p:spPr bwMode="auto">
            <a:xfrm>
              <a:off x="3062" y="1989"/>
              <a:ext cx="2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8" name="Group 73"/>
          <p:cNvGrpSpPr>
            <a:grpSpLocks/>
          </p:cNvGrpSpPr>
          <p:nvPr/>
        </p:nvGrpSpPr>
        <p:grpSpPr bwMode="auto">
          <a:xfrm>
            <a:off x="4802188" y="2546350"/>
            <a:ext cx="4130675" cy="500063"/>
            <a:chOff x="326" y="3477"/>
            <a:chExt cx="2602" cy="315"/>
          </a:xfrm>
        </p:grpSpPr>
        <p:sp>
          <p:nvSpPr>
            <p:cNvPr id="23574" name="Rectangle 74"/>
            <p:cNvSpPr>
              <a:spLocks noChangeArrowheads="1"/>
            </p:cNvSpPr>
            <p:nvPr/>
          </p:nvSpPr>
          <p:spPr bwMode="auto">
            <a:xfrm>
              <a:off x="624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-17</a:t>
              </a:r>
            </a:p>
          </p:txBody>
        </p:sp>
        <p:sp>
          <p:nvSpPr>
            <p:cNvPr id="23575" name="Rectangle 75"/>
            <p:cNvSpPr>
              <a:spLocks noChangeArrowheads="1"/>
            </p:cNvSpPr>
            <p:nvPr/>
          </p:nvSpPr>
          <p:spPr bwMode="auto">
            <a:xfrm>
              <a:off x="912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576" name="Rectangle 76"/>
            <p:cNvSpPr>
              <a:spLocks noChangeArrowheads="1"/>
            </p:cNvSpPr>
            <p:nvPr/>
          </p:nvSpPr>
          <p:spPr bwMode="auto">
            <a:xfrm>
              <a:off x="1200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577" name="Rectangle 77"/>
            <p:cNvSpPr>
              <a:spLocks noChangeArrowheads="1"/>
            </p:cNvSpPr>
            <p:nvPr/>
          </p:nvSpPr>
          <p:spPr bwMode="auto">
            <a:xfrm>
              <a:off x="1488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578" name="Rectangle 78"/>
            <p:cNvSpPr>
              <a:spLocks noChangeArrowheads="1"/>
            </p:cNvSpPr>
            <p:nvPr/>
          </p:nvSpPr>
          <p:spPr bwMode="auto">
            <a:xfrm>
              <a:off x="1776" y="3504"/>
              <a:ext cx="288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579" name="Rectangle 79"/>
            <p:cNvSpPr>
              <a:spLocks noChangeArrowheads="1"/>
            </p:cNvSpPr>
            <p:nvPr/>
          </p:nvSpPr>
          <p:spPr bwMode="auto">
            <a:xfrm>
              <a:off x="2064" y="3504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580" name="Rectangle 80"/>
            <p:cNvSpPr>
              <a:spLocks noChangeArrowheads="1"/>
            </p:cNvSpPr>
            <p:nvPr/>
          </p:nvSpPr>
          <p:spPr bwMode="auto">
            <a:xfrm>
              <a:off x="2352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142</a:t>
              </a:r>
            </a:p>
          </p:txBody>
        </p:sp>
        <p:sp>
          <p:nvSpPr>
            <p:cNvPr id="23581" name="Rectangle 81"/>
            <p:cNvSpPr>
              <a:spLocks noChangeArrowheads="1"/>
            </p:cNvSpPr>
            <p:nvPr/>
          </p:nvSpPr>
          <p:spPr bwMode="auto">
            <a:xfrm>
              <a:off x="2640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582" name="Text Box 82"/>
            <p:cNvSpPr txBox="1">
              <a:spLocks noChangeArrowheads="1"/>
            </p:cNvSpPr>
            <p:nvPr/>
          </p:nvSpPr>
          <p:spPr bwMode="auto">
            <a:xfrm>
              <a:off x="326" y="3477"/>
              <a:ext cx="2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How many steps are needed to sort n things ?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Total number of steps </a:t>
            </a:r>
            <a:r>
              <a:rPr lang="en-US" smtClean="0">
                <a:solidFill>
                  <a:srgbClr val="FF0000"/>
                </a:solidFill>
              </a:rPr>
              <a:t>proportional</a:t>
            </a:r>
            <a:r>
              <a:rPr lang="en-US" smtClean="0"/>
              <a:t> to n</a:t>
            </a:r>
            <a:r>
              <a:rPr lang="en-US" baseline="30000" smtClean="0"/>
              <a:t>2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No. of comparisons?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Worst Case? Best Case? Average Case?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39CBBD-09AA-41A8-B1F2-A908FA133035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66246" name="Text Box 6"/>
          <p:cNvSpPr txBox="1">
            <a:spLocks noChangeArrowheads="1"/>
          </p:cNvSpPr>
          <p:nvPr/>
        </p:nvSpPr>
        <p:spPr bwMode="auto">
          <a:xfrm>
            <a:off x="1730375" y="2971800"/>
            <a:ext cx="4459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r>
              <a:rPr lang="en-US" b="1"/>
              <a:t>(n-1)+(n-2)+……+1= n(n-1)/2</a:t>
            </a:r>
          </a:p>
        </p:txBody>
      </p:sp>
      <p:sp>
        <p:nvSpPr>
          <p:cNvPr id="24584" name="Rectangle 7"/>
          <p:cNvSpPr>
            <a:spLocks noChangeArrowheads="1"/>
          </p:cNvSpPr>
          <p:nvPr/>
        </p:nvSpPr>
        <p:spPr bwMode="auto">
          <a:xfrm>
            <a:off x="1460500" y="2738438"/>
            <a:ext cx="9144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Rectangle 8"/>
          <p:cNvSpPr>
            <a:spLocks noChangeArrowheads="1"/>
          </p:cNvSpPr>
          <p:nvPr/>
        </p:nvSpPr>
        <p:spPr bwMode="auto">
          <a:xfrm>
            <a:off x="3649663" y="4351338"/>
            <a:ext cx="2843212" cy="1228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49" name="Rectangle 9"/>
          <p:cNvSpPr>
            <a:spLocks noChangeArrowheads="1"/>
          </p:cNvSpPr>
          <p:nvPr/>
        </p:nvSpPr>
        <p:spPr bwMode="auto">
          <a:xfrm>
            <a:off x="3649663" y="3775075"/>
            <a:ext cx="3419475" cy="1038225"/>
          </a:xfrm>
          <a:prstGeom prst="rect">
            <a:avLst/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742950" indent="-285750"/>
            <a:r>
              <a:rPr lang="en-US" b="1"/>
              <a:t>Of the order of </a:t>
            </a:r>
            <a:r>
              <a:rPr lang="en-US" b="1">
                <a:solidFill>
                  <a:schemeClr val="accent2"/>
                </a:solidFill>
              </a:rPr>
              <a:t>n</a:t>
            </a:r>
            <a:r>
              <a:rPr lang="en-US" b="1" baseline="30000">
                <a:solidFill>
                  <a:schemeClr val="accent2"/>
                </a:solidFill>
              </a:rPr>
              <a:t>2</a:t>
            </a:r>
            <a:r>
              <a:rPr lang="en-US" b="1"/>
              <a:t> </a:t>
            </a:r>
          </a:p>
        </p:txBody>
      </p:sp>
      <p:sp>
        <p:nvSpPr>
          <p:cNvPr id="266250" name="Line 10"/>
          <p:cNvSpPr>
            <a:spLocks noChangeShapeType="1"/>
          </p:cNvSpPr>
          <p:nvPr/>
        </p:nvSpPr>
        <p:spPr bwMode="auto">
          <a:xfrm flipV="1">
            <a:off x="5378450" y="3429000"/>
            <a:ext cx="230188" cy="268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6" grpId="0"/>
      <p:bldP spid="266249" grpId="0" animBg="1"/>
      <p:bldP spid="26625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Insertion  Sort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657225"/>
          </a:xfrm>
        </p:spPr>
        <p:txBody>
          <a:bodyPr/>
          <a:lstStyle/>
          <a:p>
            <a:pPr eaLnBrk="1" hangingPunct="1"/>
            <a:r>
              <a:rPr lang="en-US" smtClean="0"/>
              <a:t>General situation :</a:t>
            </a:r>
          </a:p>
        </p:txBody>
      </p:sp>
      <p:sp>
        <p:nvSpPr>
          <p:cNvPr id="3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89B65-7C4C-4E94-84FE-DC124919C6BE}" type="slidenum">
              <a:rPr lang="en-US"/>
              <a:pPr>
                <a:defRPr/>
              </a:pPr>
              <a:t>24</a:t>
            </a:fld>
            <a:endParaRPr lang="en-US"/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419225" y="3967163"/>
            <a:ext cx="6303963" cy="1355725"/>
            <a:chOff x="894" y="2475"/>
            <a:chExt cx="3971" cy="854"/>
          </a:xfrm>
        </p:grpSpPr>
        <p:sp>
          <p:nvSpPr>
            <p:cNvPr id="25624" name="Rectangle 26"/>
            <p:cNvSpPr>
              <a:spLocks noChangeArrowheads="1"/>
            </p:cNvSpPr>
            <p:nvPr/>
          </p:nvSpPr>
          <p:spPr bwMode="auto">
            <a:xfrm>
              <a:off x="1959" y="2741"/>
              <a:ext cx="750" cy="24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80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grpSp>
          <p:nvGrpSpPr>
            <p:cNvPr id="25625" name="Group 35"/>
            <p:cNvGrpSpPr>
              <a:grpSpLocks/>
            </p:cNvGrpSpPr>
            <p:nvPr/>
          </p:nvGrpSpPr>
          <p:grpSpPr bwMode="auto">
            <a:xfrm>
              <a:off x="894" y="2475"/>
              <a:ext cx="3971" cy="854"/>
              <a:chOff x="894" y="2475"/>
              <a:chExt cx="3971" cy="854"/>
            </a:xfrm>
          </p:grpSpPr>
          <p:sp>
            <p:nvSpPr>
              <p:cNvPr id="25626" name="Text Box 13"/>
              <p:cNvSpPr txBox="1">
                <a:spLocks noChangeArrowheads="1"/>
              </p:cNvSpPr>
              <p:nvPr/>
            </p:nvSpPr>
            <p:spPr bwMode="auto">
              <a:xfrm>
                <a:off x="894" y="3031"/>
                <a:ext cx="21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b="1">
                    <a:solidFill>
                      <a:schemeClr val="tx1"/>
                    </a:solidFill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25627" name="Text Box 15"/>
              <p:cNvSpPr txBox="1">
                <a:spLocks noChangeArrowheads="1"/>
              </p:cNvSpPr>
              <p:nvPr/>
            </p:nvSpPr>
            <p:spPr bwMode="auto">
              <a:xfrm>
                <a:off x="4039" y="3079"/>
                <a:ext cx="82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b="1">
                    <a:solidFill>
                      <a:schemeClr val="tx1"/>
                    </a:solidFill>
                    <a:latin typeface="Tahoma" pitchFamily="34" charset="0"/>
                  </a:rPr>
                  <a:t>size-1</a:t>
                </a:r>
              </a:p>
            </p:txBody>
          </p:sp>
          <p:sp>
            <p:nvSpPr>
              <p:cNvPr id="25628" name="Rectangle 23"/>
              <p:cNvSpPr>
                <a:spLocks noChangeArrowheads="1"/>
              </p:cNvSpPr>
              <p:nvPr/>
            </p:nvSpPr>
            <p:spPr bwMode="auto">
              <a:xfrm>
                <a:off x="1039" y="2741"/>
                <a:ext cx="750" cy="24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endParaRPr lang="en-US" sz="1800">
                  <a:solidFill>
                    <a:schemeClr val="tx1"/>
                  </a:solidFill>
                  <a:latin typeface="Tahoma" pitchFamily="34" charset="0"/>
                </a:endParaRPr>
              </a:p>
            </p:txBody>
          </p:sp>
          <p:sp>
            <p:nvSpPr>
              <p:cNvPr id="25629" name="Rectangle 24"/>
              <p:cNvSpPr>
                <a:spLocks noChangeArrowheads="1"/>
              </p:cNvSpPr>
              <p:nvPr/>
            </p:nvSpPr>
            <p:spPr bwMode="auto">
              <a:xfrm>
                <a:off x="2878" y="2741"/>
                <a:ext cx="1454" cy="242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Tahoma" pitchFamily="34" charset="0"/>
                  </a:rPr>
                  <a:t> </a:t>
                </a:r>
              </a:p>
            </p:txBody>
          </p:sp>
          <p:sp>
            <p:nvSpPr>
              <p:cNvPr id="25630" name="Rectangle 25"/>
              <p:cNvSpPr>
                <a:spLocks noChangeArrowheads="1"/>
              </p:cNvSpPr>
              <p:nvPr/>
            </p:nvSpPr>
            <p:spPr bwMode="auto">
              <a:xfrm>
                <a:off x="1789" y="2741"/>
                <a:ext cx="170" cy="242"/>
              </a:xfrm>
              <a:prstGeom prst="rect">
                <a:avLst/>
              </a:prstGeom>
              <a:solidFill>
                <a:schemeClr val="hlink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1" name="Rectangle 27"/>
              <p:cNvSpPr>
                <a:spLocks noChangeArrowheads="1"/>
              </p:cNvSpPr>
              <p:nvPr/>
            </p:nvSpPr>
            <p:spPr bwMode="auto">
              <a:xfrm>
                <a:off x="2709" y="2741"/>
                <a:ext cx="169" cy="242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2" name="Text Box 29"/>
              <p:cNvSpPr txBox="1">
                <a:spLocks noChangeArrowheads="1"/>
              </p:cNvSpPr>
              <p:nvPr/>
            </p:nvSpPr>
            <p:spPr bwMode="auto">
              <a:xfrm>
                <a:off x="2666" y="2475"/>
                <a:ext cx="16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b="1">
                    <a:solidFill>
                      <a:schemeClr val="tx1"/>
                    </a:solidFill>
                    <a:latin typeface="Tahoma" pitchFamily="34" charset="0"/>
                  </a:rPr>
                  <a:t>i</a:t>
                </a:r>
              </a:p>
            </p:txBody>
          </p:sp>
        </p:grpSp>
      </p:grpSp>
      <p:sp>
        <p:nvSpPr>
          <p:cNvPr id="25608" name="Rectangle 4"/>
          <p:cNvSpPr>
            <a:spLocks noChangeArrowheads="1"/>
          </p:cNvSpPr>
          <p:nvPr/>
        </p:nvSpPr>
        <p:spPr bwMode="auto">
          <a:xfrm>
            <a:off x="4267200" y="2286000"/>
            <a:ext cx="2438400" cy="381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remainder, unsorted</a:t>
            </a:r>
          </a:p>
        </p:txBody>
      </p:sp>
      <p:sp>
        <p:nvSpPr>
          <p:cNvPr id="25609" name="Rectangle 5"/>
          <p:cNvSpPr>
            <a:spLocks noChangeArrowheads="1"/>
          </p:cNvSpPr>
          <p:nvPr/>
        </p:nvSpPr>
        <p:spPr bwMode="auto">
          <a:xfrm>
            <a:off x="1600200" y="2286000"/>
            <a:ext cx="2667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smallest elements, sorted</a:t>
            </a:r>
          </a:p>
        </p:txBody>
      </p:sp>
      <p:sp>
        <p:nvSpPr>
          <p:cNvPr id="25610" name="Text Box 6"/>
          <p:cNvSpPr txBox="1">
            <a:spLocks noChangeArrowheads="1"/>
          </p:cNvSpPr>
          <p:nvPr/>
        </p:nvSpPr>
        <p:spPr bwMode="auto">
          <a:xfrm>
            <a:off x="1600200" y="1878013"/>
            <a:ext cx="346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0</a:t>
            </a:r>
          </a:p>
        </p:txBody>
      </p:sp>
      <p:sp>
        <p:nvSpPr>
          <p:cNvPr id="25611" name="Text Box 7"/>
          <p:cNvSpPr txBox="1">
            <a:spLocks noChangeArrowheads="1"/>
          </p:cNvSpPr>
          <p:nvPr/>
        </p:nvSpPr>
        <p:spPr bwMode="auto">
          <a:xfrm>
            <a:off x="5867400" y="1828800"/>
            <a:ext cx="131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size-1</a:t>
            </a:r>
          </a:p>
        </p:txBody>
      </p:sp>
      <p:sp>
        <p:nvSpPr>
          <p:cNvPr id="25612" name="Text Box 8"/>
          <p:cNvSpPr txBox="1">
            <a:spLocks noChangeArrowheads="1"/>
          </p:cNvSpPr>
          <p:nvPr/>
        </p:nvSpPr>
        <p:spPr bwMode="auto">
          <a:xfrm>
            <a:off x="4267200" y="1878013"/>
            <a:ext cx="260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i</a:t>
            </a:r>
          </a:p>
        </p:txBody>
      </p:sp>
      <p:sp>
        <p:nvSpPr>
          <p:cNvPr id="25613" name="Text Box 10"/>
          <p:cNvSpPr txBox="1">
            <a:spLocks noChangeArrowheads="1"/>
          </p:cNvSpPr>
          <p:nvPr/>
        </p:nvSpPr>
        <p:spPr bwMode="auto">
          <a:xfrm>
            <a:off x="914400" y="2209800"/>
            <a:ext cx="479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x:</a:t>
            </a:r>
          </a:p>
        </p:txBody>
      </p: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1692275" y="3238500"/>
            <a:ext cx="5049838" cy="381000"/>
            <a:chOff x="1066" y="2040"/>
            <a:chExt cx="3181" cy="240"/>
          </a:xfrm>
        </p:grpSpPr>
        <p:sp>
          <p:nvSpPr>
            <p:cNvPr id="25622" name="Rectangle 12"/>
            <p:cNvSpPr>
              <a:spLocks noChangeArrowheads="1"/>
            </p:cNvSpPr>
            <p:nvPr/>
          </p:nvSpPr>
          <p:spPr bwMode="auto">
            <a:xfrm>
              <a:off x="2711" y="2040"/>
              <a:ext cx="1536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  <a:latin typeface="Tahoma" pitchFamily="34" charset="0"/>
                </a:rPr>
                <a:t> </a:t>
              </a:r>
            </a:p>
          </p:txBody>
        </p:sp>
        <p:sp>
          <p:nvSpPr>
            <p:cNvPr id="25623" name="Rectangle 11"/>
            <p:cNvSpPr>
              <a:spLocks noChangeArrowheads="1"/>
            </p:cNvSpPr>
            <p:nvPr/>
          </p:nvSpPr>
          <p:spPr bwMode="auto">
            <a:xfrm>
              <a:off x="1066" y="2040"/>
              <a:ext cx="168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800">
                <a:solidFill>
                  <a:schemeClr val="tx1"/>
                </a:solidFill>
                <a:latin typeface="Tahoma" pitchFamily="34" charset="0"/>
              </a:endParaRPr>
            </a:p>
          </p:txBody>
        </p:sp>
      </p:grpSp>
      <p:sp>
        <p:nvSpPr>
          <p:cNvPr id="286734" name="Text Box 14"/>
          <p:cNvSpPr txBox="1">
            <a:spLocks noChangeArrowheads="1"/>
          </p:cNvSpPr>
          <p:nvPr/>
        </p:nvSpPr>
        <p:spPr bwMode="auto">
          <a:xfrm>
            <a:off x="4235450" y="2738438"/>
            <a:ext cx="260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i</a:t>
            </a:r>
          </a:p>
        </p:txBody>
      </p:sp>
      <p:sp>
        <p:nvSpPr>
          <p:cNvPr id="286748" name="Rectangle 28"/>
          <p:cNvSpPr>
            <a:spLocks noChangeArrowheads="1"/>
          </p:cNvSpPr>
          <p:nvPr/>
        </p:nvSpPr>
        <p:spPr bwMode="auto">
          <a:xfrm>
            <a:off x="4303713" y="3255963"/>
            <a:ext cx="268287" cy="346075"/>
          </a:xfrm>
          <a:prstGeom prst="rect">
            <a:avLst/>
          </a:prstGeom>
          <a:solidFill>
            <a:schemeClr val="hlink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3343275" y="2968625"/>
            <a:ext cx="1228725" cy="768350"/>
            <a:chOff x="2106" y="1870"/>
            <a:chExt cx="774" cy="484"/>
          </a:xfrm>
        </p:grpSpPr>
        <p:sp>
          <p:nvSpPr>
            <p:cNvPr id="25620" name="Line 30"/>
            <p:cNvSpPr>
              <a:spLocks noChangeShapeType="1"/>
            </p:cNvSpPr>
            <p:nvPr/>
          </p:nvSpPr>
          <p:spPr bwMode="auto">
            <a:xfrm flipH="1">
              <a:off x="2106" y="1870"/>
              <a:ext cx="459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1" name="Line 31"/>
            <p:cNvSpPr>
              <a:spLocks noChangeShapeType="1"/>
            </p:cNvSpPr>
            <p:nvPr/>
          </p:nvSpPr>
          <p:spPr bwMode="auto">
            <a:xfrm>
              <a:off x="2299" y="2354"/>
              <a:ext cx="58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757" name="Text Box 37"/>
          <p:cNvSpPr txBox="1">
            <a:spLocks noChangeArrowheads="1"/>
          </p:cNvSpPr>
          <p:nvPr/>
        </p:nvSpPr>
        <p:spPr bwMode="auto">
          <a:xfrm>
            <a:off x="2114550" y="4773613"/>
            <a:ext cx="7429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r>
              <a:rPr lang="en-US" b="1"/>
              <a:t>j</a:t>
            </a:r>
          </a:p>
        </p:txBody>
      </p:sp>
      <p:sp>
        <p:nvSpPr>
          <p:cNvPr id="25619" name="Text Box 38"/>
          <p:cNvSpPr txBox="1">
            <a:spLocks noChangeArrowheads="1"/>
          </p:cNvSpPr>
          <p:nvPr/>
        </p:nvSpPr>
        <p:spPr bwMode="auto">
          <a:xfrm>
            <a:off x="6638925" y="2762250"/>
            <a:ext cx="2570163" cy="1333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r>
              <a:rPr lang="en-US" b="1"/>
              <a:t>Compare and </a:t>
            </a:r>
          </a:p>
          <a:p>
            <a:pPr marL="742950" indent="-285750" algn="l"/>
            <a:r>
              <a:rPr lang="en-US" b="1"/>
              <a:t>Shift till x[i] is </a:t>
            </a:r>
          </a:p>
          <a:p>
            <a:pPr marL="742950" indent="-285750" algn="l"/>
            <a:r>
              <a:rPr lang="en-US" b="1"/>
              <a:t>larger.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6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6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86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4" grpId="0"/>
      <p:bldP spid="286748" grpId="0" animBg="1"/>
      <p:bldP spid="28675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Insertion Sorting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923925" y="2276475"/>
            <a:ext cx="6267450" cy="3860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smtClean="0"/>
              <a:t>void InsertSort (int list[], int size)</a:t>
            </a:r>
          </a:p>
          <a:p>
            <a:pPr eaLnBrk="1" hangingPunct="1">
              <a:buFontTx/>
              <a:buNone/>
            </a:pPr>
            <a:r>
              <a:rPr lang="en-US" sz="2000" smtClean="0"/>
              <a:t>{</a:t>
            </a:r>
          </a:p>
          <a:p>
            <a:pPr eaLnBrk="1" hangingPunct="1">
              <a:buFontTx/>
              <a:buNone/>
            </a:pPr>
            <a:r>
              <a:rPr lang="en-US" sz="2000" smtClean="0"/>
              <a:t>	for (i=1; i&lt;size; i++)</a:t>
            </a:r>
          </a:p>
          <a:p>
            <a:pPr eaLnBrk="1" hangingPunct="1">
              <a:buFontTx/>
              <a:buNone/>
            </a:pPr>
            <a:r>
              <a:rPr lang="en-US" sz="2000" smtClean="0"/>
              <a:t>     {</a:t>
            </a:r>
          </a:p>
          <a:p>
            <a:pPr eaLnBrk="1" hangingPunct="1">
              <a:buFontTx/>
              <a:buNone/>
            </a:pPr>
            <a:r>
              <a:rPr lang="en-US" sz="2000" smtClean="0"/>
              <a:t>		item = list[i] ;</a:t>
            </a:r>
          </a:p>
          <a:p>
            <a:pPr eaLnBrk="1" hangingPunct="1">
              <a:buFontTx/>
              <a:buNone/>
            </a:pPr>
            <a:r>
              <a:rPr lang="en-US" sz="2000" smtClean="0"/>
              <a:t>		for (j=i-1; (j&gt;=0)&amp;&amp; (list[j] &gt; i); j--)</a:t>
            </a:r>
          </a:p>
          <a:p>
            <a:pPr eaLnBrk="1" hangingPunct="1">
              <a:buFontTx/>
              <a:buNone/>
            </a:pPr>
            <a:r>
              <a:rPr lang="en-US" sz="2000" smtClean="0"/>
              <a:t>			list[j+1] = list[j];</a:t>
            </a:r>
          </a:p>
          <a:p>
            <a:pPr eaLnBrk="1" hangingPunct="1">
              <a:buFontTx/>
              <a:buNone/>
            </a:pPr>
            <a:r>
              <a:rPr lang="en-US" sz="2000" smtClean="0"/>
              <a:t>		list[j+1] = item ;</a:t>
            </a:r>
          </a:p>
          <a:p>
            <a:pPr eaLnBrk="1" hangingPunct="1">
              <a:buFontTx/>
              <a:buNone/>
            </a:pPr>
            <a:r>
              <a:rPr lang="en-US" sz="2000" smtClean="0"/>
              <a:t>	}</a:t>
            </a:r>
          </a:p>
          <a:p>
            <a:pPr eaLnBrk="1" hangingPunct="1">
              <a:buFontTx/>
              <a:buNone/>
            </a:pPr>
            <a:r>
              <a:rPr lang="en-US" sz="2000" smtClean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BEDC4-B732-479C-9D97-4FA6D088C18D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Insertion Sort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smtClean="0"/>
              <a:t>#define MAXN 100</a:t>
            </a:r>
          </a:p>
          <a:p>
            <a:pPr eaLnBrk="1" hangingPunct="1">
              <a:buFontTx/>
              <a:buNone/>
            </a:pPr>
            <a:r>
              <a:rPr lang="en-US" sz="2000" smtClean="0">
                <a:solidFill>
                  <a:srgbClr val="0033CC"/>
                </a:solidFill>
              </a:rPr>
              <a:t>void InsertSort (int list[MAXN], int size)</a:t>
            </a:r>
            <a:r>
              <a:rPr lang="en-US" sz="2000" smtClean="0"/>
              <a:t> ;</a:t>
            </a:r>
          </a:p>
          <a:p>
            <a:pPr eaLnBrk="1" hangingPunct="1">
              <a:buFontTx/>
              <a:buNone/>
            </a:pPr>
            <a:r>
              <a:rPr lang="en-US" sz="2000" smtClean="0">
                <a:solidFill>
                  <a:srgbClr val="0033CC"/>
                </a:solidFill>
              </a:rPr>
              <a:t>main ()</a:t>
            </a:r>
            <a:r>
              <a:rPr lang="en-US" sz="2000" smtClean="0"/>
              <a:t>	{</a:t>
            </a:r>
          </a:p>
          <a:p>
            <a:pPr eaLnBrk="1" hangingPunct="1">
              <a:buFontTx/>
              <a:buNone/>
            </a:pPr>
            <a:r>
              <a:rPr lang="en-US" sz="2000" smtClean="0"/>
              <a:t>	int index, size;</a:t>
            </a:r>
          </a:p>
          <a:p>
            <a:pPr eaLnBrk="1" hangingPunct="1">
              <a:buFontTx/>
              <a:buNone/>
            </a:pPr>
            <a:r>
              <a:rPr lang="en-US" sz="2000" smtClean="0"/>
              <a:t>	int numbers[MAXN];</a:t>
            </a:r>
          </a:p>
          <a:p>
            <a:pPr eaLnBrk="1" hangingPunct="1">
              <a:buFontTx/>
              <a:buNone/>
            </a:pPr>
            <a:r>
              <a:rPr lang="en-US" sz="2000" smtClean="0"/>
              <a:t>	</a:t>
            </a:r>
            <a:r>
              <a:rPr lang="en-US" sz="2000" smtClean="0">
                <a:solidFill>
                  <a:srgbClr val="006600"/>
                </a:solidFill>
              </a:rPr>
              <a:t>/* Get Input */</a:t>
            </a:r>
            <a:endParaRPr lang="en-US" sz="2000" smtClean="0"/>
          </a:p>
          <a:p>
            <a:pPr eaLnBrk="1" hangingPunct="1">
              <a:buFontTx/>
              <a:buNone/>
            </a:pPr>
            <a:r>
              <a:rPr lang="en-US" sz="2000" smtClean="0"/>
              <a:t>	size = readarray (numbers) ;</a:t>
            </a:r>
          </a:p>
          <a:p>
            <a:pPr eaLnBrk="1" hangingPunct="1">
              <a:buFontTx/>
              <a:buNone/>
            </a:pPr>
            <a:r>
              <a:rPr lang="en-US" sz="2000" smtClean="0"/>
              <a:t>	printarray (numbers, size) ;</a:t>
            </a:r>
          </a:p>
          <a:p>
            <a:pPr eaLnBrk="1" hangingPunct="1">
              <a:buFontTx/>
              <a:buNone/>
            </a:pPr>
            <a:r>
              <a:rPr lang="en-US" sz="2000" smtClean="0"/>
              <a:t>	InsertSort (numbers, size) ;</a:t>
            </a:r>
          </a:p>
          <a:p>
            <a:pPr eaLnBrk="1" hangingPunct="1">
              <a:buFontTx/>
              <a:buNone/>
            </a:pPr>
            <a:r>
              <a:rPr lang="en-US" sz="2000" smtClean="0"/>
              <a:t>	printarray (numbers, size) ;</a:t>
            </a:r>
          </a:p>
          <a:p>
            <a:pPr eaLnBrk="1" hangingPunct="1">
              <a:buFontTx/>
              <a:buNone/>
            </a:pPr>
            <a:r>
              <a:rPr lang="en-US" sz="2000" smtClean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930C7-8FBE-4CC2-9FA0-4DC749678EAC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 Complexity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Number of comparisons and shifting:</a:t>
            </a:r>
          </a:p>
          <a:p>
            <a:pPr eaLnBrk="1" hangingPunct="1">
              <a:buSzPct val="55000"/>
              <a:buFontTx/>
              <a:buChar char="o"/>
            </a:pPr>
            <a:r>
              <a:rPr lang="en-US" sz="2400" smtClean="0"/>
              <a:t>                  Worst Case?  </a:t>
            </a:r>
          </a:p>
          <a:p>
            <a:pPr eaLnBrk="1" hangingPunct="1">
              <a:buSzPct val="55000"/>
              <a:buFontTx/>
              <a:buNone/>
            </a:pPr>
            <a:endParaRPr lang="en-US" sz="2400" smtClean="0"/>
          </a:p>
          <a:p>
            <a:pPr eaLnBrk="1" hangingPunct="1">
              <a:buSzPct val="55000"/>
              <a:buFontTx/>
              <a:buNone/>
            </a:pPr>
            <a:r>
              <a:rPr lang="en-US" sz="2400" smtClean="0"/>
              <a:t>           1+2+3+ …… +(n-1) = n(n-1)/2</a:t>
            </a:r>
          </a:p>
          <a:p>
            <a:pPr eaLnBrk="1" hangingPunct="1">
              <a:buSzPct val="55000"/>
              <a:buFontTx/>
              <a:buNone/>
            </a:pPr>
            <a:endParaRPr lang="en-US" sz="2400" smtClean="0"/>
          </a:p>
          <a:p>
            <a:pPr eaLnBrk="1" hangingPunct="1">
              <a:buSzPct val="55000"/>
              <a:buFontTx/>
              <a:buChar char="o"/>
            </a:pPr>
            <a:r>
              <a:rPr lang="en-US" sz="2400" smtClean="0"/>
              <a:t>                  Best Case?</a:t>
            </a:r>
          </a:p>
          <a:p>
            <a:pPr eaLnBrk="1" hangingPunct="1">
              <a:buSzPct val="55000"/>
              <a:buFontTx/>
              <a:buNone/>
            </a:pPr>
            <a:endParaRPr lang="en-US" sz="2400" smtClean="0"/>
          </a:p>
          <a:p>
            <a:pPr eaLnBrk="1" hangingPunct="1">
              <a:buSzPct val="55000"/>
              <a:buFontTx/>
              <a:buNone/>
            </a:pPr>
            <a:r>
              <a:rPr lang="en-US" sz="2400" smtClean="0"/>
              <a:t>        1+1+…… (n-1) times = (n-1)</a:t>
            </a:r>
          </a:p>
          <a:p>
            <a:pPr eaLnBrk="1" hangingPunct="1">
              <a:buFontTx/>
              <a:buNone/>
            </a:pPr>
            <a:endParaRPr lang="en-US" sz="24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11DD71-7BFD-4D8C-830C-EB188DACD5E1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7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Bubble Sort</a:t>
            </a:r>
          </a:p>
        </p:txBody>
      </p:sp>
      <p:sp>
        <p:nvSpPr>
          <p:cNvPr id="2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7B1D1-DBA8-40F3-8FAD-13D80908F14B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9702" name="Rectangle 4"/>
          <p:cNvSpPr>
            <a:spLocks noChangeArrowheads="1"/>
          </p:cNvSpPr>
          <p:nvPr/>
        </p:nvSpPr>
        <p:spPr bwMode="auto">
          <a:xfrm>
            <a:off x="846138" y="1393825"/>
            <a:ext cx="844550" cy="3570288"/>
          </a:xfrm>
          <a:prstGeom prst="rect">
            <a:avLst/>
          </a:prstGeom>
          <a:solidFill>
            <a:schemeClr val="hlink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Line 5"/>
          <p:cNvSpPr>
            <a:spLocks noChangeShapeType="1"/>
          </p:cNvSpPr>
          <p:nvPr/>
        </p:nvSpPr>
        <p:spPr bwMode="auto">
          <a:xfrm>
            <a:off x="1730375" y="2200275"/>
            <a:ext cx="84455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Line 7"/>
          <p:cNvSpPr>
            <a:spLocks noChangeShapeType="1"/>
          </p:cNvSpPr>
          <p:nvPr/>
        </p:nvSpPr>
        <p:spPr bwMode="auto">
          <a:xfrm>
            <a:off x="846138" y="1854200"/>
            <a:ext cx="884237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8"/>
          <p:cNvSpPr>
            <a:spLocks noChangeShapeType="1"/>
          </p:cNvSpPr>
          <p:nvPr/>
        </p:nvSpPr>
        <p:spPr bwMode="auto">
          <a:xfrm>
            <a:off x="846138" y="1970088"/>
            <a:ext cx="84613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9"/>
          <p:cNvSpPr>
            <a:spLocks noChangeShapeType="1"/>
          </p:cNvSpPr>
          <p:nvPr/>
        </p:nvSpPr>
        <p:spPr bwMode="auto">
          <a:xfrm>
            <a:off x="846138" y="2506663"/>
            <a:ext cx="84613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0"/>
          <p:cNvSpPr>
            <a:spLocks noChangeShapeType="1"/>
          </p:cNvSpPr>
          <p:nvPr/>
        </p:nvSpPr>
        <p:spPr bwMode="auto">
          <a:xfrm>
            <a:off x="846138" y="3198813"/>
            <a:ext cx="84613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1"/>
          <p:cNvSpPr>
            <a:spLocks noChangeShapeType="1"/>
          </p:cNvSpPr>
          <p:nvPr/>
        </p:nvSpPr>
        <p:spPr bwMode="auto">
          <a:xfrm>
            <a:off x="846138" y="4081463"/>
            <a:ext cx="84613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2"/>
          <p:cNvSpPr>
            <a:spLocks noChangeShapeType="1"/>
          </p:cNvSpPr>
          <p:nvPr/>
        </p:nvSpPr>
        <p:spPr bwMode="auto">
          <a:xfrm>
            <a:off x="846138" y="4619625"/>
            <a:ext cx="84613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1230313" y="1816100"/>
            <a:ext cx="0" cy="34607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5951" name="Line 15"/>
          <p:cNvSpPr>
            <a:spLocks noChangeShapeType="1"/>
          </p:cNvSpPr>
          <p:nvPr/>
        </p:nvSpPr>
        <p:spPr bwMode="auto">
          <a:xfrm>
            <a:off x="1230313" y="1700213"/>
            <a:ext cx="0" cy="5381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5952" name="Line 16"/>
          <p:cNvSpPr>
            <a:spLocks noChangeShapeType="1"/>
          </p:cNvSpPr>
          <p:nvPr/>
        </p:nvSpPr>
        <p:spPr bwMode="auto">
          <a:xfrm>
            <a:off x="1230313" y="2354263"/>
            <a:ext cx="0" cy="5381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5953" name="Line 17"/>
          <p:cNvSpPr>
            <a:spLocks noChangeShapeType="1"/>
          </p:cNvSpPr>
          <p:nvPr/>
        </p:nvSpPr>
        <p:spPr bwMode="auto">
          <a:xfrm>
            <a:off x="1230313" y="3038475"/>
            <a:ext cx="0" cy="5381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5954" name="Line 18"/>
          <p:cNvSpPr>
            <a:spLocks noChangeShapeType="1"/>
          </p:cNvSpPr>
          <p:nvPr/>
        </p:nvSpPr>
        <p:spPr bwMode="auto">
          <a:xfrm>
            <a:off x="1230313" y="3775075"/>
            <a:ext cx="0" cy="5381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5955" name="Line 19"/>
          <p:cNvSpPr>
            <a:spLocks noChangeShapeType="1"/>
          </p:cNvSpPr>
          <p:nvPr/>
        </p:nvSpPr>
        <p:spPr bwMode="auto">
          <a:xfrm>
            <a:off x="1230313" y="4389438"/>
            <a:ext cx="0" cy="5381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5956" name="Text Box 20"/>
          <p:cNvSpPr txBox="1">
            <a:spLocks noChangeArrowheads="1"/>
          </p:cNvSpPr>
          <p:nvPr/>
        </p:nvSpPr>
        <p:spPr bwMode="auto">
          <a:xfrm>
            <a:off x="2971800" y="1739900"/>
            <a:ext cx="4857750" cy="904875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r>
              <a:rPr lang="en-US"/>
              <a:t>In every iteration heaviest element</a:t>
            </a:r>
          </a:p>
          <a:p>
            <a:pPr marL="742950" indent="-285750"/>
            <a:r>
              <a:rPr lang="en-US"/>
              <a:t> drops at the bottom.</a:t>
            </a:r>
          </a:p>
        </p:txBody>
      </p:sp>
      <p:sp>
        <p:nvSpPr>
          <p:cNvPr id="295957" name="AutoShape 21"/>
          <p:cNvSpPr>
            <a:spLocks noChangeArrowheads="1"/>
          </p:cNvSpPr>
          <p:nvPr/>
        </p:nvSpPr>
        <p:spPr bwMode="auto">
          <a:xfrm>
            <a:off x="1922463" y="2852738"/>
            <a:ext cx="192087" cy="2035175"/>
          </a:xfrm>
          <a:prstGeom prst="upArrow">
            <a:avLst>
              <a:gd name="adj1" fmla="val 50000"/>
              <a:gd name="adj2" fmla="val 264877"/>
            </a:avLst>
          </a:prstGeom>
          <a:solidFill>
            <a:schemeClr val="hlink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8" name="Text Box 23"/>
          <p:cNvSpPr txBox="1">
            <a:spLocks noChangeArrowheads="1"/>
          </p:cNvSpPr>
          <p:nvPr/>
        </p:nvSpPr>
        <p:spPr bwMode="auto">
          <a:xfrm>
            <a:off x="3406775" y="3089275"/>
            <a:ext cx="6413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endParaRPr lang="en-US"/>
          </a:p>
        </p:txBody>
      </p:sp>
      <p:sp>
        <p:nvSpPr>
          <p:cNvPr id="295961" name="Text Box 25"/>
          <p:cNvSpPr txBox="1">
            <a:spLocks noChangeArrowheads="1"/>
          </p:cNvSpPr>
          <p:nvPr/>
        </p:nvSpPr>
        <p:spPr bwMode="auto">
          <a:xfrm>
            <a:off x="2224088" y="3736975"/>
            <a:ext cx="4000500" cy="466725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r>
              <a:rPr lang="en-US"/>
              <a:t>The bottom moves upward.</a:t>
            </a:r>
          </a:p>
        </p:txBody>
      </p:sp>
      <p:sp>
        <p:nvSpPr>
          <p:cNvPr id="29720" name="Text Box 30"/>
          <p:cNvSpPr txBox="1">
            <a:spLocks noChangeArrowheads="1"/>
          </p:cNvSpPr>
          <p:nvPr/>
        </p:nvSpPr>
        <p:spPr bwMode="auto">
          <a:xfrm>
            <a:off x="3381375" y="3198813"/>
            <a:ext cx="43783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5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959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5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95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95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959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95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95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95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959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5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5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95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51" grpId="0" animBg="1"/>
      <p:bldP spid="295951" grpId="1" animBg="1"/>
      <p:bldP spid="295952" grpId="0" animBg="1"/>
      <p:bldP spid="295952" grpId="1" animBg="1"/>
      <p:bldP spid="295953" grpId="0" animBg="1"/>
      <p:bldP spid="295953" grpId="1" animBg="1"/>
      <p:bldP spid="295954" grpId="0" animBg="1"/>
      <p:bldP spid="295954" grpId="1" animBg="1"/>
      <p:bldP spid="295955" grpId="0" animBg="1"/>
      <p:bldP spid="295955" grpId="1" animBg="1"/>
      <p:bldP spid="295956" grpId="0" animBg="1"/>
      <p:bldP spid="295957" grpId="0" animBg="1"/>
      <p:bldP spid="29596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Bubble Sort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1D42D-6FE8-48BA-9E51-70348E066AFF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539750" y="1666875"/>
            <a:ext cx="3568700" cy="3524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r>
              <a:rPr lang="en-US"/>
              <a:t>#include &lt;stdio.h&gt;</a:t>
            </a:r>
          </a:p>
          <a:p>
            <a:pPr marL="742950" indent="-285750" algn="l"/>
            <a:endParaRPr lang="en-US"/>
          </a:p>
          <a:p>
            <a:pPr marL="742950" indent="-285750" algn="l"/>
            <a:r>
              <a:rPr lang="en-US"/>
              <a:t>void swap(int *x,int *y)</a:t>
            </a:r>
          </a:p>
          <a:p>
            <a:pPr marL="742950" indent="-285750" algn="l"/>
            <a:r>
              <a:rPr lang="en-US"/>
              <a:t>{</a:t>
            </a:r>
          </a:p>
          <a:p>
            <a:pPr marL="742950" indent="-285750" algn="l"/>
            <a:r>
              <a:rPr lang="en-US"/>
              <a:t>  int tmp=*x;</a:t>
            </a:r>
          </a:p>
          <a:p>
            <a:pPr marL="742950" indent="-285750" algn="l"/>
            <a:r>
              <a:rPr lang="en-US"/>
              <a:t>  *x=*y; </a:t>
            </a:r>
          </a:p>
          <a:p>
            <a:pPr marL="742950" indent="-285750" algn="l"/>
            <a:r>
              <a:rPr lang="en-US"/>
              <a:t>  *y=tmp;</a:t>
            </a:r>
          </a:p>
          <a:p>
            <a:pPr marL="742950" indent="-285750" algn="l"/>
            <a:r>
              <a:rPr lang="en-US"/>
              <a:t>}</a:t>
            </a:r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3843338" y="1085850"/>
            <a:ext cx="5300662" cy="5276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endParaRPr lang="en-US"/>
          </a:p>
          <a:p>
            <a:pPr marL="742950" indent="-285750" algn="l"/>
            <a:r>
              <a:rPr lang="en-US"/>
              <a:t>void bubble_sort(int x[],int n)</a:t>
            </a:r>
          </a:p>
          <a:p>
            <a:pPr marL="742950" indent="-285750" algn="l"/>
            <a:r>
              <a:rPr lang="en-US"/>
              <a:t>{</a:t>
            </a:r>
          </a:p>
          <a:p>
            <a:pPr marL="742950" indent="-285750" algn="l"/>
            <a:r>
              <a:rPr lang="en-US"/>
              <a:t>  int i,j;</a:t>
            </a:r>
          </a:p>
          <a:p>
            <a:pPr marL="742950" indent="-285750" algn="l"/>
            <a:endParaRPr lang="en-US"/>
          </a:p>
          <a:p>
            <a:pPr marL="742950" indent="-285750" algn="l"/>
            <a:r>
              <a:rPr lang="en-US"/>
              <a:t> for(i=n-1;i&gt;0;i--)</a:t>
            </a:r>
          </a:p>
          <a:p>
            <a:pPr marL="742950" indent="-285750" algn="l"/>
            <a:r>
              <a:rPr lang="en-US"/>
              <a:t> for(j=0;j&lt;i;j++)</a:t>
            </a:r>
          </a:p>
          <a:p>
            <a:pPr marL="742950" indent="-285750" algn="l"/>
            <a:r>
              <a:rPr lang="en-US"/>
              <a:t>  if(x[j]&gt;x[j+1]) swap(&amp;x[j],&amp;x[j+1]);</a:t>
            </a:r>
          </a:p>
          <a:p>
            <a:pPr marL="742950" indent="-285750" algn="l"/>
            <a:endParaRPr lang="en-US"/>
          </a:p>
          <a:p>
            <a:pPr marL="742950" indent="-285750" algn="l"/>
            <a:r>
              <a:rPr lang="en-US"/>
              <a:t>}</a:t>
            </a:r>
          </a:p>
          <a:p>
            <a:pPr marL="742950" indent="-285750" algn="l"/>
            <a:endParaRPr lang="en-US"/>
          </a:p>
          <a:p>
            <a:pPr marL="742950" indent="-285750" algn="l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Linear Search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Basic idea:</a:t>
            </a:r>
          </a:p>
          <a:p>
            <a:pPr lvl="1" eaLnBrk="1" hangingPunct="1"/>
            <a:r>
              <a:rPr lang="en-US" sz="2000" smtClean="0"/>
              <a:t>Start at the beginning of the array.</a:t>
            </a:r>
          </a:p>
          <a:p>
            <a:pPr lvl="1" eaLnBrk="1" hangingPunct="1"/>
            <a:r>
              <a:rPr lang="en-US" sz="2000" smtClean="0"/>
              <a:t>Inspect every element to see if it matches the key.</a:t>
            </a:r>
          </a:p>
          <a:p>
            <a:pPr eaLnBrk="1" hangingPunct="1"/>
            <a:r>
              <a:rPr lang="en-US" sz="2400" smtClean="0"/>
              <a:t>Time complexity:</a:t>
            </a:r>
          </a:p>
          <a:p>
            <a:pPr lvl="1" eaLnBrk="1" hangingPunct="1"/>
            <a:r>
              <a:rPr lang="en-US" sz="2000" smtClean="0"/>
              <a:t>A measure of how long an algorithm takes to run.</a:t>
            </a:r>
          </a:p>
          <a:p>
            <a:pPr lvl="1" eaLnBrk="1" hangingPunct="1"/>
            <a:r>
              <a:rPr lang="en-US" sz="2000" smtClean="0"/>
              <a:t>If there are </a:t>
            </a:r>
            <a:r>
              <a:rPr lang="en-US" sz="2000" smtClean="0">
                <a:solidFill>
                  <a:srgbClr val="FF0000"/>
                </a:solidFill>
              </a:rPr>
              <a:t>n</a:t>
            </a:r>
            <a:r>
              <a:rPr lang="en-US" sz="2000" smtClean="0"/>
              <a:t> elements in the array:</a:t>
            </a:r>
          </a:p>
          <a:p>
            <a:pPr lvl="2" eaLnBrk="1" hangingPunct="1"/>
            <a:r>
              <a:rPr lang="en-US" sz="1800" smtClean="0">
                <a:solidFill>
                  <a:srgbClr val="CC0000"/>
                </a:solidFill>
              </a:rPr>
              <a:t>Best case</a:t>
            </a:r>
            <a:r>
              <a:rPr lang="en-US" sz="1800" smtClean="0"/>
              <a:t>:</a:t>
            </a:r>
          </a:p>
          <a:p>
            <a:pPr lvl="2" eaLnBrk="1" hangingPunct="1">
              <a:buFontTx/>
              <a:buNone/>
            </a:pPr>
            <a:r>
              <a:rPr lang="en-US" sz="1800" smtClean="0"/>
              <a:t>     match found in first element (</a:t>
            </a:r>
            <a:r>
              <a:rPr lang="en-US" sz="1800" smtClean="0">
                <a:solidFill>
                  <a:srgbClr val="CC9900"/>
                </a:solidFill>
              </a:rPr>
              <a:t>1 search operation</a:t>
            </a:r>
            <a:r>
              <a:rPr lang="en-US" sz="1800" smtClean="0"/>
              <a:t>)</a:t>
            </a:r>
          </a:p>
          <a:p>
            <a:pPr lvl="2" eaLnBrk="1" hangingPunct="1"/>
            <a:r>
              <a:rPr lang="en-US" sz="1800" smtClean="0">
                <a:solidFill>
                  <a:srgbClr val="CC0000"/>
                </a:solidFill>
              </a:rPr>
              <a:t>Worst case</a:t>
            </a:r>
            <a:r>
              <a:rPr lang="en-US" sz="1800" smtClean="0"/>
              <a:t>: </a:t>
            </a:r>
          </a:p>
          <a:p>
            <a:pPr lvl="2" eaLnBrk="1" hangingPunct="1">
              <a:buFontTx/>
              <a:buNone/>
            </a:pPr>
            <a:r>
              <a:rPr lang="en-US" sz="1800" smtClean="0"/>
              <a:t>    no match found, or match found in the last element (</a:t>
            </a:r>
            <a:r>
              <a:rPr lang="en-US" sz="1800" smtClean="0">
                <a:solidFill>
                  <a:srgbClr val="CC9900"/>
                </a:solidFill>
              </a:rPr>
              <a:t>n search operations</a:t>
            </a:r>
            <a:r>
              <a:rPr lang="en-US" sz="1800" smtClean="0"/>
              <a:t>)</a:t>
            </a:r>
          </a:p>
          <a:p>
            <a:pPr lvl="2" eaLnBrk="1" hangingPunct="1"/>
            <a:r>
              <a:rPr lang="en-US" sz="1800" smtClean="0"/>
              <a:t>Average: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             </a:t>
            </a:r>
            <a:r>
              <a:rPr lang="en-US" sz="2000" smtClean="0">
                <a:solidFill>
                  <a:srgbClr val="FF0000"/>
                </a:solidFill>
              </a:rPr>
              <a:t>(n + 1) / 2  search operations</a:t>
            </a:r>
          </a:p>
          <a:p>
            <a:pPr lvl="1" eaLnBrk="1" hangingPunct="1">
              <a:buFontTx/>
              <a:buNone/>
            </a:pPr>
            <a:endParaRPr lang="en-US" sz="20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E22768-B68D-4DC1-8BDA-A693E174E620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0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0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420E58-383F-46E1-86FE-CC505056884F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1500188" y="1085850"/>
            <a:ext cx="6767512" cy="4838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r>
              <a:rPr lang="en-US"/>
              <a:t>int main(int argc, char *argv[])</a:t>
            </a:r>
          </a:p>
          <a:p>
            <a:pPr marL="742950" indent="-285750" algn="l"/>
            <a:r>
              <a:rPr lang="en-US"/>
              <a:t>{</a:t>
            </a:r>
          </a:p>
          <a:p>
            <a:pPr marL="742950" indent="-285750" algn="l"/>
            <a:r>
              <a:rPr lang="en-US"/>
              <a:t>  int x[ ]={-45,89,-65,87,0,3,-23,19,56,21,76,-50};</a:t>
            </a:r>
          </a:p>
          <a:p>
            <a:pPr marL="742950" indent="-285750" algn="l"/>
            <a:r>
              <a:rPr lang="en-US"/>
              <a:t>  int i;</a:t>
            </a:r>
          </a:p>
          <a:p>
            <a:pPr marL="742950" indent="-285750" algn="l"/>
            <a:r>
              <a:rPr lang="en-US"/>
              <a:t>  for(i=0;i&lt;12;i++) printf("%d ",x[i]);</a:t>
            </a:r>
          </a:p>
          <a:p>
            <a:pPr marL="742950" indent="-285750" algn="l"/>
            <a:r>
              <a:rPr lang="en-US"/>
              <a:t>   printf("\n");</a:t>
            </a:r>
          </a:p>
          <a:p>
            <a:pPr marL="742950" indent="-285750" algn="l"/>
            <a:r>
              <a:rPr lang="en-US"/>
              <a:t>   bubble_sort(x,12);</a:t>
            </a:r>
          </a:p>
          <a:p>
            <a:pPr marL="742950" indent="-285750" algn="l"/>
            <a:r>
              <a:rPr lang="en-US"/>
              <a:t>  for(i=0;i&lt;12;i++)   printf("%d ",x[i]);</a:t>
            </a:r>
          </a:p>
          <a:p>
            <a:pPr marL="742950" indent="-285750" algn="l"/>
            <a:r>
              <a:rPr lang="en-US"/>
              <a:t>   printf("\n");</a:t>
            </a:r>
          </a:p>
          <a:p>
            <a:pPr marL="742950" indent="-285750" algn="l"/>
            <a:r>
              <a:rPr lang="en-US"/>
              <a:t>}</a:t>
            </a:r>
          </a:p>
          <a:p>
            <a:pPr marL="742950" indent="-285750" algn="l"/>
            <a:endParaRPr lang="en-US"/>
          </a:p>
        </p:txBody>
      </p:sp>
      <p:sp>
        <p:nvSpPr>
          <p:cNvPr id="294917" name="Rectangle 5"/>
          <p:cNvSpPr>
            <a:spLocks noChangeArrowheads="1"/>
          </p:cNvSpPr>
          <p:nvPr/>
        </p:nvSpPr>
        <p:spPr bwMode="auto">
          <a:xfrm>
            <a:off x="3573463" y="5502275"/>
            <a:ext cx="568325" cy="569913"/>
          </a:xfrm>
          <a:prstGeom prst="rect">
            <a:avLst/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742950" indent="-285750"/>
            <a:r>
              <a:rPr lang="en-US"/>
              <a:t>-45 89 -65 87 0 3 -23 19 56 21 76 -50 </a:t>
            </a:r>
          </a:p>
          <a:p>
            <a:pPr marL="742950" indent="-285750"/>
            <a:r>
              <a:rPr lang="en-US"/>
              <a:t>-65 -50 -45 -23 0 3 19 21 56 76 87 89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 Complexity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 Number of comparisons :</a:t>
            </a:r>
          </a:p>
          <a:p>
            <a:pPr eaLnBrk="1" hangingPunct="1">
              <a:buSzPct val="55000"/>
              <a:buFontTx/>
              <a:buChar char="o"/>
            </a:pPr>
            <a:r>
              <a:rPr lang="en-US" sz="2400" smtClean="0"/>
              <a:t>                  Worst Case?  </a:t>
            </a:r>
          </a:p>
          <a:p>
            <a:pPr eaLnBrk="1" hangingPunct="1">
              <a:buSzPct val="55000"/>
              <a:buFontTx/>
              <a:buNone/>
            </a:pPr>
            <a:endParaRPr lang="en-US" sz="2400" smtClean="0"/>
          </a:p>
          <a:p>
            <a:pPr eaLnBrk="1" hangingPunct="1">
              <a:buSzPct val="55000"/>
              <a:buFontTx/>
              <a:buNone/>
            </a:pPr>
            <a:r>
              <a:rPr lang="en-US" sz="2400" smtClean="0"/>
              <a:t>           1+2+3+ …… +(n-1) = n(n-1)/2</a:t>
            </a:r>
          </a:p>
          <a:p>
            <a:pPr eaLnBrk="1" hangingPunct="1">
              <a:buSzPct val="55000"/>
              <a:buFontTx/>
              <a:buNone/>
            </a:pPr>
            <a:endParaRPr lang="en-US" sz="2400" smtClean="0"/>
          </a:p>
          <a:p>
            <a:pPr eaLnBrk="1" hangingPunct="1">
              <a:buSzPct val="55000"/>
              <a:buFontTx/>
              <a:buChar char="o"/>
            </a:pPr>
            <a:r>
              <a:rPr lang="en-US" sz="2400" smtClean="0"/>
              <a:t>                  Best Case?    </a:t>
            </a:r>
          </a:p>
          <a:p>
            <a:pPr eaLnBrk="1" hangingPunct="1">
              <a:buSzPct val="55000"/>
              <a:buFontTx/>
              <a:buNone/>
            </a:pPr>
            <a:r>
              <a:rPr lang="en-US" sz="2400" smtClean="0"/>
              <a:t>                       </a:t>
            </a:r>
            <a:r>
              <a:rPr lang="en-US" sz="2400" smtClean="0">
                <a:solidFill>
                  <a:srgbClr val="FF0000"/>
                </a:solidFill>
              </a:rPr>
              <a:t>same.</a:t>
            </a:r>
          </a:p>
          <a:p>
            <a:pPr eaLnBrk="1" hangingPunct="1">
              <a:buSzPct val="55000"/>
              <a:buFontTx/>
              <a:buNone/>
            </a:pPr>
            <a:endParaRPr lang="en-US" sz="2400" smtClean="0"/>
          </a:p>
          <a:p>
            <a:pPr eaLnBrk="1" hangingPunct="1">
              <a:buSzPct val="55000"/>
              <a:buFontTx/>
              <a:buNone/>
            </a:pPr>
            <a:r>
              <a:rPr lang="en-US" sz="2400" smtClean="0"/>
              <a:t>How do you make best case with (n-1) comparisons only?</a:t>
            </a:r>
          </a:p>
          <a:p>
            <a:pPr eaLnBrk="1" hangingPunct="1">
              <a:buFontTx/>
              <a:buNone/>
            </a:pPr>
            <a:endParaRPr lang="en-US" sz="24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EE53AF-A670-4A12-AA5A-C8ED90ED2FAA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6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6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Common pitfalls with arrays in C</a:t>
            </a:r>
            <a:endParaRPr lang="en-US" smtClean="0"/>
          </a:p>
        </p:txBody>
      </p:sp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Exceeding the array bounds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int array[10];</a:t>
            </a:r>
            <a:br>
              <a:rPr lang="en-US" smtClean="0"/>
            </a:br>
            <a:r>
              <a:rPr lang="en-US" smtClean="0"/>
              <a:t>for (i=0; i&lt;=10; i++) array[i] = 0;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C does not support array declarations with variable expressions.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void fun (int array, int size)	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{	</a:t>
            </a:r>
            <a:br>
              <a:rPr lang="en-US" smtClean="0"/>
            </a:br>
            <a:r>
              <a:rPr lang="en-US" smtClean="0"/>
              <a:t>      int temp[size] ;</a:t>
            </a:r>
            <a:br>
              <a:rPr lang="en-US" smtClean="0"/>
            </a:br>
            <a:r>
              <a:rPr lang="en-US" smtClean="0"/>
              <a:t>      . . .</a:t>
            </a:r>
            <a:br>
              <a:rPr lang="en-US" smtClean="0"/>
            </a:br>
            <a:r>
              <a:rPr lang="en-US" smtClean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0FC786-2FF5-4340-B666-F334E79CF9D9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Some Efficient Sorting Algorithms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sz="2400" smtClean="0"/>
              <a:t>Two of the most popular sorting algorithms are based on </a:t>
            </a:r>
            <a:r>
              <a:rPr lang="en-US" sz="2400" smtClean="0">
                <a:solidFill>
                  <a:srgbClr val="CC0000"/>
                </a:solidFill>
              </a:rPr>
              <a:t>divide-and-conquer</a:t>
            </a:r>
            <a:r>
              <a:rPr lang="en-US" sz="2400" smtClean="0"/>
              <a:t> approach.</a:t>
            </a:r>
          </a:p>
          <a:p>
            <a:pPr lvl="1" eaLnBrk="1" hangingPunct="1"/>
            <a:r>
              <a:rPr lang="en-US" sz="2000" smtClean="0"/>
              <a:t>Quick sort</a:t>
            </a:r>
          </a:p>
          <a:p>
            <a:pPr lvl="1" eaLnBrk="1" hangingPunct="1"/>
            <a:r>
              <a:rPr lang="en-US" sz="2000" smtClean="0"/>
              <a:t>Merge sort</a:t>
            </a:r>
          </a:p>
          <a:p>
            <a:pPr eaLnBrk="1" hangingPunct="1"/>
            <a:r>
              <a:rPr lang="en-US" sz="2400" smtClean="0"/>
              <a:t>Basic concept:</a:t>
            </a:r>
          </a:p>
          <a:p>
            <a:pPr lvl="2" eaLnBrk="1" hangingPunct="1">
              <a:spcBef>
                <a:spcPct val="5000"/>
              </a:spcBef>
              <a:buFontTx/>
              <a:buNone/>
            </a:pPr>
            <a:r>
              <a:rPr lang="en-US" sz="1800" smtClean="0"/>
              <a:t>sort (list)</a:t>
            </a:r>
          </a:p>
          <a:p>
            <a:pPr lvl="2" eaLnBrk="1" hangingPunct="1">
              <a:spcBef>
                <a:spcPct val="5000"/>
              </a:spcBef>
              <a:buFontTx/>
              <a:buNone/>
            </a:pPr>
            <a:r>
              <a:rPr lang="en-US" sz="1800" smtClean="0"/>
              <a:t>{</a:t>
            </a:r>
          </a:p>
          <a:p>
            <a:pPr lvl="2" eaLnBrk="1" hangingPunct="1">
              <a:spcBef>
                <a:spcPct val="5000"/>
              </a:spcBef>
              <a:buFontTx/>
              <a:buNone/>
            </a:pPr>
            <a:r>
              <a:rPr lang="en-US" sz="1800" smtClean="0"/>
              <a:t>    if the list has length greater than 1</a:t>
            </a:r>
          </a:p>
          <a:p>
            <a:pPr lvl="2" eaLnBrk="1" hangingPunct="1">
              <a:spcBef>
                <a:spcPct val="5000"/>
              </a:spcBef>
              <a:buFontTx/>
              <a:buNone/>
            </a:pPr>
            <a:r>
              <a:rPr lang="en-US" sz="1800" smtClean="0"/>
              <a:t>    {</a:t>
            </a:r>
          </a:p>
          <a:p>
            <a:pPr lvl="2" eaLnBrk="1" hangingPunct="1">
              <a:spcBef>
                <a:spcPct val="5000"/>
              </a:spcBef>
              <a:buFontTx/>
              <a:buNone/>
            </a:pPr>
            <a:r>
              <a:rPr lang="en-US" sz="1800" smtClean="0"/>
              <a:t>        Partition the list into </a:t>
            </a:r>
            <a:r>
              <a:rPr lang="en-US" sz="1800" smtClean="0">
                <a:solidFill>
                  <a:srgbClr val="FF0000"/>
                </a:solidFill>
              </a:rPr>
              <a:t>lowlist</a:t>
            </a:r>
            <a:r>
              <a:rPr lang="en-US" sz="1800" smtClean="0"/>
              <a:t> and </a:t>
            </a:r>
            <a:r>
              <a:rPr lang="en-US" sz="1800" smtClean="0">
                <a:solidFill>
                  <a:srgbClr val="FF0000"/>
                </a:solidFill>
              </a:rPr>
              <a:t>highlist</a:t>
            </a:r>
            <a:r>
              <a:rPr lang="en-US" sz="1800" smtClean="0"/>
              <a:t>;</a:t>
            </a:r>
          </a:p>
          <a:p>
            <a:pPr lvl="2" eaLnBrk="1" hangingPunct="1">
              <a:spcBef>
                <a:spcPct val="5000"/>
              </a:spcBef>
              <a:buFontTx/>
              <a:buNone/>
            </a:pPr>
            <a:r>
              <a:rPr lang="en-US" sz="1800" smtClean="0"/>
              <a:t>        sort (lowlist);</a:t>
            </a:r>
          </a:p>
          <a:p>
            <a:pPr lvl="2" eaLnBrk="1" hangingPunct="1">
              <a:spcBef>
                <a:spcPct val="5000"/>
              </a:spcBef>
              <a:buFontTx/>
              <a:buNone/>
            </a:pPr>
            <a:r>
              <a:rPr lang="en-US" sz="1800" smtClean="0"/>
              <a:t>        sort (highlist);</a:t>
            </a:r>
          </a:p>
          <a:p>
            <a:pPr lvl="2" eaLnBrk="1" hangingPunct="1">
              <a:spcBef>
                <a:spcPct val="5000"/>
              </a:spcBef>
              <a:buFontTx/>
              <a:buNone/>
            </a:pPr>
            <a:r>
              <a:rPr lang="en-US" sz="1800" smtClean="0"/>
              <a:t>        combine (lowlist, highlist);</a:t>
            </a:r>
          </a:p>
          <a:p>
            <a:pPr lvl="2" eaLnBrk="1" hangingPunct="1">
              <a:spcBef>
                <a:spcPct val="5000"/>
              </a:spcBef>
              <a:buFontTx/>
              <a:buNone/>
            </a:pPr>
            <a:r>
              <a:rPr lang="en-US" sz="1800" smtClean="0"/>
              <a:t>    }</a:t>
            </a:r>
          </a:p>
          <a:p>
            <a:pPr lvl="2" eaLnBrk="1" hangingPunct="1">
              <a:spcBef>
                <a:spcPct val="5000"/>
              </a:spcBef>
              <a:buFontTx/>
              <a:buNone/>
            </a:pPr>
            <a:r>
              <a:rPr lang="en-US" sz="1800" smtClean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99C212-596E-488A-B577-3EED1A3295B8}" type="slidenum">
              <a:rPr lang="en-US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Quicksort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At every step, we select a </a:t>
            </a:r>
            <a:r>
              <a:rPr lang="en-US" smtClean="0">
                <a:solidFill>
                  <a:srgbClr val="CC0000"/>
                </a:solidFill>
              </a:rPr>
              <a:t>pivot element</a:t>
            </a:r>
            <a:r>
              <a:rPr lang="en-US" smtClean="0"/>
              <a:t> in the list (usually the first element).</a:t>
            </a:r>
          </a:p>
          <a:p>
            <a:pPr lvl="1" eaLnBrk="1" hangingPunct="1"/>
            <a:r>
              <a:rPr lang="en-US" smtClean="0"/>
              <a:t>We put the pivot element in the final position of the sorted list.</a:t>
            </a:r>
          </a:p>
          <a:p>
            <a:pPr lvl="1" eaLnBrk="1" hangingPunct="1"/>
            <a:r>
              <a:rPr lang="en-US" smtClean="0"/>
              <a:t>All the elements less than or equal to the pivot element are to the left.</a:t>
            </a:r>
          </a:p>
          <a:p>
            <a:pPr lvl="1" eaLnBrk="1" hangingPunct="1"/>
            <a:r>
              <a:rPr lang="en-US" smtClean="0"/>
              <a:t>All the elements greater than the pivot element are to the right.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1CF2B5-9D07-4A94-8686-9CDCF7ED49E3}" type="slidenum">
              <a:rPr lang="en-US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Partitioning</a:t>
            </a:r>
          </a:p>
        </p:txBody>
      </p:sp>
      <p:sp>
        <p:nvSpPr>
          <p:cNvPr id="2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A2C96-EE95-4DFD-86F5-1FA4D61671FA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36870" name="Rectangle 15"/>
          <p:cNvSpPr>
            <a:spLocks noChangeArrowheads="1"/>
          </p:cNvSpPr>
          <p:nvPr/>
        </p:nvSpPr>
        <p:spPr bwMode="auto">
          <a:xfrm>
            <a:off x="1600200" y="2286000"/>
            <a:ext cx="5122863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18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6871" name="Text Box 16"/>
          <p:cNvSpPr txBox="1">
            <a:spLocks noChangeArrowheads="1"/>
          </p:cNvSpPr>
          <p:nvPr/>
        </p:nvSpPr>
        <p:spPr bwMode="auto">
          <a:xfrm>
            <a:off x="1600200" y="1878013"/>
            <a:ext cx="346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0</a:t>
            </a:r>
          </a:p>
        </p:txBody>
      </p:sp>
      <p:sp>
        <p:nvSpPr>
          <p:cNvPr id="36872" name="Text Box 17"/>
          <p:cNvSpPr txBox="1">
            <a:spLocks noChangeArrowheads="1"/>
          </p:cNvSpPr>
          <p:nvPr/>
        </p:nvSpPr>
        <p:spPr bwMode="auto">
          <a:xfrm>
            <a:off x="5867400" y="1828800"/>
            <a:ext cx="131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size-1</a:t>
            </a:r>
          </a:p>
        </p:txBody>
      </p:sp>
      <p:sp>
        <p:nvSpPr>
          <p:cNvPr id="36873" name="Text Box 19"/>
          <p:cNvSpPr txBox="1">
            <a:spLocks noChangeArrowheads="1"/>
          </p:cNvSpPr>
          <p:nvPr/>
        </p:nvSpPr>
        <p:spPr bwMode="auto">
          <a:xfrm>
            <a:off x="914400" y="2209800"/>
            <a:ext cx="479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x:</a:t>
            </a:r>
          </a:p>
        </p:txBody>
      </p:sp>
      <p:sp>
        <p:nvSpPr>
          <p:cNvPr id="36874" name="Rectangle 30"/>
          <p:cNvSpPr>
            <a:spLocks noChangeArrowheads="1"/>
          </p:cNvSpPr>
          <p:nvPr/>
        </p:nvSpPr>
        <p:spPr bwMode="auto">
          <a:xfrm>
            <a:off x="1614488" y="2276475"/>
            <a:ext cx="422275" cy="384175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742950" indent="-285750"/>
            <a:endParaRPr lang="en-US" b="1"/>
          </a:p>
        </p:txBody>
      </p:sp>
      <p:sp>
        <p:nvSpPr>
          <p:cNvPr id="36875" name="Text Box 31"/>
          <p:cNvSpPr txBox="1">
            <a:spLocks noChangeArrowheads="1"/>
          </p:cNvSpPr>
          <p:nvPr/>
        </p:nvSpPr>
        <p:spPr bwMode="auto">
          <a:xfrm>
            <a:off x="1000125" y="2738438"/>
            <a:ext cx="13017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r>
              <a:rPr lang="en-US" b="1"/>
              <a:t>pivot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1500188" y="3429000"/>
            <a:ext cx="5607050" cy="461963"/>
            <a:chOff x="1114" y="2813"/>
            <a:chExt cx="3532" cy="291"/>
          </a:xfrm>
        </p:grpSpPr>
        <p:sp>
          <p:nvSpPr>
            <p:cNvPr id="36885" name="Rectangle 32"/>
            <p:cNvSpPr>
              <a:spLocks noChangeArrowheads="1"/>
            </p:cNvSpPr>
            <p:nvPr/>
          </p:nvSpPr>
          <p:spPr bwMode="auto">
            <a:xfrm>
              <a:off x="1114" y="2837"/>
              <a:ext cx="1621" cy="24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  <a:latin typeface="Tahoma" pitchFamily="34" charset="0"/>
                </a:rPr>
                <a:t>Values smaller</a:t>
              </a:r>
            </a:p>
          </p:txBody>
        </p:sp>
        <p:sp>
          <p:nvSpPr>
            <p:cNvPr id="36886" name="Rectangle 33"/>
            <p:cNvSpPr>
              <a:spLocks noChangeArrowheads="1"/>
            </p:cNvSpPr>
            <p:nvPr/>
          </p:nvSpPr>
          <p:spPr bwMode="auto">
            <a:xfrm>
              <a:off x="3025" y="2837"/>
              <a:ext cx="1621" cy="24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  <a:latin typeface="Tahoma" pitchFamily="34" charset="0"/>
                </a:rPr>
                <a:t>Values greater</a:t>
              </a:r>
            </a:p>
          </p:txBody>
        </p:sp>
        <p:sp>
          <p:nvSpPr>
            <p:cNvPr id="36887" name="Rectangle 34"/>
            <p:cNvSpPr>
              <a:spLocks noChangeArrowheads="1"/>
            </p:cNvSpPr>
            <p:nvPr/>
          </p:nvSpPr>
          <p:spPr bwMode="auto">
            <a:xfrm>
              <a:off x="2692" y="2813"/>
              <a:ext cx="333" cy="291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1538288" y="3889375"/>
            <a:ext cx="2419350" cy="1420813"/>
            <a:chOff x="969" y="2450"/>
            <a:chExt cx="1524" cy="895"/>
          </a:xfrm>
        </p:grpSpPr>
        <p:sp>
          <p:nvSpPr>
            <p:cNvPr id="36882" name="Rectangle 36"/>
            <p:cNvSpPr>
              <a:spLocks noChangeArrowheads="1"/>
            </p:cNvSpPr>
            <p:nvPr/>
          </p:nvSpPr>
          <p:spPr bwMode="auto">
            <a:xfrm>
              <a:off x="993" y="2789"/>
              <a:ext cx="1500" cy="556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742950" indent="-285750"/>
              <a:r>
                <a:rPr lang="en-US"/>
                <a:t>Perform </a:t>
              </a:r>
            </a:p>
            <a:p>
              <a:pPr marL="742950" indent="-285750"/>
              <a:r>
                <a:rPr lang="en-US"/>
                <a:t>partitioning</a:t>
              </a:r>
            </a:p>
          </p:txBody>
        </p:sp>
        <p:sp>
          <p:nvSpPr>
            <p:cNvPr id="36883" name="Line 37"/>
            <p:cNvSpPr>
              <a:spLocks noChangeShapeType="1"/>
            </p:cNvSpPr>
            <p:nvPr/>
          </p:nvSpPr>
          <p:spPr bwMode="auto">
            <a:xfrm flipH="1" flipV="1">
              <a:off x="969" y="2450"/>
              <a:ext cx="726" cy="33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4" name="Line 38"/>
            <p:cNvSpPr>
              <a:spLocks noChangeShapeType="1"/>
            </p:cNvSpPr>
            <p:nvPr/>
          </p:nvSpPr>
          <p:spPr bwMode="auto">
            <a:xfrm flipV="1">
              <a:off x="1695" y="2450"/>
              <a:ext cx="798" cy="33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4572000" y="4043363"/>
            <a:ext cx="2419350" cy="1420812"/>
            <a:chOff x="969" y="2450"/>
            <a:chExt cx="1524" cy="895"/>
          </a:xfrm>
        </p:grpSpPr>
        <p:sp>
          <p:nvSpPr>
            <p:cNvPr id="36879" name="Rectangle 45"/>
            <p:cNvSpPr>
              <a:spLocks noChangeArrowheads="1"/>
            </p:cNvSpPr>
            <p:nvPr/>
          </p:nvSpPr>
          <p:spPr bwMode="auto">
            <a:xfrm>
              <a:off x="993" y="2789"/>
              <a:ext cx="1500" cy="556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742950" indent="-285750"/>
              <a:r>
                <a:rPr lang="en-US"/>
                <a:t>Perform </a:t>
              </a:r>
            </a:p>
            <a:p>
              <a:pPr marL="742950" indent="-285750"/>
              <a:r>
                <a:rPr lang="en-US"/>
                <a:t>partitioning</a:t>
              </a:r>
            </a:p>
          </p:txBody>
        </p:sp>
        <p:sp>
          <p:nvSpPr>
            <p:cNvPr id="36880" name="Line 46"/>
            <p:cNvSpPr>
              <a:spLocks noChangeShapeType="1"/>
            </p:cNvSpPr>
            <p:nvPr/>
          </p:nvSpPr>
          <p:spPr bwMode="auto">
            <a:xfrm flipH="1" flipV="1">
              <a:off x="969" y="2450"/>
              <a:ext cx="726" cy="33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1" name="Line 47"/>
            <p:cNvSpPr>
              <a:spLocks noChangeShapeType="1"/>
            </p:cNvSpPr>
            <p:nvPr/>
          </p:nvSpPr>
          <p:spPr bwMode="auto">
            <a:xfrm flipV="1">
              <a:off x="1695" y="2450"/>
              <a:ext cx="798" cy="33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Quick Sort: Example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19883E-559A-4574-8745-11E18FD05A17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615950" y="1123950"/>
            <a:ext cx="4733925" cy="5715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r>
              <a:rPr lang="en-US"/>
              <a:t>#include &lt;stdio.h&gt;</a:t>
            </a:r>
          </a:p>
          <a:p>
            <a:pPr marL="742950" indent="-285750" algn="l"/>
            <a:r>
              <a:rPr lang="en-US"/>
              <a:t>#include &lt;stdlib.h&gt;</a:t>
            </a:r>
          </a:p>
          <a:p>
            <a:pPr marL="742950" indent="-285750" algn="l"/>
            <a:endParaRPr lang="en-US"/>
          </a:p>
          <a:p>
            <a:pPr marL="742950" indent="-285750" algn="l"/>
            <a:r>
              <a:rPr lang="en-US"/>
              <a:t>void print(int x[],int low,int high)</a:t>
            </a:r>
          </a:p>
          <a:p>
            <a:pPr marL="742950" indent="-285750" algn="l"/>
            <a:r>
              <a:rPr lang="en-US"/>
              <a:t>{</a:t>
            </a:r>
          </a:p>
          <a:p>
            <a:pPr marL="742950" indent="-285750" algn="l"/>
            <a:r>
              <a:rPr lang="en-US"/>
              <a:t>  int i;</a:t>
            </a:r>
          </a:p>
          <a:p>
            <a:pPr marL="742950" indent="-285750" algn="l"/>
            <a:endParaRPr lang="en-US"/>
          </a:p>
          <a:p>
            <a:pPr marL="742950" indent="-285750" algn="l"/>
            <a:r>
              <a:rPr lang="en-US"/>
              <a:t>   for(i=low;i&lt;=high;i++)</a:t>
            </a:r>
          </a:p>
          <a:p>
            <a:pPr marL="742950" indent="-285750" algn="l"/>
            <a:r>
              <a:rPr lang="en-US"/>
              <a:t>   printf(" %d", x[i]);</a:t>
            </a:r>
          </a:p>
          <a:p>
            <a:pPr marL="742950" indent="-285750" algn="l"/>
            <a:r>
              <a:rPr lang="en-US"/>
              <a:t>   printf("\n");</a:t>
            </a:r>
          </a:p>
          <a:p>
            <a:pPr marL="742950" indent="-285750" algn="l"/>
            <a:r>
              <a:rPr lang="en-US"/>
              <a:t>}</a:t>
            </a:r>
          </a:p>
          <a:p>
            <a:pPr marL="742950" indent="-285750" algn="l"/>
            <a:endParaRPr lang="en-US"/>
          </a:p>
          <a:p>
            <a:pPr marL="742950" indent="-285750" algn="l"/>
            <a:endParaRPr lang="en-US"/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5262563" y="1239838"/>
            <a:ext cx="3551237" cy="264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r>
              <a:rPr lang="en-US"/>
              <a:t>void swap(int *a,int *b)</a:t>
            </a:r>
          </a:p>
          <a:p>
            <a:pPr marL="742950" indent="-285750" algn="l"/>
            <a:r>
              <a:rPr lang="en-US"/>
              <a:t>{</a:t>
            </a:r>
          </a:p>
          <a:p>
            <a:pPr marL="742950" indent="-285750" algn="l"/>
            <a:r>
              <a:rPr lang="en-US"/>
              <a:t>  int tmp=*a;</a:t>
            </a:r>
          </a:p>
          <a:p>
            <a:pPr marL="742950" indent="-285750" algn="l"/>
            <a:r>
              <a:rPr lang="en-US"/>
              <a:t>  *a=*b; *b=tmp;</a:t>
            </a:r>
          </a:p>
          <a:p>
            <a:pPr marL="742950" indent="-285750" algn="l"/>
            <a:r>
              <a:rPr lang="en-US"/>
              <a:t>}</a:t>
            </a:r>
          </a:p>
          <a:p>
            <a:pPr marL="742950" indent="-285750" algn="l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3633E-A53C-4CDA-B775-1EE8C4369235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0" y="855663"/>
            <a:ext cx="5402263" cy="5276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r>
              <a:rPr lang="en-US"/>
              <a:t>void partition(int x[],int low,int high)</a:t>
            </a:r>
          </a:p>
          <a:p>
            <a:pPr marL="742950" indent="-285750" algn="l"/>
            <a:r>
              <a:rPr lang="en-US"/>
              <a:t>{</a:t>
            </a:r>
          </a:p>
          <a:p>
            <a:pPr marL="742950" indent="-285750" algn="l"/>
            <a:r>
              <a:rPr lang="en-US"/>
              <a:t> int i=low+1,j=high;</a:t>
            </a:r>
          </a:p>
          <a:p>
            <a:pPr marL="742950" indent="-285750" algn="l"/>
            <a:r>
              <a:rPr lang="en-US"/>
              <a:t> int pivot=x[low];</a:t>
            </a:r>
          </a:p>
          <a:p>
            <a:pPr marL="742950" indent="-285750" algn="l"/>
            <a:r>
              <a:rPr lang="en-US"/>
              <a:t> if(low&gt;=high) return;</a:t>
            </a:r>
          </a:p>
          <a:p>
            <a:pPr marL="742950" indent="-285750" algn="l"/>
            <a:r>
              <a:rPr lang="en-US"/>
              <a:t> while(i&lt;j)</a:t>
            </a:r>
          </a:p>
          <a:p>
            <a:pPr marL="742950" indent="-285750" algn="l"/>
            <a:r>
              <a:rPr lang="en-US"/>
              <a:t> {</a:t>
            </a:r>
          </a:p>
          <a:p>
            <a:pPr marL="742950" indent="-285750" algn="l"/>
            <a:r>
              <a:rPr lang="en-US"/>
              <a:t>  while ((x[i]&lt;pivot) &amp;&amp; (i&lt;high)) i++;</a:t>
            </a:r>
          </a:p>
          <a:p>
            <a:pPr marL="742950" indent="-285750" algn="l"/>
            <a:r>
              <a:rPr lang="en-US"/>
              <a:t>  while ((x[j]&gt;=pivot) &amp;&amp; (j&gt;low)) j--;</a:t>
            </a:r>
          </a:p>
          <a:p>
            <a:pPr marL="742950" indent="-285750" algn="l"/>
            <a:r>
              <a:rPr lang="en-US"/>
              <a:t>  if(i&lt;j) swap(&amp;x[i],&amp;x[j]);</a:t>
            </a:r>
          </a:p>
          <a:p>
            <a:pPr marL="742950" indent="-285750" algn="l"/>
            <a:r>
              <a:rPr lang="en-US"/>
              <a:t> }</a:t>
            </a:r>
          </a:p>
          <a:p>
            <a:pPr marL="742950" indent="-285750" algn="l"/>
            <a:r>
              <a:rPr lang="en-US"/>
              <a:t>  </a:t>
            </a: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5405438" y="1047750"/>
            <a:ext cx="3738562" cy="6591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r>
              <a:rPr lang="en-US"/>
              <a:t>if (j==high) {</a:t>
            </a:r>
          </a:p>
          <a:p>
            <a:pPr marL="742950" indent="-285750" algn="l"/>
            <a:r>
              <a:rPr lang="en-US"/>
              <a:t>swap(&amp;x[j],&amp;x[low]);</a:t>
            </a:r>
          </a:p>
          <a:p>
            <a:pPr marL="742950" indent="-285750" algn="l"/>
            <a:r>
              <a:rPr lang="en-US"/>
              <a:t>partition(x,low,high-1);</a:t>
            </a:r>
          </a:p>
          <a:p>
            <a:pPr marL="742950" indent="-285750" algn="l"/>
            <a:r>
              <a:rPr lang="en-US"/>
              <a:t>  } </a:t>
            </a:r>
          </a:p>
          <a:p>
            <a:pPr marL="742950" indent="-285750" algn="l"/>
            <a:r>
              <a:rPr lang="en-US"/>
              <a:t>else</a:t>
            </a:r>
          </a:p>
          <a:p>
            <a:pPr marL="742950" indent="-285750" algn="l"/>
            <a:r>
              <a:rPr lang="en-US"/>
              <a:t>if (i==low+1)</a:t>
            </a:r>
          </a:p>
          <a:p>
            <a:pPr marL="742950" indent="-285750" algn="l"/>
            <a:r>
              <a:rPr lang="en-US"/>
              <a:t>partition(x,low+1,high);  </a:t>
            </a:r>
          </a:p>
          <a:p>
            <a:pPr marL="742950" indent="-285750" algn="l"/>
            <a:r>
              <a:rPr lang="en-US"/>
              <a:t> else {</a:t>
            </a:r>
          </a:p>
          <a:p>
            <a:pPr marL="742950" indent="-285750" algn="l"/>
            <a:r>
              <a:rPr lang="en-US"/>
              <a:t>   swap(&amp;x[j],&amp;x[low]);</a:t>
            </a:r>
          </a:p>
          <a:p>
            <a:pPr marL="742950" indent="-285750" algn="l"/>
            <a:r>
              <a:rPr lang="en-US"/>
              <a:t>   partition(x,low,j-1);</a:t>
            </a:r>
          </a:p>
          <a:p>
            <a:pPr marL="742950" indent="-285750" algn="l"/>
            <a:r>
              <a:rPr lang="en-US"/>
              <a:t>  partition(x,j+1,high);</a:t>
            </a:r>
          </a:p>
          <a:p>
            <a:pPr marL="742950" indent="-285750" algn="l"/>
            <a:r>
              <a:rPr lang="en-US"/>
              <a:t> }</a:t>
            </a:r>
          </a:p>
          <a:p>
            <a:pPr marL="742950" indent="-285750" algn="l"/>
            <a:r>
              <a:rPr lang="en-US"/>
              <a:t>}</a:t>
            </a:r>
          </a:p>
          <a:p>
            <a:pPr marL="742950" indent="-285750" algn="l"/>
            <a:endParaRPr lang="en-US"/>
          </a:p>
          <a:p>
            <a:pPr marL="742950" indent="-285750" algn="l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6EA6EA-B55F-4E68-BCA0-AF0B3DB174AE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0" y="1143000"/>
            <a:ext cx="5233988" cy="5715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r>
              <a:rPr lang="en-US"/>
              <a:t>int main(int argc,char *argv[])</a:t>
            </a:r>
          </a:p>
          <a:p>
            <a:pPr marL="742950" indent="-285750" algn="l"/>
            <a:r>
              <a:rPr lang="en-US"/>
              <a:t>{</a:t>
            </a:r>
          </a:p>
          <a:p>
            <a:pPr marL="742950" indent="-285750" algn="l"/>
            <a:r>
              <a:rPr lang="en-US"/>
              <a:t>  int *x;</a:t>
            </a:r>
          </a:p>
          <a:p>
            <a:pPr marL="742950" indent="-285750" algn="l"/>
            <a:r>
              <a:rPr lang="en-US"/>
              <a:t>  int i=0;</a:t>
            </a:r>
          </a:p>
          <a:p>
            <a:pPr marL="742950" indent="-285750" algn="l"/>
            <a:r>
              <a:rPr lang="en-US"/>
              <a:t>  int num;</a:t>
            </a:r>
          </a:p>
          <a:p>
            <a:pPr marL="742950" indent="-285750" algn="l"/>
            <a:endParaRPr lang="en-US"/>
          </a:p>
          <a:p>
            <a:pPr marL="742950" indent="-285750" algn="l"/>
            <a:r>
              <a:rPr lang="en-US"/>
              <a:t>   num=argc-1;</a:t>
            </a:r>
          </a:p>
          <a:p>
            <a:pPr marL="742950" indent="-285750" algn="l"/>
            <a:r>
              <a:rPr lang="en-US"/>
              <a:t>   x=(int *) malloc(num * sizeof(int));</a:t>
            </a:r>
          </a:p>
          <a:p>
            <a:pPr marL="742950" indent="-285750" algn="l"/>
            <a:endParaRPr lang="en-US"/>
          </a:p>
          <a:p>
            <a:pPr marL="742950" indent="-285750" algn="l"/>
            <a:r>
              <a:rPr lang="en-US"/>
              <a:t>   for(i=0;i&lt;num; i++)</a:t>
            </a:r>
          </a:p>
          <a:p>
            <a:pPr marL="742950" indent="-285750" algn="l"/>
            <a:r>
              <a:rPr lang="en-US"/>
              <a:t>    x[i]=atoi(argv[i+1]);</a:t>
            </a:r>
          </a:p>
          <a:p>
            <a:pPr marL="742950" indent="-285750" algn="l"/>
            <a:endParaRPr lang="en-US"/>
          </a:p>
          <a:p>
            <a:pPr marL="742950" indent="-285750" algn="l"/>
            <a:r>
              <a:rPr lang="en-US"/>
              <a:t>  </a:t>
            </a:r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5186363" y="1431925"/>
            <a:ext cx="3363912" cy="4838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r>
              <a:rPr lang="en-US"/>
              <a:t>  printf("Input: ");</a:t>
            </a:r>
          </a:p>
          <a:p>
            <a:pPr marL="742950" indent="-285750" algn="l"/>
            <a:r>
              <a:rPr lang="en-US"/>
              <a:t> for(i=0; i&lt;num; i++)</a:t>
            </a:r>
          </a:p>
          <a:p>
            <a:pPr marL="742950" indent="-285750" algn="l"/>
            <a:r>
              <a:rPr lang="en-US"/>
              <a:t>   printf(" %d", x[i]);</a:t>
            </a:r>
          </a:p>
          <a:p>
            <a:pPr marL="742950" indent="-285750" algn="l"/>
            <a:r>
              <a:rPr lang="en-US"/>
              <a:t>   printf("\n");</a:t>
            </a:r>
          </a:p>
          <a:p>
            <a:pPr marL="742950" indent="-285750" algn="l"/>
            <a:r>
              <a:rPr lang="en-US"/>
              <a:t>  partition(x,0,num-1);</a:t>
            </a:r>
          </a:p>
          <a:p>
            <a:pPr marL="742950" indent="-285750" algn="l"/>
            <a:r>
              <a:rPr lang="en-US"/>
              <a:t>  printf("Output: ");</a:t>
            </a:r>
          </a:p>
          <a:p>
            <a:pPr marL="742950" indent="-285750" algn="l"/>
            <a:r>
              <a:rPr lang="en-US"/>
              <a:t>  for(i=0; i&lt;num; i++)</a:t>
            </a:r>
          </a:p>
          <a:p>
            <a:pPr marL="742950" indent="-285750" algn="l"/>
            <a:r>
              <a:rPr lang="en-US"/>
              <a:t>   printf(" %d", x[i]);</a:t>
            </a:r>
          </a:p>
          <a:p>
            <a:pPr marL="742950" indent="-285750" algn="l"/>
            <a:r>
              <a:rPr lang="en-US"/>
              <a:t>   printf("\n");</a:t>
            </a:r>
          </a:p>
          <a:p>
            <a:pPr marL="742950" indent="-285750" algn="l"/>
            <a:r>
              <a:rPr lang="en-US"/>
              <a:t>}</a:t>
            </a:r>
          </a:p>
          <a:p>
            <a:pPr marL="742950" indent="-285750" algn="l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Trace of Partitioning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</p:txBody>
      </p:sp>
      <p:sp>
        <p:nvSpPr>
          <p:cNvPr id="2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139AE-BE95-416C-860D-1116732CCC4A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40967" name="Rectangle 4"/>
          <p:cNvSpPr>
            <a:spLocks noChangeArrowheads="1"/>
          </p:cNvSpPr>
          <p:nvPr/>
        </p:nvSpPr>
        <p:spPr bwMode="auto">
          <a:xfrm>
            <a:off x="693738" y="1009650"/>
            <a:ext cx="6335712" cy="806450"/>
          </a:xfrm>
          <a:prstGeom prst="rect">
            <a:avLst/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742950" indent="-285750"/>
            <a:r>
              <a:rPr lang="en-US"/>
              <a:t>./a.out 45 -56 78 90 -3 -6 123 0 -3 45 69 68</a:t>
            </a:r>
          </a:p>
        </p:txBody>
      </p:sp>
      <p:sp>
        <p:nvSpPr>
          <p:cNvPr id="40968" name="Rectangle 5"/>
          <p:cNvSpPr>
            <a:spLocks noChangeArrowheads="1"/>
          </p:cNvSpPr>
          <p:nvPr/>
        </p:nvSpPr>
        <p:spPr bwMode="auto">
          <a:xfrm>
            <a:off x="654050" y="1854200"/>
            <a:ext cx="6337300" cy="690563"/>
          </a:xfrm>
          <a:prstGeom prst="rect">
            <a:avLst/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742950" indent="-285750"/>
            <a:r>
              <a:rPr lang="en-US"/>
              <a:t>Input:  45 -56 78 90 -3 -6 123 0 -3 45 69 68</a:t>
            </a:r>
          </a:p>
        </p:txBody>
      </p:sp>
      <p:sp>
        <p:nvSpPr>
          <p:cNvPr id="40969" name="Rectangle 6"/>
          <p:cNvSpPr>
            <a:spLocks noChangeArrowheads="1"/>
          </p:cNvSpPr>
          <p:nvPr/>
        </p:nvSpPr>
        <p:spPr bwMode="auto">
          <a:xfrm>
            <a:off x="1403350" y="5464175"/>
            <a:ext cx="6337300" cy="806450"/>
          </a:xfrm>
          <a:prstGeom prst="rect">
            <a:avLst/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742950" indent="-285750"/>
            <a:r>
              <a:rPr lang="en-US"/>
              <a:t>Output:  -56 -6 -3 -3 0 45 45 68 69 78 90 123</a:t>
            </a:r>
          </a:p>
        </p:txBody>
      </p:sp>
      <p:sp>
        <p:nvSpPr>
          <p:cNvPr id="292872" name="Rectangle 8"/>
          <p:cNvSpPr>
            <a:spLocks noChangeArrowheads="1"/>
          </p:cNvSpPr>
          <p:nvPr/>
        </p:nvSpPr>
        <p:spPr bwMode="auto">
          <a:xfrm>
            <a:off x="577850" y="2738438"/>
            <a:ext cx="6337300" cy="690562"/>
          </a:xfrm>
          <a:prstGeom prst="rect">
            <a:avLst/>
          </a:prstGeom>
          <a:solidFill>
            <a:schemeClr val="hlink">
              <a:alpha val="0"/>
            </a:schemeClr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742950" indent="-285750"/>
            <a:r>
              <a:rPr lang="en-US">
                <a:solidFill>
                  <a:srgbClr val="FF0000"/>
                </a:solidFill>
              </a:rPr>
              <a:t>45</a:t>
            </a:r>
            <a:r>
              <a:rPr lang="en-US"/>
              <a:t> -56 78 90 -3 -6 123 0 -3 45 69 68</a:t>
            </a:r>
          </a:p>
        </p:txBody>
      </p:sp>
      <p:sp>
        <p:nvSpPr>
          <p:cNvPr id="292873" name="Rectangle 9"/>
          <p:cNvSpPr>
            <a:spLocks noChangeArrowheads="1"/>
          </p:cNvSpPr>
          <p:nvPr/>
        </p:nvSpPr>
        <p:spPr bwMode="auto">
          <a:xfrm>
            <a:off x="808038" y="3429000"/>
            <a:ext cx="2955925" cy="538163"/>
          </a:xfrm>
          <a:prstGeom prst="rect">
            <a:avLst/>
          </a:prstGeom>
          <a:solidFill>
            <a:schemeClr val="hlink">
              <a:alpha val="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742950" indent="-285750"/>
            <a:r>
              <a:rPr lang="en-US">
                <a:solidFill>
                  <a:srgbClr val="FF0000"/>
                </a:solidFill>
              </a:rPr>
              <a:t>-6</a:t>
            </a:r>
            <a:r>
              <a:rPr lang="en-US"/>
              <a:t> -56 -3   0 -3</a:t>
            </a:r>
          </a:p>
        </p:txBody>
      </p:sp>
      <p:sp>
        <p:nvSpPr>
          <p:cNvPr id="292874" name="Rectangle 10"/>
          <p:cNvSpPr>
            <a:spLocks noChangeArrowheads="1"/>
          </p:cNvSpPr>
          <p:nvPr/>
        </p:nvSpPr>
        <p:spPr bwMode="auto">
          <a:xfrm>
            <a:off x="3343275" y="3429000"/>
            <a:ext cx="1000125" cy="576263"/>
          </a:xfrm>
          <a:prstGeom prst="rect">
            <a:avLst/>
          </a:prstGeom>
          <a:solidFill>
            <a:schemeClr val="hlink">
              <a:alpha val="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742950" indent="-285750"/>
            <a:r>
              <a:rPr lang="en-US">
                <a:solidFill>
                  <a:schemeClr val="accent2"/>
                </a:solidFill>
              </a:rPr>
              <a:t>45</a:t>
            </a:r>
          </a:p>
        </p:txBody>
      </p:sp>
      <p:sp>
        <p:nvSpPr>
          <p:cNvPr id="292875" name="Rectangle 11"/>
          <p:cNvSpPr>
            <a:spLocks noChangeArrowheads="1"/>
          </p:cNvSpPr>
          <p:nvPr/>
        </p:nvSpPr>
        <p:spPr bwMode="auto">
          <a:xfrm>
            <a:off x="3727450" y="3429000"/>
            <a:ext cx="3457575" cy="538163"/>
          </a:xfrm>
          <a:prstGeom prst="rect">
            <a:avLst/>
          </a:prstGeom>
          <a:solidFill>
            <a:schemeClr val="hlink">
              <a:alpha val="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742950" indent="-285750"/>
            <a:r>
              <a:rPr lang="en-US">
                <a:solidFill>
                  <a:srgbClr val="FF0000"/>
                </a:solidFill>
              </a:rPr>
              <a:t>123</a:t>
            </a:r>
            <a:r>
              <a:rPr lang="en-US"/>
              <a:t> 90 78 45 69 68</a:t>
            </a:r>
          </a:p>
        </p:txBody>
      </p:sp>
      <p:sp>
        <p:nvSpPr>
          <p:cNvPr id="292876" name="Rectangle 12"/>
          <p:cNvSpPr>
            <a:spLocks noChangeArrowheads="1"/>
          </p:cNvSpPr>
          <p:nvPr/>
        </p:nvSpPr>
        <p:spPr bwMode="auto">
          <a:xfrm>
            <a:off x="2228850" y="3929063"/>
            <a:ext cx="1458913" cy="423862"/>
          </a:xfrm>
          <a:prstGeom prst="rect">
            <a:avLst/>
          </a:prstGeom>
          <a:solidFill>
            <a:schemeClr val="hlink">
              <a:alpha val="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742950" indent="-285750"/>
            <a:r>
              <a:rPr lang="en-US"/>
              <a:t> </a:t>
            </a:r>
            <a:r>
              <a:rPr lang="en-US">
                <a:solidFill>
                  <a:srgbClr val="FF0000"/>
                </a:solidFill>
              </a:rPr>
              <a:t>-3 </a:t>
            </a:r>
            <a:r>
              <a:rPr lang="en-US"/>
              <a:t> 0  -3</a:t>
            </a:r>
          </a:p>
        </p:txBody>
      </p:sp>
      <p:sp>
        <p:nvSpPr>
          <p:cNvPr id="292877" name="Rectangle 13"/>
          <p:cNvSpPr>
            <a:spLocks noChangeArrowheads="1"/>
          </p:cNvSpPr>
          <p:nvPr/>
        </p:nvSpPr>
        <p:spPr bwMode="auto">
          <a:xfrm>
            <a:off x="1692275" y="3889375"/>
            <a:ext cx="806450" cy="498475"/>
          </a:xfrm>
          <a:prstGeom prst="rect">
            <a:avLst/>
          </a:prstGeom>
          <a:solidFill>
            <a:schemeClr val="hlink">
              <a:alpha val="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742950" indent="-285750"/>
            <a:r>
              <a:rPr lang="en-US">
                <a:solidFill>
                  <a:schemeClr val="accent2"/>
                </a:solidFill>
              </a:rPr>
              <a:t>-6</a:t>
            </a:r>
          </a:p>
        </p:txBody>
      </p:sp>
      <p:sp>
        <p:nvSpPr>
          <p:cNvPr id="292879" name="Rectangle 15"/>
          <p:cNvSpPr>
            <a:spLocks noChangeArrowheads="1"/>
          </p:cNvSpPr>
          <p:nvPr/>
        </p:nvSpPr>
        <p:spPr bwMode="auto">
          <a:xfrm>
            <a:off x="1000125" y="3851275"/>
            <a:ext cx="958850" cy="615950"/>
          </a:xfrm>
          <a:prstGeom prst="rect">
            <a:avLst/>
          </a:prstGeom>
          <a:solidFill>
            <a:schemeClr val="hlink">
              <a:alpha val="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742950" indent="-285750"/>
            <a:r>
              <a:rPr lang="en-US">
                <a:solidFill>
                  <a:srgbClr val="FF0000"/>
                </a:solidFill>
              </a:rPr>
              <a:t>-56</a:t>
            </a:r>
          </a:p>
        </p:txBody>
      </p:sp>
      <p:sp>
        <p:nvSpPr>
          <p:cNvPr id="292880" name="Rectangle 16"/>
          <p:cNvSpPr>
            <a:spLocks noChangeArrowheads="1"/>
          </p:cNvSpPr>
          <p:nvPr/>
        </p:nvSpPr>
        <p:spPr bwMode="auto">
          <a:xfrm>
            <a:off x="2498725" y="4389438"/>
            <a:ext cx="1458913" cy="423862"/>
          </a:xfrm>
          <a:prstGeom prst="rect">
            <a:avLst/>
          </a:prstGeom>
          <a:solidFill>
            <a:schemeClr val="hlink">
              <a:alpha val="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742950" indent="-285750"/>
            <a:r>
              <a:rPr lang="en-US"/>
              <a:t> </a:t>
            </a:r>
            <a:r>
              <a:rPr lang="en-US">
                <a:solidFill>
                  <a:srgbClr val="FF0000"/>
                </a:solidFill>
              </a:rPr>
              <a:t>0</a:t>
            </a:r>
            <a:r>
              <a:rPr lang="en-US"/>
              <a:t> -3</a:t>
            </a:r>
          </a:p>
        </p:txBody>
      </p:sp>
      <p:sp>
        <p:nvSpPr>
          <p:cNvPr id="292881" name="Rectangle 17"/>
          <p:cNvSpPr>
            <a:spLocks noChangeArrowheads="1"/>
          </p:cNvSpPr>
          <p:nvPr/>
        </p:nvSpPr>
        <p:spPr bwMode="auto">
          <a:xfrm>
            <a:off x="2114550" y="4311650"/>
            <a:ext cx="768350" cy="538163"/>
          </a:xfrm>
          <a:prstGeom prst="rect">
            <a:avLst/>
          </a:prstGeom>
          <a:solidFill>
            <a:schemeClr val="hlink">
              <a:alpha val="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742950" indent="-285750"/>
            <a:r>
              <a:rPr lang="en-US">
                <a:solidFill>
                  <a:schemeClr val="accent2"/>
                </a:solidFill>
              </a:rPr>
              <a:t>-3</a:t>
            </a:r>
          </a:p>
        </p:txBody>
      </p:sp>
      <p:sp>
        <p:nvSpPr>
          <p:cNvPr id="292882" name="Text Box 18"/>
          <p:cNvSpPr txBox="1">
            <a:spLocks noChangeArrowheads="1"/>
          </p:cNvSpPr>
          <p:nvPr/>
        </p:nvSpPr>
        <p:spPr bwMode="auto">
          <a:xfrm>
            <a:off x="2574925" y="4773613"/>
            <a:ext cx="8953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r>
              <a:rPr lang="en-US">
                <a:solidFill>
                  <a:srgbClr val="FF0000"/>
                </a:solidFill>
              </a:rPr>
              <a:t>-3</a:t>
            </a:r>
          </a:p>
        </p:txBody>
      </p:sp>
      <p:sp>
        <p:nvSpPr>
          <p:cNvPr id="292883" name="Text Box 19"/>
          <p:cNvSpPr txBox="1">
            <a:spLocks noChangeArrowheads="1"/>
          </p:cNvSpPr>
          <p:nvPr/>
        </p:nvSpPr>
        <p:spPr bwMode="auto">
          <a:xfrm>
            <a:off x="2997200" y="4773613"/>
            <a:ext cx="7937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292884" name="Text Box 20"/>
          <p:cNvSpPr txBox="1">
            <a:spLocks noChangeArrowheads="1"/>
          </p:cNvSpPr>
          <p:nvPr/>
        </p:nvSpPr>
        <p:spPr bwMode="auto">
          <a:xfrm>
            <a:off x="3995738" y="3967163"/>
            <a:ext cx="2470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r>
              <a:rPr lang="en-US">
                <a:solidFill>
                  <a:srgbClr val="FF0000"/>
                </a:solidFill>
              </a:rPr>
              <a:t>68</a:t>
            </a:r>
            <a:r>
              <a:rPr lang="en-US"/>
              <a:t> 90 78 45 69</a:t>
            </a:r>
          </a:p>
        </p:txBody>
      </p:sp>
      <p:sp>
        <p:nvSpPr>
          <p:cNvPr id="292885" name="Text Box 21"/>
          <p:cNvSpPr txBox="1">
            <a:spLocks noChangeArrowheads="1"/>
          </p:cNvSpPr>
          <p:nvPr/>
        </p:nvSpPr>
        <p:spPr bwMode="auto">
          <a:xfrm>
            <a:off x="6070600" y="3967163"/>
            <a:ext cx="1098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r>
              <a:rPr lang="en-US">
                <a:solidFill>
                  <a:schemeClr val="accent2"/>
                </a:solidFill>
              </a:rPr>
              <a:t>123</a:t>
            </a:r>
          </a:p>
        </p:txBody>
      </p:sp>
      <p:sp>
        <p:nvSpPr>
          <p:cNvPr id="292886" name="Text Box 22"/>
          <p:cNvSpPr txBox="1">
            <a:spLocks noChangeArrowheads="1"/>
          </p:cNvSpPr>
          <p:nvPr/>
        </p:nvSpPr>
        <p:spPr bwMode="auto">
          <a:xfrm>
            <a:off x="4956175" y="4427538"/>
            <a:ext cx="1708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r>
              <a:rPr lang="en-US">
                <a:solidFill>
                  <a:srgbClr val="FF0000"/>
                </a:solidFill>
              </a:rPr>
              <a:t>78</a:t>
            </a:r>
            <a:r>
              <a:rPr lang="en-US"/>
              <a:t> 90 69</a:t>
            </a:r>
          </a:p>
        </p:txBody>
      </p:sp>
      <p:sp>
        <p:nvSpPr>
          <p:cNvPr id="292887" name="Text Box 23"/>
          <p:cNvSpPr txBox="1">
            <a:spLocks noChangeArrowheads="1"/>
          </p:cNvSpPr>
          <p:nvPr/>
        </p:nvSpPr>
        <p:spPr bwMode="auto">
          <a:xfrm>
            <a:off x="4521200" y="4395788"/>
            <a:ext cx="946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r>
              <a:rPr lang="en-US">
                <a:solidFill>
                  <a:schemeClr val="accent2"/>
                </a:solidFill>
              </a:rPr>
              <a:t>68</a:t>
            </a:r>
          </a:p>
        </p:txBody>
      </p:sp>
      <p:sp>
        <p:nvSpPr>
          <p:cNvPr id="292888" name="Text Box 24"/>
          <p:cNvSpPr txBox="1">
            <a:spLocks noChangeArrowheads="1"/>
          </p:cNvSpPr>
          <p:nvPr/>
        </p:nvSpPr>
        <p:spPr bwMode="auto">
          <a:xfrm>
            <a:off x="4098925" y="4389438"/>
            <a:ext cx="946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r>
              <a:rPr lang="en-US"/>
              <a:t>45</a:t>
            </a:r>
          </a:p>
        </p:txBody>
      </p:sp>
      <p:sp>
        <p:nvSpPr>
          <p:cNvPr id="292889" name="Text Box 25"/>
          <p:cNvSpPr txBox="1">
            <a:spLocks noChangeArrowheads="1"/>
          </p:cNvSpPr>
          <p:nvPr/>
        </p:nvSpPr>
        <p:spPr bwMode="auto">
          <a:xfrm>
            <a:off x="5686425" y="4887913"/>
            <a:ext cx="946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r>
              <a:rPr lang="en-US">
                <a:solidFill>
                  <a:schemeClr val="accent2"/>
                </a:solidFill>
              </a:rPr>
              <a:t>78</a:t>
            </a:r>
          </a:p>
        </p:txBody>
      </p:sp>
      <p:sp>
        <p:nvSpPr>
          <p:cNvPr id="292890" name="Text Box 26"/>
          <p:cNvSpPr txBox="1">
            <a:spLocks noChangeArrowheads="1"/>
          </p:cNvSpPr>
          <p:nvPr/>
        </p:nvSpPr>
        <p:spPr bwMode="auto">
          <a:xfrm>
            <a:off x="4994275" y="4773613"/>
            <a:ext cx="946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r>
              <a:rPr lang="en-US"/>
              <a:t>69</a:t>
            </a:r>
          </a:p>
        </p:txBody>
      </p:sp>
      <p:sp>
        <p:nvSpPr>
          <p:cNvPr id="292891" name="Text Box 27"/>
          <p:cNvSpPr txBox="1">
            <a:spLocks noChangeArrowheads="1"/>
          </p:cNvSpPr>
          <p:nvPr/>
        </p:nvSpPr>
        <p:spPr bwMode="auto">
          <a:xfrm>
            <a:off x="6530975" y="4811713"/>
            <a:ext cx="946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r>
              <a:rPr lang="en-US"/>
              <a:t>90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2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2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2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92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92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92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2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2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9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9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2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2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92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29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92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92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292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292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92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92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72" grpId="0" animBg="1"/>
      <p:bldP spid="292873" grpId="0" animBg="1"/>
      <p:bldP spid="292874" grpId="0" animBg="1"/>
      <p:bldP spid="292875" grpId="0" animBg="1"/>
      <p:bldP spid="292876" grpId="0" animBg="1"/>
      <p:bldP spid="292877" grpId="0" animBg="1"/>
      <p:bldP spid="292879" grpId="0" animBg="1"/>
      <p:bldP spid="292880" grpId="0" animBg="1"/>
      <p:bldP spid="292881" grpId="0" animBg="1"/>
      <p:bldP spid="292882" grpId="0"/>
      <p:bldP spid="292883" grpId="0"/>
      <p:bldP spid="292884" grpId="0"/>
      <p:bldP spid="292885" grpId="0"/>
      <p:bldP spid="292886" grpId="0"/>
      <p:bldP spid="292887" grpId="0"/>
      <p:bldP spid="292888" grpId="0"/>
      <p:bldP spid="292889" grpId="0"/>
      <p:bldP spid="292890" grpId="0"/>
      <p:bldP spid="2928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032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Contd.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382000" cy="541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6600"/>
                </a:solidFill>
              </a:rPr>
              <a:t>/* If key appears in a[0..size-1], return its location, pos, s.t. a[pos] == key. If key is not found, return -1 */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CC0000"/>
                </a:solidFill>
              </a:rPr>
              <a:t>int  linear_search (int a[], int size, int key)	</a:t>
            </a:r>
            <a:r>
              <a:rPr lang="en-US" sz="2400" smtClean="0"/>
              <a:t>	</a:t>
            </a:r>
          </a:p>
          <a:p>
            <a:pPr eaLnBrk="1" hangingPunct="1">
              <a:buFontTx/>
              <a:buNone/>
            </a:pPr>
            <a:r>
              <a:rPr lang="en-US" sz="2400" smtClean="0"/>
              <a:t>{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int pos = 0;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while ((pos &lt; size) &amp;&amp; (a[pos] != key))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	pos++;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if (pos&lt;n)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	return pos;     </a:t>
            </a:r>
            <a:r>
              <a:rPr lang="en-US" sz="2400" smtClean="0">
                <a:solidFill>
                  <a:srgbClr val="CC9900"/>
                </a:solidFill>
              </a:rPr>
              <a:t>/* Return the position of match */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return -1;                   </a:t>
            </a:r>
            <a:r>
              <a:rPr lang="en-US" sz="2400" smtClean="0">
                <a:solidFill>
                  <a:srgbClr val="CC9900"/>
                </a:solidFill>
              </a:rPr>
              <a:t>/* No match found */</a:t>
            </a:r>
          </a:p>
          <a:p>
            <a:pPr eaLnBrk="1" hangingPunct="1">
              <a:buFontTx/>
              <a:buNone/>
            </a:pPr>
            <a:r>
              <a:rPr lang="en-US" sz="2400" smtClean="0"/>
              <a:t>}</a:t>
            </a:r>
            <a:endParaRPr lang="en-US" sz="2400" smtClean="0">
              <a:solidFill>
                <a:srgbClr val="00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A03BE-EC55-4FB9-B9C3-083AC70F946C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 Complexity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Partitioning with n elements.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- No. of comparisons: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 </a:t>
            </a:r>
            <a:r>
              <a:rPr lang="en-US" smtClean="0">
                <a:solidFill>
                  <a:schemeClr val="accent1"/>
                </a:solidFill>
              </a:rPr>
              <a:t>n-1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Worst Case Performance: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</a:t>
            </a:r>
            <a:r>
              <a:rPr lang="en-US" smtClean="0">
                <a:solidFill>
                  <a:schemeClr val="accent1"/>
                </a:solidFill>
              </a:rPr>
              <a:t>(n-1)+(n-2)+(n-3)+……….   +1= n(n-1)/2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 Best Case performance: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chemeClr val="accent1"/>
                </a:solidFill>
              </a:rPr>
              <a:t>    (n-1)+2((n-1)/2-1)+4(((n-1)/2-1)-1)/2-1) .. k steps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= </a:t>
            </a:r>
            <a:r>
              <a:rPr lang="en-US" smtClean="0">
                <a:solidFill>
                  <a:srgbClr val="FF0000"/>
                </a:solidFill>
              </a:rPr>
              <a:t>O(n. log(n))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9F201-A59F-406E-877F-78FE0DDBCFA8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305156" name="Rectangle 4"/>
          <p:cNvSpPr>
            <a:spLocks noChangeArrowheads="1"/>
          </p:cNvSpPr>
          <p:nvPr/>
        </p:nvSpPr>
        <p:spPr bwMode="auto">
          <a:xfrm>
            <a:off x="6415088" y="5464175"/>
            <a:ext cx="1536700" cy="884238"/>
          </a:xfrm>
          <a:prstGeom prst="rect">
            <a:avLst/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742950" indent="-285750"/>
            <a:r>
              <a:rPr lang="en-US"/>
              <a:t>2</a:t>
            </a:r>
            <a:r>
              <a:rPr lang="en-US" baseline="30000"/>
              <a:t>k</a:t>
            </a:r>
            <a:r>
              <a:rPr lang="en-US"/>
              <a:t>=n</a:t>
            </a:r>
          </a:p>
        </p:txBody>
      </p:sp>
      <p:sp>
        <p:nvSpPr>
          <p:cNvPr id="305157" name="Text Box 5"/>
          <p:cNvSpPr txBox="1">
            <a:spLocks noChangeArrowheads="1"/>
          </p:cNvSpPr>
          <p:nvPr/>
        </p:nvSpPr>
        <p:spPr bwMode="auto">
          <a:xfrm>
            <a:off x="4383088" y="2314575"/>
            <a:ext cx="4760912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742950" indent="-285750" algn="l">
              <a:spcBef>
                <a:spcPct val="50000"/>
              </a:spcBef>
            </a:pPr>
            <a:r>
              <a:rPr lang="en-US"/>
              <a:t>   Choice of pivot element affects the time complexity.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05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Merge Sort</a:t>
            </a:r>
          </a:p>
        </p:txBody>
      </p:sp>
      <p:sp>
        <p:nvSpPr>
          <p:cNvPr id="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809C58-DAFD-4490-8BED-3542DA5C0427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43014" name="Rectangle 12"/>
          <p:cNvSpPr>
            <a:spLocks noChangeArrowheads="1"/>
          </p:cNvSpPr>
          <p:nvPr/>
        </p:nvSpPr>
        <p:spPr bwMode="auto">
          <a:xfrm>
            <a:off x="2009775" y="1470025"/>
            <a:ext cx="5122863" cy="3746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Input Array</a:t>
            </a:r>
          </a:p>
        </p:txBody>
      </p:sp>
      <p:sp>
        <p:nvSpPr>
          <p:cNvPr id="43015" name="Line 18"/>
          <p:cNvSpPr>
            <a:spLocks noChangeShapeType="1"/>
          </p:cNvSpPr>
          <p:nvPr/>
        </p:nvSpPr>
        <p:spPr bwMode="auto">
          <a:xfrm>
            <a:off x="6376988" y="1355725"/>
            <a:ext cx="0" cy="728663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1346200" y="1930400"/>
            <a:ext cx="6067425" cy="1152525"/>
            <a:chOff x="848" y="1216"/>
            <a:chExt cx="3822" cy="726"/>
          </a:xfrm>
        </p:grpSpPr>
        <p:sp>
          <p:nvSpPr>
            <p:cNvPr id="43034" name="Rectangle 4"/>
            <p:cNvSpPr>
              <a:spLocks noChangeArrowheads="1"/>
            </p:cNvSpPr>
            <p:nvPr/>
          </p:nvSpPr>
          <p:spPr bwMode="auto">
            <a:xfrm>
              <a:off x="848" y="1700"/>
              <a:ext cx="1621" cy="24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  <a:latin typeface="Tahoma" pitchFamily="34" charset="0"/>
                </a:rPr>
                <a:t>Part-I</a:t>
              </a:r>
            </a:p>
          </p:txBody>
        </p:sp>
        <p:sp>
          <p:nvSpPr>
            <p:cNvPr id="43035" name="Rectangle 5"/>
            <p:cNvSpPr>
              <a:spLocks noChangeArrowheads="1"/>
            </p:cNvSpPr>
            <p:nvPr/>
          </p:nvSpPr>
          <p:spPr bwMode="auto">
            <a:xfrm>
              <a:off x="3049" y="1652"/>
              <a:ext cx="1621" cy="242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  <a:latin typeface="Tahoma" pitchFamily="34" charset="0"/>
                </a:rPr>
                <a:t>Part-II</a:t>
              </a:r>
            </a:p>
          </p:txBody>
        </p:sp>
        <p:sp>
          <p:nvSpPr>
            <p:cNvPr id="43036" name="Line 26"/>
            <p:cNvSpPr>
              <a:spLocks noChangeShapeType="1"/>
            </p:cNvSpPr>
            <p:nvPr/>
          </p:nvSpPr>
          <p:spPr bwMode="auto">
            <a:xfrm flipH="1">
              <a:off x="1888" y="1241"/>
              <a:ext cx="484" cy="41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7" name="Line 27"/>
            <p:cNvSpPr>
              <a:spLocks noChangeShapeType="1"/>
            </p:cNvSpPr>
            <p:nvPr/>
          </p:nvSpPr>
          <p:spPr bwMode="auto">
            <a:xfrm>
              <a:off x="3146" y="1216"/>
              <a:ext cx="581" cy="33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4572000" y="3082925"/>
            <a:ext cx="4148138" cy="692150"/>
            <a:chOff x="2880" y="1942"/>
            <a:chExt cx="2613" cy="436"/>
          </a:xfrm>
        </p:grpSpPr>
        <p:sp>
          <p:nvSpPr>
            <p:cNvPr id="43030" name="Rectangle 29"/>
            <p:cNvSpPr>
              <a:spLocks noChangeArrowheads="1"/>
            </p:cNvSpPr>
            <p:nvPr/>
          </p:nvSpPr>
          <p:spPr bwMode="auto">
            <a:xfrm>
              <a:off x="2880" y="2160"/>
              <a:ext cx="1234" cy="2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  <a:latin typeface="Tahoma" pitchFamily="34" charset="0"/>
                </a:rPr>
                <a:t>Part-I</a:t>
              </a:r>
            </a:p>
          </p:txBody>
        </p:sp>
        <p:sp>
          <p:nvSpPr>
            <p:cNvPr id="43031" name="Rectangle 31"/>
            <p:cNvSpPr>
              <a:spLocks noChangeArrowheads="1"/>
            </p:cNvSpPr>
            <p:nvPr/>
          </p:nvSpPr>
          <p:spPr bwMode="auto">
            <a:xfrm>
              <a:off x="4380" y="2160"/>
              <a:ext cx="1113" cy="194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  <a:latin typeface="Tahoma" pitchFamily="34" charset="0"/>
                </a:rPr>
                <a:t>Part-II</a:t>
              </a:r>
            </a:p>
          </p:txBody>
        </p:sp>
        <p:sp>
          <p:nvSpPr>
            <p:cNvPr id="43032" name="Line 32"/>
            <p:cNvSpPr>
              <a:spLocks noChangeShapeType="1"/>
            </p:cNvSpPr>
            <p:nvPr/>
          </p:nvSpPr>
          <p:spPr bwMode="auto">
            <a:xfrm flipH="1">
              <a:off x="3557" y="1942"/>
              <a:ext cx="146" cy="2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3" name="Line 33"/>
            <p:cNvSpPr>
              <a:spLocks noChangeShapeType="1"/>
            </p:cNvSpPr>
            <p:nvPr/>
          </p:nvSpPr>
          <p:spPr bwMode="auto">
            <a:xfrm>
              <a:off x="4283" y="1942"/>
              <a:ext cx="411" cy="2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309563" y="3121025"/>
            <a:ext cx="3992562" cy="731838"/>
            <a:chOff x="195" y="1966"/>
            <a:chExt cx="2515" cy="461"/>
          </a:xfrm>
        </p:grpSpPr>
        <p:sp>
          <p:nvSpPr>
            <p:cNvPr id="43026" name="Rectangle 28"/>
            <p:cNvSpPr>
              <a:spLocks noChangeArrowheads="1"/>
            </p:cNvSpPr>
            <p:nvPr/>
          </p:nvSpPr>
          <p:spPr bwMode="auto">
            <a:xfrm>
              <a:off x="195" y="2160"/>
              <a:ext cx="992" cy="24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  <a:latin typeface="Tahoma" pitchFamily="34" charset="0"/>
                </a:rPr>
                <a:t>Part-I</a:t>
              </a:r>
            </a:p>
          </p:txBody>
        </p:sp>
        <p:sp>
          <p:nvSpPr>
            <p:cNvPr id="43027" name="Rectangle 30"/>
            <p:cNvSpPr>
              <a:spLocks noChangeArrowheads="1"/>
            </p:cNvSpPr>
            <p:nvPr/>
          </p:nvSpPr>
          <p:spPr bwMode="auto">
            <a:xfrm>
              <a:off x="1622" y="2160"/>
              <a:ext cx="1088" cy="26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  <a:latin typeface="Tahoma" pitchFamily="34" charset="0"/>
                </a:rPr>
                <a:t>Part-II</a:t>
              </a:r>
            </a:p>
          </p:txBody>
        </p:sp>
        <p:sp>
          <p:nvSpPr>
            <p:cNvPr id="43028" name="Line 34"/>
            <p:cNvSpPr>
              <a:spLocks noChangeShapeType="1"/>
            </p:cNvSpPr>
            <p:nvPr/>
          </p:nvSpPr>
          <p:spPr bwMode="auto">
            <a:xfrm flipH="1">
              <a:off x="969" y="1966"/>
              <a:ext cx="266" cy="19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9" name="Line 35"/>
            <p:cNvSpPr>
              <a:spLocks noChangeShapeType="1"/>
            </p:cNvSpPr>
            <p:nvPr/>
          </p:nvSpPr>
          <p:spPr bwMode="auto">
            <a:xfrm>
              <a:off x="1888" y="1991"/>
              <a:ext cx="242" cy="16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3140" name="Oval 36"/>
          <p:cNvSpPr>
            <a:spLocks noChangeArrowheads="1"/>
          </p:cNvSpPr>
          <p:nvPr/>
        </p:nvSpPr>
        <p:spPr bwMode="auto">
          <a:xfrm>
            <a:off x="4264025" y="4427538"/>
            <a:ext cx="307975" cy="192087"/>
          </a:xfrm>
          <a:prstGeom prst="ellipse">
            <a:avLst/>
          </a:prstGeom>
          <a:solidFill>
            <a:srgbClr val="9933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3141" name="Oval 37"/>
          <p:cNvSpPr>
            <a:spLocks noChangeArrowheads="1"/>
          </p:cNvSpPr>
          <p:nvPr/>
        </p:nvSpPr>
        <p:spPr bwMode="auto">
          <a:xfrm>
            <a:off x="4264025" y="5041900"/>
            <a:ext cx="307975" cy="153988"/>
          </a:xfrm>
          <a:prstGeom prst="ellipse">
            <a:avLst/>
          </a:prstGeom>
          <a:solidFill>
            <a:srgbClr val="9933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3142" name="AutoShape 38"/>
          <p:cNvSpPr>
            <a:spLocks noChangeArrowheads="1"/>
          </p:cNvSpPr>
          <p:nvPr/>
        </p:nvSpPr>
        <p:spPr bwMode="auto">
          <a:xfrm>
            <a:off x="4840288" y="4427538"/>
            <a:ext cx="422275" cy="1420812"/>
          </a:xfrm>
          <a:prstGeom prst="downArrow">
            <a:avLst>
              <a:gd name="adj1" fmla="val 50000"/>
              <a:gd name="adj2" fmla="val 84117"/>
            </a:avLst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3143" name="Text Box 39"/>
          <p:cNvSpPr txBox="1">
            <a:spLocks noChangeArrowheads="1"/>
          </p:cNvSpPr>
          <p:nvPr/>
        </p:nvSpPr>
        <p:spPr bwMode="auto">
          <a:xfrm>
            <a:off x="5429250" y="4811713"/>
            <a:ext cx="12160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r>
              <a:rPr lang="en-US"/>
              <a:t>Split</a:t>
            </a:r>
          </a:p>
        </p:txBody>
      </p:sp>
      <p:sp>
        <p:nvSpPr>
          <p:cNvPr id="303144" name="AutoShape 40"/>
          <p:cNvSpPr>
            <a:spLocks noChangeArrowheads="1"/>
          </p:cNvSpPr>
          <p:nvPr/>
        </p:nvSpPr>
        <p:spPr bwMode="auto">
          <a:xfrm>
            <a:off x="3535363" y="4351338"/>
            <a:ext cx="346075" cy="1497012"/>
          </a:xfrm>
          <a:prstGeom prst="upArrow">
            <a:avLst>
              <a:gd name="adj1" fmla="val 50000"/>
              <a:gd name="adj2" fmla="val 108142"/>
            </a:avLst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3145" name="Text Box 41"/>
          <p:cNvSpPr txBox="1">
            <a:spLocks noChangeArrowheads="1"/>
          </p:cNvSpPr>
          <p:nvPr/>
        </p:nvSpPr>
        <p:spPr bwMode="auto">
          <a:xfrm>
            <a:off x="1192213" y="4927600"/>
            <a:ext cx="2257425" cy="895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r>
              <a:rPr lang="en-US"/>
              <a:t>Merge</a:t>
            </a:r>
          </a:p>
          <a:p>
            <a:pPr marL="742950" indent="-285750"/>
            <a:r>
              <a:rPr lang="en-US"/>
              <a:t>Sorted arrays</a:t>
            </a:r>
          </a:p>
        </p:txBody>
      </p:sp>
      <p:sp>
        <p:nvSpPr>
          <p:cNvPr id="303146" name="Oval 42"/>
          <p:cNvSpPr>
            <a:spLocks noChangeArrowheads="1"/>
          </p:cNvSpPr>
          <p:nvPr/>
        </p:nvSpPr>
        <p:spPr bwMode="auto">
          <a:xfrm>
            <a:off x="4303713" y="5541963"/>
            <a:ext cx="268287" cy="152400"/>
          </a:xfrm>
          <a:prstGeom prst="ellipse">
            <a:avLst/>
          </a:prstGeom>
          <a:solidFill>
            <a:srgbClr val="9933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0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0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3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3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3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3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3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3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40" grpId="0" animBg="1"/>
      <p:bldP spid="303141" grpId="0" animBg="1"/>
      <p:bldP spid="303142" grpId="0" animBg="1"/>
      <p:bldP spid="303143" grpId="0"/>
      <p:bldP spid="303144" grpId="0" animBg="1"/>
      <p:bldP spid="30314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Merging two sorted arrays</a:t>
            </a:r>
          </a:p>
        </p:txBody>
      </p:sp>
      <p:sp>
        <p:nvSpPr>
          <p:cNvPr id="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4BAA3D-F75A-40BB-9BA6-9B9624259F42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1038225" y="2622550"/>
            <a:ext cx="346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0</a:t>
            </a:r>
          </a:p>
        </p:txBody>
      </p:sp>
      <p:sp>
        <p:nvSpPr>
          <p:cNvPr id="44039" name="Rectangle 10"/>
          <p:cNvSpPr>
            <a:spLocks noChangeArrowheads="1"/>
          </p:cNvSpPr>
          <p:nvPr/>
        </p:nvSpPr>
        <p:spPr bwMode="auto">
          <a:xfrm>
            <a:off x="1346200" y="2084388"/>
            <a:ext cx="2573338" cy="384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Sorted Array</a:t>
            </a:r>
          </a:p>
        </p:txBody>
      </p:sp>
      <p:sp>
        <p:nvSpPr>
          <p:cNvPr id="44040" name="Rectangle 11"/>
          <p:cNvSpPr>
            <a:spLocks noChangeArrowheads="1"/>
          </p:cNvSpPr>
          <p:nvPr/>
        </p:nvSpPr>
        <p:spPr bwMode="auto">
          <a:xfrm>
            <a:off x="5340350" y="2122488"/>
            <a:ext cx="2573338" cy="384175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Sorted Array</a:t>
            </a:r>
          </a:p>
        </p:txBody>
      </p:sp>
      <p:sp>
        <p:nvSpPr>
          <p:cNvPr id="44041" name="Text Box 21"/>
          <p:cNvSpPr txBox="1">
            <a:spLocks noChangeArrowheads="1"/>
          </p:cNvSpPr>
          <p:nvPr/>
        </p:nvSpPr>
        <p:spPr bwMode="auto">
          <a:xfrm>
            <a:off x="5148263" y="2660650"/>
            <a:ext cx="346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0</a:t>
            </a:r>
          </a:p>
        </p:txBody>
      </p:sp>
      <p:sp>
        <p:nvSpPr>
          <p:cNvPr id="44042" name="Text Box 22"/>
          <p:cNvSpPr txBox="1">
            <a:spLocks noChangeArrowheads="1"/>
          </p:cNvSpPr>
          <p:nvPr/>
        </p:nvSpPr>
        <p:spPr bwMode="auto">
          <a:xfrm>
            <a:off x="3881438" y="2622550"/>
            <a:ext cx="260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l</a:t>
            </a:r>
          </a:p>
        </p:txBody>
      </p:sp>
      <p:sp>
        <p:nvSpPr>
          <p:cNvPr id="44043" name="Text Box 23"/>
          <p:cNvSpPr txBox="1">
            <a:spLocks noChangeArrowheads="1"/>
          </p:cNvSpPr>
          <p:nvPr/>
        </p:nvSpPr>
        <p:spPr bwMode="auto">
          <a:xfrm>
            <a:off x="7875588" y="2622550"/>
            <a:ext cx="4270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m</a:t>
            </a:r>
          </a:p>
        </p:txBody>
      </p:sp>
      <p:sp>
        <p:nvSpPr>
          <p:cNvPr id="44044" name="Text Box 24"/>
          <p:cNvSpPr txBox="1">
            <a:spLocks noChangeArrowheads="1"/>
          </p:cNvSpPr>
          <p:nvPr/>
        </p:nvSpPr>
        <p:spPr bwMode="auto">
          <a:xfrm>
            <a:off x="731838" y="2084388"/>
            <a:ext cx="336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44045" name="Text Box 25"/>
          <p:cNvSpPr txBox="1">
            <a:spLocks noChangeArrowheads="1"/>
          </p:cNvSpPr>
          <p:nvPr/>
        </p:nvSpPr>
        <p:spPr bwMode="auto">
          <a:xfrm>
            <a:off x="4802188" y="2162175"/>
            <a:ext cx="344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b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1768475" y="2546350"/>
            <a:ext cx="6589713" cy="2124075"/>
            <a:chOff x="1114" y="1604"/>
            <a:chExt cx="4151" cy="1338"/>
          </a:xfrm>
        </p:grpSpPr>
        <p:sp>
          <p:nvSpPr>
            <p:cNvPr id="44056" name="Rectangle 3"/>
            <p:cNvSpPr>
              <a:spLocks noChangeArrowheads="1"/>
            </p:cNvSpPr>
            <p:nvPr/>
          </p:nvSpPr>
          <p:spPr bwMode="auto">
            <a:xfrm>
              <a:off x="1477" y="2354"/>
              <a:ext cx="3227" cy="23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  <a:latin typeface="Tahoma" pitchFamily="34" charset="0"/>
                </a:rPr>
                <a:t>Merged sorted array</a:t>
              </a:r>
            </a:p>
          </p:txBody>
        </p:sp>
        <p:sp>
          <p:nvSpPr>
            <p:cNvPr id="44057" name="AutoShape 26"/>
            <p:cNvSpPr>
              <a:spLocks noChangeArrowheads="1"/>
            </p:cNvSpPr>
            <p:nvPr/>
          </p:nvSpPr>
          <p:spPr bwMode="auto">
            <a:xfrm>
              <a:off x="1816" y="1604"/>
              <a:ext cx="266" cy="556"/>
            </a:xfrm>
            <a:prstGeom prst="curvedRightArrow">
              <a:avLst>
                <a:gd name="adj1" fmla="val 41805"/>
                <a:gd name="adj2" fmla="val 83609"/>
                <a:gd name="adj3" fmla="val 33333"/>
              </a:avLst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8" name="AutoShape 27"/>
            <p:cNvSpPr>
              <a:spLocks noChangeArrowheads="1"/>
            </p:cNvSpPr>
            <p:nvPr/>
          </p:nvSpPr>
          <p:spPr bwMode="auto">
            <a:xfrm>
              <a:off x="3751" y="1628"/>
              <a:ext cx="339" cy="532"/>
            </a:xfrm>
            <a:prstGeom prst="curvedLeftArrow">
              <a:avLst>
                <a:gd name="adj1" fmla="val 31386"/>
                <a:gd name="adj2" fmla="val 62773"/>
                <a:gd name="adj3" fmla="val 33333"/>
              </a:avLst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9" name="Text Box 28"/>
            <p:cNvSpPr txBox="1">
              <a:spLocks noChangeArrowheads="1"/>
            </p:cNvSpPr>
            <p:nvPr/>
          </p:nvSpPr>
          <p:spPr bwMode="auto">
            <a:xfrm>
              <a:off x="1259" y="2644"/>
              <a:ext cx="2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 b="1">
                  <a:solidFill>
                    <a:schemeClr val="tx1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44060" name="Text Box 29"/>
            <p:cNvSpPr txBox="1">
              <a:spLocks noChangeArrowheads="1"/>
            </p:cNvSpPr>
            <p:nvPr/>
          </p:nvSpPr>
          <p:spPr bwMode="auto">
            <a:xfrm>
              <a:off x="4646" y="2692"/>
              <a:ext cx="6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 b="1">
                  <a:solidFill>
                    <a:schemeClr val="tx1"/>
                  </a:solidFill>
                  <a:latin typeface="Tahoma" pitchFamily="34" charset="0"/>
                </a:rPr>
                <a:t>l+m-1</a:t>
              </a:r>
            </a:p>
          </p:txBody>
        </p:sp>
        <p:sp>
          <p:nvSpPr>
            <p:cNvPr id="44061" name="Text Box 30"/>
            <p:cNvSpPr txBox="1">
              <a:spLocks noChangeArrowheads="1"/>
            </p:cNvSpPr>
            <p:nvPr/>
          </p:nvSpPr>
          <p:spPr bwMode="auto">
            <a:xfrm>
              <a:off x="1114" y="2354"/>
              <a:ext cx="2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 b="1">
                  <a:solidFill>
                    <a:schemeClr val="tx1"/>
                  </a:solidFill>
                  <a:latin typeface="Tahoma" pitchFamily="34" charset="0"/>
                </a:rPr>
                <a:t>c</a:t>
              </a:r>
            </a:p>
          </p:txBody>
        </p:sp>
      </p:grpSp>
      <p:sp>
        <p:nvSpPr>
          <p:cNvPr id="44047" name="Line 32"/>
          <p:cNvSpPr>
            <a:spLocks noChangeShapeType="1"/>
          </p:cNvSpPr>
          <p:nvPr/>
        </p:nvSpPr>
        <p:spPr bwMode="auto">
          <a:xfrm>
            <a:off x="6376988" y="1355725"/>
            <a:ext cx="0" cy="728663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1730375" y="1239838"/>
            <a:ext cx="460375" cy="844550"/>
            <a:chOff x="1090" y="781"/>
            <a:chExt cx="290" cy="532"/>
          </a:xfrm>
        </p:grpSpPr>
        <p:sp>
          <p:nvSpPr>
            <p:cNvPr id="44054" name="Line 31"/>
            <p:cNvSpPr>
              <a:spLocks noChangeShapeType="1"/>
            </p:cNvSpPr>
            <p:nvPr/>
          </p:nvSpPr>
          <p:spPr bwMode="auto">
            <a:xfrm>
              <a:off x="1380" y="854"/>
              <a:ext cx="0" cy="459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5" name="Text Box 35"/>
            <p:cNvSpPr txBox="1">
              <a:spLocks noChangeArrowheads="1"/>
            </p:cNvSpPr>
            <p:nvPr/>
          </p:nvSpPr>
          <p:spPr bwMode="auto">
            <a:xfrm>
              <a:off x="1090" y="781"/>
              <a:ext cx="27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 b="1">
                  <a:solidFill>
                    <a:schemeClr val="tx1"/>
                  </a:solidFill>
                  <a:latin typeface="Tahoma" pitchFamily="34" charset="0"/>
                </a:rPr>
                <a:t>p</a:t>
              </a:r>
              <a:r>
                <a:rPr lang="en-US" sz="2000" b="1" baseline="-25000">
                  <a:solidFill>
                    <a:schemeClr val="tx1"/>
                  </a:solidFill>
                  <a:latin typeface="Tahoma" pitchFamily="34" charset="0"/>
                </a:rPr>
                <a:t>a</a:t>
              </a:r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5878513" y="1239838"/>
            <a:ext cx="536575" cy="882650"/>
            <a:chOff x="3703" y="781"/>
            <a:chExt cx="338" cy="556"/>
          </a:xfrm>
        </p:grpSpPr>
        <p:sp>
          <p:nvSpPr>
            <p:cNvPr id="44052" name="Line 33"/>
            <p:cNvSpPr>
              <a:spLocks noChangeShapeType="1"/>
            </p:cNvSpPr>
            <p:nvPr/>
          </p:nvSpPr>
          <p:spPr bwMode="auto">
            <a:xfrm>
              <a:off x="4041" y="926"/>
              <a:ext cx="0" cy="411"/>
            </a:xfrm>
            <a:prstGeom prst="line">
              <a:avLst/>
            </a:prstGeom>
            <a:noFill/>
            <a:ln w="9525">
              <a:solidFill>
                <a:srgbClr val="CC99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3" name="Text Box 36"/>
            <p:cNvSpPr txBox="1">
              <a:spLocks noChangeArrowheads="1"/>
            </p:cNvSpPr>
            <p:nvPr/>
          </p:nvSpPr>
          <p:spPr bwMode="auto">
            <a:xfrm>
              <a:off x="3703" y="781"/>
              <a:ext cx="2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 b="1">
                  <a:solidFill>
                    <a:schemeClr val="tx1"/>
                  </a:solidFill>
                  <a:latin typeface="Tahoma" pitchFamily="34" charset="0"/>
                </a:rPr>
                <a:t>p</a:t>
              </a:r>
              <a:r>
                <a:rPr lang="en-US" sz="2000" b="1" baseline="-25000">
                  <a:solidFill>
                    <a:schemeClr val="tx1"/>
                  </a:solidFill>
                  <a:latin typeface="Tahoma" pitchFamily="34" charset="0"/>
                </a:rPr>
                <a:t>b</a:t>
              </a:r>
            </a:p>
          </p:txBody>
        </p:sp>
      </p:grpSp>
      <p:sp>
        <p:nvSpPr>
          <p:cNvPr id="302117" name="Text Box 37"/>
          <p:cNvSpPr txBox="1">
            <a:spLocks noChangeArrowheads="1"/>
          </p:cNvSpPr>
          <p:nvPr/>
        </p:nvSpPr>
        <p:spPr bwMode="auto">
          <a:xfrm>
            <a:off x="103188" y="5041900"/>
            <a:ext cx="8937625" cy="895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r>
              <a:rPr lang="en-US"/>
              <a:t>Move and copy elements pointed by p</a:t>
            </a:r>
            <a:r>
              <a:rPr lang="en-US" baseline="-25000"/>
              <a:t>a</a:t>
            </a:r>
            <a:r>
              <a:rPr lang="en-US"/>
              <a:t> if its value is  smaller</a:t>
            </a:r>
          </a:p>
          <a:p>
            <a:pPr marL="742950" indent="-285750"/>
            <a:r>
              <a:rPr lang="en-US"/>
              <a:t> than the element pointed by p</a:t>
            </a:r>
            <a:r>
              <a:rPr lang="en-US" baseline="-25000"/>
              <a:t>b </a:t>
            </a:r>
            <a:r>
              <a:rPr lang="en-US"/>
              <a:t>in (l+m-1) operations and otherwise.</a:t>
            </a:r>
            <a:endParaRPr lang="en-US" baseline="-25000"/>
          </a:p>
        </p:txBody>
      </p:sp>
      <p:sp>
        <p:nvSpPr>
          <p:cNvPr id="302122" name="Line 42"/>
          <p:cNvSpPr>
            <a:spLocks noChangeShapeType="1"/>
          </p:cNvSpPr>
          <p:nvPr/>
        </p:nvSpPr>
        <p:spPr bwMode="auto">
          <a:xfrm flipV="1">
            <a:off x="4618038" y="4159250"/>
            <a:ext cx="0" cy="690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2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2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02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117" grpId="0"/>
      <p:bldP spid="30212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Merge Sort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C34CB9-72BA-4437-8B2C-C32B1E80FB3C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1346200" y="1143000"/>
            <a:ext cx="7013575" cy="5276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r>
              <a:rPr lang="en-US"/>
              <a:t>#include &lt;stdio.h&gt;</a:t>
            </a:r>
          </a:p>
          <a:p>
            <a:pPr marL="742950" indent="-285750" algn="l"/>
            <a:r>
              <a:rPr lang="en-US"/>
              <a:t>#include &lt;stdlib.h&gt;</a:t>
            </a:r>
          </a:p>
          <a:p>
            <a:pPr marL="742950" indent="-285750" algn="l"/>
            <a:r>
              <a:rPr lang="en-US"/>
              <a:t> main()</a:t>
            </a:r>
          </a:p>
          <a:p>
            <a:pPr marL="742950" indent="-285750" algn="l"/>
            <a:r>
              <a:rPr lang="en-US"/>
              <a:t>{</a:t>
            </a:r>
          </a:p>
          <a:p>
            <a:pPr marL="742950" indent="-285750" algn="l"/>
            <a:r>
              <a:rPr lang="en-US"/>
              <a:t>     int i, num;</a:t>
            </a:r>
          </a:p>
          <a:p>
            <a:pPr marL="742950" indent="-285750" algn="l"/>
            <a:r>
              <a:rPr lang="en-US"/>
              <a:t>     int a[ ]={-56,23,43,-5,-3,0,123,-35,87,56,75,80};</a:t>
            </a:r>
          </a:p>
          <a:p>
            <a:pPr marL="742950" indent="-285750" algn="l"/>
            <a:r>
              <a:rPr lang="en-US"/>
              <a:t>     for(i=0;i&lt;12;i++) printf("%d ",a[i]); printf("\n");</a:t>
            </a:r>
          </a:p>
          <a:p>
            <a:pPr marL="742950" indent="-285750" algn="l"/>
            <a:r>
              <a:rPr lang="en-US"/>
              <a:t>     </a:t>
            </a:r>
            <a:r>
              <a:rPr lang="en-US">
                <a:solidFill>
                  <a:srgbClr val="FF0000"/>
                </a:solidFill>
              </a:rPr>
              <a:t>merge_sort(a, 12);</a:t>
            </a:r>
          </a:p>
          <a:p>
            <a:pPr marL="742950" indent="-285750" algn="l"/>
            <a:r>
              <a:rPr lang="en-US"/>
              <a:t>     printf(“\n The sorted sequence follows \n");</a:t>
            </a:r>
          </a:p>
          <a:p>
            <a:pPr marL="742950" indent="-285750" algn="l"/>
            <a:r>
              <a:rPr lang="en-US"/>
              <a:t>     for(i=0;i&lt;12;i++)  printf("%d ",a[i]); printf("\n");</a:t>
            </a:r>
          </a:p>
          <a:p>
            <a:pPr marL="742950" indent="-285750" algn="l"/>
            <a:r>
              <a:rPr lang="en-US"/>
              <a:t>}</a:t>
            </a:r>
          </a:p>
          <a:p>
            <a:pPr marL="742950" indent="-285750" algn="l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668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smtClean="0"/>
              <a:t>/* Recursive function for dividing an array a[0..n-1]</a:t>
            </a:r>
            <a:br>
              <a:rPr lang="en-US" sz="2800" smtClean="0"/>
            </a:br>
            <a:r>
              <a:rPr lang="en-US" sz="2800" smtClean="0"/>
              <a:t>into two halves and sort them and merge them subsequently. */</a:t>
            </a:r>
            <a:br>
              <a:rPr lang="en-US" sz="2800" smtClean="0"/>
            </a:br>
            <a:endParaRPr lang="en-US" sz="280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D6AA6F-8099-46BC-B59F-E153E4B2749F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231775" y="1816100"/>
            <a:ext cx="4738688" cy="4400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 algn="l"/>
            <a:r>
              <a:rPr lang="en-US">
                <a:latin typeface="Arial" charset="0"/>
              </a:rPr>
              <a:t>void merge_sort(int *a,int n)</a:t>
            </a:r>
          </a:p>
          <a:p>
            <a:pPr marL="742950" indent="-285750" algn="l"/>
            <a:r>
              <a:rPr lang="en-US">
                <a:latin typeface="Arial" charset="0"/>
              </a:rPr>
              <a:t>{</a:t>
            </a:r>
          </a:p>
          <a:p>
            <a:pPr marL="742950" indent="-285750" algn="l"/>
            <a:r>
              <a:rPr lang="en-US">
                <a:latin typeface="Arial" charset="0"/>
              </a:rPr>
              <a:t>int i,j,l,m;</a:t>
            </a:r>
          </a:p>
          <a:p>
            <a:pPr marL="742950" indent="-285750" algn="l"/>
            <a:r>
              <a:rPr lang="en-US">
                <a:latin typeface="Arial" charset="0"/>
              </a:rPr>
              <a:t>int *b, *c;</a:t>
            </a:r>
          </a:p>
          <a:p>
            <a:pPr marL="742950" indent="-285750" algn="l"/>
            <a:endParaRPr lang="en-US">
              <a:latin typeface="Arial" charset="0"/>
            </a:endParaRPr>
          </a:p>
          <a:p>
            <a:pPr marL="742950" indent="-285750" algn="l"/>
            <a:r>
              <a:rPr lang="en-US">
                <a:latin typeface="Arial" charset="0"/>
              </a:rPr>
              <a:t>if(n&gt;1){</a:t>
            </a:r>
          </a:p>
          <a:p>
            <a:pPr marL="742950" indent="-285750" algn="l"/>
            <a:r>
              <a:rPr lang="en-US">
                <a:latin typeface="Arial" charset="0"/>
              </a:rPr>
              <a:t>l=n/2; m=n-l;</a:t>
            </a:r>
          </a:p>
          <a:p>
            <a:pPr marL="742950" indent="-285750" algn="l"/>
            <a:r>
              <a:rPr lang="en-US">
                <a:latin typeface="Arial" charset="0"/>
              </a:rPr>
              <a:t>b=(int *) calloc(l,sizeof(int));</a:t>
            </a:r>
          </a:p>
          <a:p>
            <a:pPr marL="742950" indent="-285750" algn="l"/>
            <a:r>
              <a:rPr lang="en-US">
                <a:latin typeface="Arial" charset="0"/>
              </a:rPr>
              <a:t>c=(int *) calloc(m,sizeof(int));</a:t>
            </a:r>
          </a:p>
          <a:p>
            <a:pPr marL="742950" indent="-285750" algn="l"/>
            <a:endParaRPr lang="en-US"/>
          </a:p>
        </p:txBody>
      </p:sp>
      <p:sp>
        <p:nvSpPr>
          <p:cNvPr id="46088" name="Text Box 5"/>
          <p:cNvSpPr txBox="1">
            <a:spLocks noChangeArrowheads="1"/>
          </p:cNvSpPr>
          <p:nvPr/>
        </p:nvSpPr>
        <p:spPr bwMode="auto">
          <a:xfrm>
            <a:off x="4918075" y="2082800"/>
            <a:ext cx="3833813" cy="4400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r>
              <a:rPr lang="en-US">
                <a:latin typeface="Arial" charset="0"/>
              </a:rPr>
              <a:t>for(i=0;i&lt;l;i++) b[i]=a[i];</a:t>
            </a:r>
          </a:p>
          <a:p>
            <a:pPr marL="742950" indent="-285750" algn="l"/>
            <a:r>
              <a:rPr lang="en-US">
                <a:latin typeface="Arial" charset="0"/>
              </a:rPr>
              <a:t>for(j=l;j&lt;n;j++) c[j-l]=a[j];</a:t>
            </a:r>
          </a:p>
          <a:p>
            <a:pPr marL="742950" indent="-285750" algn="l"/>
            <a:endParaRPr lang="en-US">
              <a:latin typeface="Arial" charset="0"/>
            </a:endParaRPr>
          </a:p>
          <a:p>
            <a:pPr marL="742950" indent="-285750" algn="l"/>
            <a:r>
              <a:rPr lang="en-US">
                <a:latin typeface="Arial" charset="0"/>
              </a:rPr>
              <a:t>merge_sort(b,l);</a:t>
            </a:r>
          </a:p>
          <a:p>
            <a:pPr marL="742950" indent="-285750" algn="l"/>
            <a:r>
              <a:rPr lang="en-US">
                <a:latin typeface="Arial" charset="0"/>
              </a:rPr>
              <a:t>merge_sort(c,m);</a:t>
            </a:r>
          </a:p>
          <a:p>
            <a:pPr marL="742950" indent="-285750" algn="l"/>
            <a:r>
              <a:rPr lang="en-US">
                <a:latin typeface="Arial" charset="0"/>
              </a:rPr>
              <a:t>merge(b,c,a,l,m);</a:t>
            </a:r>
          </a:p>
          <a:p>
            <a:pPr marL="742950" indent="-285750" algn="l"/>
            <a:r>
              <a:rPr lang="en-US">
                <a:latin typeface="Arial" charset="0"/>
              </a:rPr>
              <a:t>free(b); free(c);</a:t>
            </a:r>
          </a:p>
          <a:p>
            <a:pPr marL="742950" indent="-285750" algn="l"/>
            <a:r>
              <a:rPr lang="en-US">
                <a:latin typeface="Arial" charset="0"/>
              </a:rPr>
              <a:t>}</a:t>
            </a:r>
          </a:p>
          <a:p>
            <a:pPr marL="742950" indent="-285750" algn="l"/>
            <a:r>
              <a:rPr lang="en-US">
                <a:latin typeface="Arial" charset="0"/>
              </a:rPr>
              <a:t>}</a:t>
            </a:r>
          </a:p>
          <a:p>
            <a:pPr marL="742950" indent="-285750" algn="l"/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3" y="0"/>
            <a:ext cx="9107487" cy="10763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smtClean="0"/>
              <a:t>/* Merging of two sorted arrays a[0..m-1] and b[0..n-1]</a:t>
            </a:r>
            <a:br>
              <a:rPr lang="en-US" sz="2800" smtClean="0"/>
            </a:br>
            <a:r>
              <a:rPr lang="en-US" sz="2800" smtClean="0"/>
              <a:t>   into a single array c[0..m+n-1] */</a:t>
            </a:r>
            <a:br>
              <a:rPr lang="en-US" sz="2800" smtClean="0"/>
            </a:br>
            <a:endParaRPr lang="en-US" sz="280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1522F9-05DD-40D1-8A49-9368C38338AA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47111" name="Text Box 4"/>
          <p:cNvSpPr txBox="1">
            <a:spLocks noChangeArrowheads="1"/>
          </p:cNvSpPr>
          <p:nvPr/>
        </p:nvSpPr>
        <p:spPr bwMode="auto">
          <a:xfrm>
            <a:off x="0" y="1047750"/>
            <a:ext cx="4573588" cy="6153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r>
              <a:rPr lang="en-US">
                <a:latin typeface="Arial" charset="0"/>
              </a:rPr>
              <a:t>void merge(int *a,int *b,int *c,</a:t>
            </a:r>
          </a:p>
          <a:p>
            <a:pPr marL="742950" indent="-285750" algn="l"/>
            <a:r>
              <a:rPr lang="en-US">
                <a:latin typeface="Arial" charset="0"/>
              </a:rPr>
              <a:t>                   int m,int n)</a:t>
            </a:r>
          </a:p>
          <a:p>
            <a:pPr marL="742950" indent="-285750" algn="l"/>
            <a:r>
              <a:rPr lang="en-US">
                <a:latin typeface="Arial" charset="0"/>
              </a:rPr>
              <a:t>{int i,j,k,l;</a:t>
            </a:r>
          </a:p>
          <a:p>
            <a:pPr marL="742950" indent="-285750" algn="l"/>
            <a:endParaRPr lang="en-US">
              <a:latin typeface="Arial" charset="0"/>
            </a:endParaRPr>
          </a:p>
          <a:p>
            <a:pPr marL="742950" indent="-285750" algn="l"/>
            <a:r>
              <a:rPr lang="en-US">
                <a:latin typeface="Arial" charset="0"/>
              </a:rPr>
              <a:t>i=j=k=0;</a:t>
            </a:r>
          </a:p>
          <a:p>
            <a:pPr marL="742950" indent="-285750" algn="l"/>
            <a:endParaRPr lang="en-US">
              <a:latin typeface="Arial" charset="0"/>
            </a:endParaRPr>
          </a:p>
          <a:p>
            <a:pPr marL="742950" indent="-285750" algn="l"/>
            <a:r>
              <a:rPr lang="en-US">
                <a:latin typeface="Arial" charset="0"/>
              </a:rPr>
              <a:t>do{</a:t>
            </a:r>
          </a:p>
          <a:p>
            <a:pPr marL="742950" indent="-285750" algn="l"/>
            <a:r>
              <a:rPr lang="en-US">
                <a:latin typeface="Arial" charset="0"/>
              </a:rPr>
              <a:t>if(a[i]&lt;b[j]){ c[k]=a[i]; i=i+1; }</a:t>
            </a:r>
          </a:p>
          <a:p>
            <a:pPr marL="742950" indent="-285750" algn="l"/>
            <a:r>
              <a:rPr lang="en-US">
                <a:latin typeface="Arial" charset="0"/>
              </a:rPr>
              <a:t>else{ c[k]=b[j]; j=j+1;}</a:t>
            </a:r>
          </a:p>
          <a:p>
            <a:pPr marL="742950" indent="-285750" algn="l"/>
            <a:r>
              <a:rPr lang="en-US">
                <a:latin typeface="Arial" charset="0"/>
              </a:rPr>
              <a:t>k++;</a:t>
            </a:r>
          </a:p>
          <a:p>
            <a:pPr marL="742950" indent="-285750" algn="l"/>
            <a:r>
              <a:rPr lang="en-US">
                <a:latin typeface="Arial" charset="0"/>
              </a:rPr>
              <a:t>} while((i&lt;m)&amp;&amp;(j&lt;n));</a:t>
            </a:r>
          </a:p>
          <a:p>
            <a:pPr marL="742950" indent="-285750" algn="l"/>
            <a:endParaRPr lang="en-US">
              <a:latin typeface="Arial" charset="0"/>
            </a:endParaRPr>
          </a:p>
          <a:p>
            <a:pPr marL="742950" indent="-285750" algn="l"/>
            <a:endParaRPr lang="en-US">
              <a:latin typeface="Arial" charset="0"/>
            </a:endParaRPr>
          </a:p>
          <a:p>
            <a:pPr marL="742950" indent="-285750" algn="l"/>
            <a:r>
              <a:rPr lang="en-US"/>
              <a:t> </a:t>
            </a:r>
          </a:p>
        </p:txBody>
      </p:sp>
      <p:sp>
        <p:nvSpPr>
          <p:cNvPr id="47112" name="Text Box 5"/>
          <p:cNvSpPr txBox="1">
            <a:spLocks noChangeArrowheads="1"/>
          </p:cNvSpPr>
          <p:nvPr/>
        </p:nvSpPr>
        <p:spPr bwMode="auto">
          <a:xfrm>
            <a:off x="4572000" y="1201738"/>
            <a:ext cx="4627563" cy="3524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r>
              <a:rPr lang="en-US">
                <a:latin typeface="Arial" charset="0"/>
              </a:rPr>
              <a:t>if(i==m){</a:t>
            </a:r>
          </a:p>
          <a:p>
            <a:pPr marL="742950" indent="-285750" algn="l"/>
            <a:r>
              <a:rPr lang="en-US">
                <a:latin typeface="Arial" charset="0"/>
              </a:rPr>
              <a:t>for(l=j;l&lt;n;l++){ c[k]=b[l]; k++;}</a:t>
            </a:r>
          </a:p>
          <a:p>
            <a:pPr marL="742950" indent="-285750" algn="l"/>
            <a:r>
              <a:rPr lang="en-US">
                <a:latin typeface="Arial" charset="0"/>
              </a:rPr>
              <a:t>}</a:t>
            </a:r>
          </a:p>
          <a:p>
            <a:pPr marL="742950" indent="-285750" algn="l"/>
            <a:r>
              <a:rPr lang="en-US">
                <a:latin typeface="Arial" charset="0"/>
              </a:rPr>
              <a:t>else{</a:t>
            </a:r>
          </a:p>
          <a:p>
            <a:pPr marL="742950" indent="-285750" algn="l"/>
            <a:r>
              <a:rPr lang="en-US">
                <a:latin typeface="Arial" charset="0"/>
              </a:rPr>
              <a:t>for(l=i;l&lt;m;l++){c[k]=a[l]; k++;}</a:t>
            </a:r>
          </a:p>
          <a:p>
            <a:pPr marL="742950" indent="-285750" algn="l"/>
            <a:r>
              <a:rPr lang="en-US">
                <a:latin typeface="Arial" charset="0"/>
              </a:rPr>
              <a:t>}</a:t>
            </a:r>
          </a:p>
          <a:p>
            <a:pPr marL="742950" indent="-285750" algn="l"/>
            <a:r>
              <a:rPr lang="en-US">
                <a:latin typeface="Arial" charset="0"/>
              </a:rPr>
              <a:t>}</a:t>
            </a:r>
          </a:p>
          <a:p>
            <a:pPr marL="742950" indent="-285750" algn="l"/>
            <a:endParaRPr lang="en-US">
              <a:latin typeface="Arial" charset="0"/>
            </a:endParaRPr>
          </a:p>
        </p:txBody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4251325" y="4778375"/>
            <a:ext cx="6413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endParaRPr lang="en-US"/>
          </a:p>
        </p:txBody>
      </p:sp>
      <p:sp>
        <p:nvSpPr>
          <p:cNvPr id="297992" name="Text Box 8"/>
          <p:cNvSpPr txBox="1">
            <a:spLocks noChangeArrowheads="1"/>
          </p:cNvSpPr>
          <p:nvPr/>
        </p:nvSpPr>
        <p:spPr bwMode="auto">
          <a:xfrm>
            <a:off x="3657600" y="5272088"/>
            <a:ext cx="5486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r>
              <a:rPr lang="en-US">
                <a:solidFill>
                  <a:schemeClr val="accent1"/>
                </a:solidFill>
              </a:rPr>
              <a:t>Pointer movement and copy operations.</a:t>
            </a:r>
            <a:endParaRPr lang="en-US" baseline="-25000">
              <a:solidFill>
                <a:schemeClr val="accent1"/>
              </a:solidFill>
            </a:endParaRPr>
          </a:p>
        </p:txBody>
      </p:sp>
      <p:sp>
        <p:nvSpPr>
          <p:cNvPr id="297994" name="Line 10"/>
          <p:cNvSpPr>
            <a:spLocks noChangeShapeType="1"/>
          </p:cNvSpPr>
          <p:nvPr/>
        </p:nvSpPr>
        <p:spPr bwMode="auto">
          <a:xfrm flipH="1" flipV="1">
            <a:off x="3689350" y="4735513"/>
            <a:ext cx="574675" cy="4984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7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92" grpId="0"/>
      <p:bldP spid="29799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Splitting Trace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8820CA-5C9A-480C-B8C7-7D707D6A227A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1952625" y="1277938"/>
            <a:ext cx="52387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r>
              <a:rPr lang="en-US"/>
              <a:t>-56 23 43 -5 -3 0 123 -35 87 56 75 80</a:t>
            </a:r>
          </a:p>
        </p:txBody>
      </p:sp>
      <p:sp>
        <p:nvSpPr>
          <p:cNvPr id="304133" name="Text Box 5"/>
          <p:cNvSpPr txBox="1">
            <a:spLocks noChangeArrowheads="1"/>
          </p:cNvSpPr>
          <p:nvPr/>
        </p:nvSpPr>
        <p:spPr bwMode="auto">
          <a:xfrm>
            <a:off x="2728913" y="5349875"/>
            <a:ext cx="52387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r>
              <a:rPr lang="en-US"/>
              <a:t>-56 -35 -5 -3 0 23 43 56 75 80 87 123</a:t>
            </a:r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269875" y="3429000"/>
            <a:ext cx="2557463" cy="765175"/>
            <a:chOff x="170" y="2160"/>
            <a:chExt cx="1611" cy="482"/>
          </a:xfrm>
        </p:grpSpPr>
        <p:sp>
          <p:nvSpPr>
            <p:cNvPr id="48188" name="Text Box 8"/>
            <p:cNvSpPr txBox="1">
              <a:spLocks noChangeArrowheads="1"/>
            </p:cNvSpPr>
            <p:nvPr/>
          </p:nvSpPr>
          <p:spPr bwMode="auto">
            <a:xfrm>
              <a:off x="170" y="2354"/>
              <a:ext cx="66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-56</a:t>
              </a:r>
            </a:p>
          </p:txBody>
        </p:sp>
        <p:sp>
          <p:nvSpPr>
            <p:cNvPr id="48189" name="Text Box 9"/>
            <p:cNvSpPr txBox="1">
              <a:spLocks noChangeArrowheads="1"/>
            </p:cNvSpPr>
            <p:nvPr/>
          </p:nvSpPr>
          <p:spPr bwMode="auto">
            <a:xfrm>
              <a:off x="799" y="2329"/>
              <a:ext cx="98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742950" indent="-285750"/>
              <a:r>
                <a:rPr lang="en-US"/>
                <a:t>23 43</a:t>
              </a:r>
            </a:p>
          </p:txBody>
        </p:sp>
        <p:sp>
          <p:nvSpPr>
            <p:cNvPr id="48190" name="Line 14"/>
            <p:cNvSpPr>
              <a:spLocks noChangeShapeType="1"/>
            </p:cNvSpPr>
            <p:nvPr/>
          </p:nvSpPr>
          <p:spPr bwMode="auto">
            <a:xfrm flipH="1">
              <a:off x="775" y="2160"/>
              <a:ext cx="169" cy="19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91" name="Line 15"/>
            <p:cNvSpPr>
              <a:spLocks noChangeShapeType="1"/>
            </p:cNvSpPr>
            <p:nvPr/>
          </p:nvSpPr>
          <p:spPr bwMode="auto">
            <a:xfrm>
              <a:off x="1307" y="2160"/>
              <a:ext cx="146" cy="2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68"/>
          <p:cNvGrpSpPr>
            <a:grpSpLocks/>
          </p:cNvGrpSpPr>
          <p:nvPr/>
        </p:nvGrpSpPr>
        <p:grpSpPr bwMode="auto">
          <a:xfrm>
            <a:off x="1563688" y="4081463"/>
            <a:ext cx="1995487" cy="731837"/>
            <a:chOff x="985" y="2571"/>
            <a:chExt cx="1257" cy="461"/>
          </a:xfrm>
        </p:grpSpPr>
        <p:sp>
          <p:nvSpPr>
            <p:cNvPr id="48184" name="Text Box 10"/>
            <p:cNvSpPr txBox="1">
              <a:spLocks noChangeArrowheads="1"/>
            </p:cNvSpPr>
            <p:nvPr/>
          </p:nvSpPr>
          <p:spPr bwMode="auto">
            <a:xfrm>
              <a:off x="985" y="2744"/>
              <a:ext cx="59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23</a:t>
              </a:r>
            </a:p>
          </p:txBody>
        </p:sp>
        <p:sp>
          <p:nvSpPr>
            <p:cNvPr id="48185" name="Text Box 11"/>
            <p:cNvSpPr txBox="1">
              <a:spLocks noChangeArrowheads="1"/>
            </p:cNvSpPr>
            <p:nvPr/>
          </p:nvSpPr>
          <p:spPr bwMode="auto">
            <a:xfrm>
              <a:off x="1646" y="2741"/>
              <a:ext cx="59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43</a:t>
              </a:r>
            </a:p>
          </p:txBody>
        </p:sp>
        <p:sp>
          <p:nvSpPr>
            <p:cNvPr id="48186" name="Line 16"/>
            <p:cNvSpPr>
              <a:spLocks noChangeShapeType="1"/>
            </p:cNvSpPr>
            <p:nvPr/>
          </p:nvSpPr>
          <p:spPr bwMode="auto">
            <a:xfrm flipH="1">
              <a:off x="1404" y="2571"/>
              <a:ext cx="73" cy="24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7" name="Line 17"/>
            <p:cNvSpPr>
              <a:spLocks noChangeShapeType="1"/>
            </p:cNvSpPr>
            <p:nvPr/>
          </p:nvSpPr>
          <p:spPr bwMode="auto">
            <a:xfrm>
              <a:off x="1670" y="2595"/>
              <a:ext cx="291" cy="2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59"/>
          <p:cNvGrpSpPr>
            <a:grpSpLocks/>
          </p:cNvGrpSpPr>
          <p:nvPr/>
        </p:nvGrpSpPr>
        <p:grpSpPr bwMode="auto">
          <a:xfrm>
            <a:off x="923925" y="1739900"/>
            <a:ext cx="6507163" cy="801688"/>
            <a:chOff x="582" y="1096"/>
            <a:chExt cx="4099" cy="505"/>
          </a:xfrm>
        </p:grpSpPr>
        <p:sp>
          <p:nvSpPr>
            <p:cNvPr id="48180" name="Text Box 6"/>
            <p:cNvSpPr txBox="1">
              <a:spLocks noChangeArrowheads="1"/>
            </p:cNvSpPr>
            <p:nvPr/>
          </p:nvSpPr>
          <p:spPr bwMode="auto">
            <a:xfrm>
              <a:off x="582" y="1313"/>
              <a:ext cx="174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-56 23 43 -5 -3 0 </a:t>
              </a:r>
            </a:p>
          </p:txBody>
        </p:sp>
        <p:sp>
          <p:nvSpPr>
            <p:cNvPr id="48181" name="Line 12"/>
            <p:cNvSpPr>
              <a:spLocks noChangeShapeType="1"/>
            </p:cNvSpPr>
            <p:nvPr/>
          </p:nvSpPr>
          <p:spPr bwMode="auto">
            <a:xfrm flipH="1">
              <a:off x="1791" y="1096"/>
              <a:ext cx="920" cy="24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2" name="Text Box 18"/>
            <p:cNvSpPr txBox="1">
              <a:spLocks noChangeArrowheads="1"/>
            </p:cNvSpPr>
            <p:nvPr/>
          </p:nvSpPr>
          <p:spPr bwMode="auto">
            <a:xfrm>
              <a:off x="2725" y="1293"/>
              <a:ext cx="195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123 -35 87 56 75 80</a:t>
              </a:r>
            </a:p>
          </p:txBody>
        </p:sp>
        <p:sp>
          <p:nvSpPr>
            <p:cNvPr id="48183" name="Line 19"/>
            <p:cNvSpPr>
              <a:spLocks noChangeShapeType="1"/>
            </p:cNvSpPr>
            <p:nvPr/>
          </p:nvSpPr>
          <p:spPr bwMode="auto">
            <a:xfrm>
              <a:off x="3122" y="1096"/>
              <a:ext cx="460" cy="12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731838" y="2506663"/>
            <a:ext cx="3108325" cy="922337"/>
            <a:chOff x="461" y="1579"/>
            <a:chExt cx="1958" cy="581"/>
          </a:xfrm>
        </p:grpSpPr>
        <p:sp>
          <p:nvSpPr>
            <p:cNvPr id="48176" name="Text Box 7"/>
            <p:cNvSpPr txBox="1">
              <a:spLocks noChangeArrowheads="1"/>
            </p:cNvSpPr>
            <p:nvPr/>
          </p:nvSpPr>
          <p:spPr bwMode="auto">
            <a:xfrm>
              <a:off x="461" y="1872"/>
              <a:ext cx="118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-56 23 43 </a:t>
              </a:r>
            </a:p>
          </p:txBody>
        </p:sp>
        <p:sp>
          <p:nvSpPr>
            <p:cNvPr id="48177" name="Line 13"/>
            <p:cNvSpPr>
              <a:spLocks noChangeShapeType="1"/>
            </p:cNvSpPr>
            <p:nvPr/>
          </p:nvSpPr>
          <p:spPr bwMode="auto">
            <a:xfrm flipH="1">
              <a:off x="1283" y="1579"/>
              <a:ext cx="242" cy="33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8" name="Text Box 20"/>
            <p:cNvSpPr txBox="1">
              <a:spLocks noChangeArrowheads="1"/>
            </p:cNvSpPr>
            <p:nvPr/>
          </p:nvSpPr>
          <p:spPr bwMode="auto">
            <a:xfrm>
              <a:off x="1503" y="1801"/>
              <a:ext cx="91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-5 -3 0</a:t>
              </a:r>
            </a:p>
          </p:txBody>
        </p:sp>
        <p:sp>
          <p:nvSpPr>
            <p:cNvPr id="48179" name="Line 21"/>
            <p:cNvSpPr>
              <a:spLocks noChangeShapeType="1"/>
            </p:cNvSpPr>
            <p:nvPr/>
          </p:nvSpPr>
          <p:spPr bwMode="auto">
            <a:xfrm>
              <a:off x="1840" y="1604"/>
              <a:ext cx="145" cy="19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2997200" y="3160713"/>
            <a:ext cx="1254125" cy="693737"/>
            <a:chOff x="1888" y="1991"/>
            <a:chExt cx="790" cy="437"/>
          </a:xfrm>
        </p:grpSpPr>
        <p:sp>
          <p:nvSpPr>
            <p:cNvPr id="48173" name="Line 27"/>
            <p:cNvSpPr>
              <a:spLocks noChangeShapeType="1"/>
            </p:cNvSpPr>
            <p:nvPr/>
          </p:nvSpPr>
          <p:spPr bwMode="auto">
            <a:xfrm flipH="1">
              <a:off x="1888" y="1991"/>
              <a:ext cx="97" cy="16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4" name="Text Box 28"/>
            <p:cNvSpPr txBox="1">
              <a:spLocks noChangeArrowheads="1"/>
            </p:cNvSpPr>
            <p:nvPr/>
          </p:nvSpPr>
          <p:spPr bwMode="auto">
            <a:xfrm>
              <a:off x="1970" y="2140"/>
              <a:ext cx="70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-3 0</a:t>
              </a:r>
            </a:p>
          </p:txBody>
        </p:sp>
        <p:sp>
          <p:nvSpPr>
            <p:cNvPr id="48175" name="Line 30"/>
            <p:cNvSpPr>
              <a:spLocks noChangeShapeType="1"/>
            </p:cNvSpPr>
            <p:nvPr/>
          </p:nvSpPr>
          <p:spPr bwMode="auto">
            <a:xfrm>
              <a:off x="2203" y="2015"/>
              <a:ext cx="217" cy="14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70"/>
          <p:cNvGrpSpPr>
            <a:grpSpLocks/>
          </p:cNvGrpSpPr>
          <p:nvPr/>
        </p:nvGrpSpPr>
        <p:grpSpPr bwMode="auto">
          <a:xfrm>
            <a:off x="2767013" y="3697288"/>
            <a:ext cx="1804987" cy="727075"/>
            <a:chOff x="1743" y="2329"/>
            <a:chExt cx="1137" cy="458"/>
          </a:xfrm>
        </p:grpSpPr>
        <p:sp>
          <p:nvSpPr>
            <p:cNvPr id="48169" name="Text Box 31"/>
            <p:cNvSpPr txBox="1">
              <a:spLocks noChangeArrowheads="1"/>
            </p:cNvSpPr>
            <p:nvPr/>
          </p:nvSpPr>
          <p:spPr bwMode="auto">
            <a:xfrm>
              <a:off x="1743" y="2426"/>
              <a:ext cx="564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-3</a:t>
              </a:r>
            </a:p>
          </p:txBody>
        </p:sp>
        <p:sp>
          <p:nvSpPr>
            <p:cNvPr id="48170" name="Text Box 32"/>
            <p:cNvSpPr txBox="1">
              <a:spLocks noChangeArrowheads="1"/>
            </p:cNvSpPr>
            <p:nvPr/>
          </p:nvSpPr>
          <p:spPr bwMode="auto">
            <a:xfrm>
              <a:off x="2380" y="2499"/>
              <a:ext cx="50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0</a:t>
              </a:r>
            </a:p>
          </p:txBody>
        </p:sp>
        <p:sp>
          <p:nvSpPr>
            <p:cNvPr id="48171" name="Line 33"/>
            <p:cNvSpPr>
              <a:spLocks noChangeShapeType="1"/>
            </p:cNvSpPr>
            <p:nvPr/>
          </p:nvSpPr>
          <p:spPr bwMode="auto">
            <a:xfrm flipH="1">
              <a:off x="2227" y="2329"/>
              <a:ext cx="97" cy="17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2" name="Line 34"/>
            <p:cNvSpPr>
              <a:spLocks noChangeShapeType="1"/>
            </p:cNvSpPr>
            <p:nvPr/>
          </p:nvSpPr>
          <p:spPr bwMode="auto">
            <a:xfrm>
              <a:off x="2590" y="2354"/>
              <a:ext cx="145" cy="24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72"/>
          <p:cNvGrpSpPr>
            <a:grpSpLocks/>
          </p:cNvGrpSpPr>
          <p:nvPr/>
        </p:nvGrpSpPr>
        <p:grpSpPr bwMode="auto">
          <a:xfrm>
            <a:off x="4022725" y="3006725"/>
            <a:ext cx="2876550" cy="650875"/>
            <a:chOff x="2534" y="1894"/>
            <a:chExt cx="1812" cy="410"/>
          </a:xfrm>
        </p:grpSpPr>
        <p:sp>
          <p:nvSpPr>
            <p:cNvPr id="48166" name="Text Box 38"/>
            <p:cNvSpPr txBox="1">
              <a:spLocks noChangeArrowheads="1"/>
            </p:cNvSpPr>
            <p:nvPr/>
          </p:nvSpPr>
          <p:spPr bwMode="auto">
            <a:xfrm>
              <a:off x="2534" y="2016"/>
              <a:ext cx="69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123</a:t>
              </a:r>
            </a:p>
          </p:txBody>
        </p:sp>
        <p:sp>
          <p:nvSpPr>
            <p:cNvPr id="48167" name="Line 40"/>
            <p:cNvSpPr>
              <a:spLocks noChangeShapeType="1"/>
            </p:cNvSpPr>
            <p:nvPr/>
          </p:nvSpPr>
          <p:spPr bwMode="auto">
            <a:xfrm flipH="1">
              <a:off x="3074" y="1894"/>
              <a:ext cx="145" cy="26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8" name="Text Box 41"/>
            <p:cNvSpPr txBox="1">
              <a:spLocks noChangeArrowheads="1"/>
            </p:cNvSpPr>
            <p:nvPr/>
          </p:nvSpPr>
          <p:spPr bwMode="auto">
            <a:xfrm>
              <a:off x="3446" y="1946"/>
              <a:ext cx="90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-35 87</a:t>
              </a:r>
            </a:p>
          </p:txBody>
        </p:sp>
      </p:grpSp>
      <p:sp>
        <p:nvSpPr>
          <p:cNvPr id="48144" name="Line 43"/>
          <p:cNvSpPr>
            <a:spLocks noChangeShapeType="1"/>
          </p:cNvSpPr>
          <p:nvPr/>
        </p:nvSpPr>
        <p:spPr bwMode="auto">
          <a:xfrm>
            <a:off x="5646738" y="3006725"/>
            <a:ext cx="654050" cy="1539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3"/>
          <p:cNvGrpSpPr>
            <a:grpSpLocks/>
          </p:cNvGrpSpPr>
          <p:nvPr/>
        </p:nvGrpSpPr>
        <p:grpSpPr bwMode="auto">
          <a:xfrm>
            <a:off x="5110163" y="3429000"/>
            <a:ext cx="2085975" cy="725488"/>
            <a:chOff x="3219" y="2160"/>
            <a:chExt cx="1314" cy="457"/>
          </a:xfrm>
        </p:grpSpPr>
        <p:sp>
          <p:nvSpPr>
            <p:cNvPr id="48163" name="Text Box 44"/>
            <p:cNvSpPr txBox="1">
              <a:spLocks noChangeArrowheads="1"/>
            </p:cNvSpPr>
            <p:nvPr/>
          </p:nvSpPr>
          <p:spPr bwMode="auto">
            <a:xfrm>
              <a:off x="3219" y="2329"/>
              <a:ext cx="66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-35</a:t>
              </a:r>
            </a:p>
          </p:txBody>
        </p:sp>
        <p:sp>
          <p:nvSpPr>
            <p:cNvPr id="48164" name="Line 46"/>
            <p:cNvSpPr>
              <a:spLocks noChangeShapeType="1"/>
            </p:cNvSpPr>
            <p:nvPr/>
          </p:nvSpPr>
          <p:spPr bwMode="auto">
            <a:xfrm flipH="1">
              <a:off x="3799" y="2160"/>
              <a:ext cx="97" cy="24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5" name="Text Box 47"/>
            <p:cNvSpPr txBox="1">
              <a:spLocks noChangeArrowheads="1"/>
            </p:cNvSpPr>
            <p:nvPr/>
          </p:nvSpPr>
          <p:spPr bwMode="auto">
            <a:xfrm>
              <a:off x="3937" y="2309"/>
              <a:ext cx="59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87</a:t>
              </a:r>
            </a:p>
          </p:txBody>
        </p:sp>
      </p:grpSp>
      <p:sp>
        <p:nvSpPr>
          <p:cNvPr id="48146" name="Line 48"/>
          <p:cNvSpPr>
            <a:spLocks noChangeShapeType="1"/>
          </p:cNvSpPr>
          <p:nvPr/>
        </p:nvSpPr>
        <p:spPr bwMode="auto">
          <a:xfrm>
            <a:off x="6645275" y="3429000"/>
            <a:ext cx="192088" cy="3460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71"/>
          <p:cNvGrpSpPr>
            <a:grpSpLocks/>
          </p:cNvGrpSpPr>
          <p:nvPr/>
        </p:nvGrpSpPr>
        <p:grpSpPr bwMode="auto">
          <a:xfrm>
            <a:off x="4303713" y="2392363"/>
            <a:ext cx="4079875" cy="803275"/>
            <a:chOff x="2711" y="1507"/>
            <a:chExt cx="2570" cy="506"/>
          </a:xfrm>
        </p:grpSpPr>
        <p:sp>
          <p:nvSpPr>
            <p:cNvPr id="48159" name="Text Box 35"/>
            <p:cNvSpPr txBox="1">
              <a:spLocks noChangeArrowheads="1"/>
            </p:cNvSpPr>
            <p:nvPr/>
          </p:nvSpPr>
          <p:spPr bwMode="auto">
            <a:xfrm>
              <a:off x="2711" y="1725"/>
              <a:ext cx="1284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123 -35 87 </a:t>
              </a:r>
            </a:p>
          </p:txBody>
        </p:sp>
        <p:sp>
          <p:nvSpPr>
            <p:cNvPr id="48160" name="Line 37"/>
            <p:cNvSpPr>
              <a:spLocks noChangeShapeType="1"/>
            </p:cNvSpPr>
            <p:nvPr/>
          </p:nvSpPr>
          <p:spPr bwMode="auto">
            <a:xfrm flipH="1">
              <a:off x="3557" y="1507"/>
              <a:ext cx="194" cy="26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1" name="Text Box 49"/>
            <p:cNvSpPr txBox="1">
              <a:spLocks noChangeArrowheads="1"/>
            </p:cNvSpPr>
            <p:nvPr/>
          </p:nvSpPr>
          <p:spPr bwMode="auto">
            <a:xfrm>
              <a:off x="4205" y="1680"/>
              <a:ext cx="107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56 75 80</a:t>
              </a:r>
            </a:p>
          </p:txBody>
        </p:sp>
        <p:sp>
          <p:nvSpPr>
            <p:cNvPr id="48162" name="Line 50"/>
            <p:cNvSpPr>
              <a:spLocks noChangeShapeType="1"/>
            </p:cNvSpPr>
            <p:nvPr/>
          </p:nvSpPr>
          <p:spPr bwMode="auto">
            <a:xfrm>
              <a:off x="4114" y="1507"/>
              <a:ext cx="459" cy="24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148" name="Line 52"/>
          <p:cNvSpPr>
            <a:spLocks noChangeShapeType="1"/>
          </p:cNvSpPr>
          <p:nvPr/>
        </p:nvSpPr>
        <p:spPr bwMode="auto">
          <a:xfrm>
            <a:off x="7337425" y="3044825"/>
            <a:ext cx="0" cy="3841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74"/>
          <p:cNvGrpSpPr>
            <a:grpSpLocks/>
          </p:cNvGrpSpPr>
          <p:nvPr/>
        </p:nvGrpSpPr>
        <p:grpSpPr bwMode="auto">
          <a:xfrm>
            <a:off x="6607175" y="3089275"/>
            <a:ext cx="2162175" cy="796925"/>
            <a:chOff x="4162" y="1946"/>
            <a:chExt cx="1362" cy="502"/>
          </a:xfrm>
        </p:grpSpPr>
        <p:sp>
          <p:nvSpPr>
            <p:cNvPr id="48157" name="Text Box 51"/>
            <p:cNvSpPr txBox="1">
              <a:spLocks noChangeArrowheads="1"/>
            </p:cNvSpPr>
            <p:nvPr/>
          </p:nvSpPr>
          <p:spPr bwMode="auto">
            <a:xfrm>
              <a:off x="4162" y="2160"/>
              <a:ext cx="59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56</a:t>
              </a:r>
            </a:p>
          </p:txBody>
        </p:sp>
        <p:sp>
          <p:nvSpPr>
            <p:cNvPr id="48158" name="Text Box 53"/>
            <p:cNvSpPr txBox="1">
              <a:spLocks noChangeArrowheads="1"/>
            </p:cNvSpPr>
            <p:nvPr/>
          </p:nvSpPr>
          <p:spPr bwMode="auto">
            <a:xfrm>
              <a:off x="4688" y="1946"/>
              <a:ext cx="83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75 80</a:t>
              </a:r>
            </a:p>
          </p:txBody>
        </p:sp>
      </p:grpSp>
      <p:sp>
        <p:nvSpPr>
          <p:cNvPr id="48150" name="Line 54"/>
          <p:cNvSpPr>
            <a:spLocks noChangeShapeType="1"/>
          </p:cNvSpPr>
          <p:nvPr/>
        </p:nvSpPr>
        <p:spPr bwMode="auto">
          <a:xfrm>
            <a:off x="7989888" y="3044825"/>
            <a:ext cx="307975" cy="1158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" name="Group 75"/>
          <p:cNvGrpSpPr>
            <a:grpSpLocks/>
          </p:cNvGrpSpPr>
          <p:nvPr/>
        </p:nvGrpSpPr>
        <p:grpSpPr bwMode="auto">
          <a:xfrm>
            <a:off x="7145338" y="3429000"/>
            <a:ext cx="1893887" cy="1187450"/>
            <a:chOff x="4501" y="2160"/>
            <a:chExt cx="1193" cy="748"/>
          </a:xfrm>
        </p:grpSpPr>
        <p:sp>
          <p:nvSpPr>
            <p:cNvPr id="48153" name="Text Box 55"/>
            <p:cNvSpPr txBox="1">
              <a:spLocks noChangeArrowheads="1"/>
            </p:cNvSpPr>
            <p:nvPr/>
          </p:nvSpPr>
          <p:spPr bwMode="auto">
            <a:xfrm>
              <a:off x="4501" y="2620"/>
              <a:ext cx="59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75</a:t>
              </a:r>
            </a:p>
          </p:txBody>
        </p:sp>
        <p:sp>
          <p:nvSpPr>
            <p:cNvPr id="48154" name="Line 56"/>
            <p:cNvSpPr>
              <a:spLocks noChangeShapeType="1"/>
            </p:cNvSpPr>
            <p:nvPr/>
          </p:nvSpPr>
          <p:spPr bwMode="auto">
            <a:xfrm flipH="1">
              <a:off x="4936" y="2160"/>
              <a:ext cx="146" cy="5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5" name="Text Box 57"/>
            <p:cNvSpPr txBox="1">
              <a:spLocks noChangeArrowheads="1"/>
            </p:cNvSpPr>
            <p:nvPr/>
          </p:nvSpPr>
          <p:spPr bwMode="auto">
            <a:xfrm>
              <a:off x="5098" y="2551"/>
              <a:ext cx="59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742950" indent="-285750"/>
              <a:r>
                <a:rPr lang="en-US"/>
                <a:t>80</a:t>
              </a:r>
            </a:p>
          </p:txBody>
        </p:sp>
        <p:sp>
          <p:nvSpPr>
            <p:cNvPr id="48156" name="Line 58"/>
            <p:cNvSpPr>
              <a:spLocks noChangeShapeType="1"/>
            </p:cNvSpPr>
            <p:nvPr/>
          </p:nvSpPr>
          <p:spPr bwMode="auto">
            <a:xfrm>
              <a:off x="5372" y="2160"/>
              <a:ext cx="121" cy="43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4204" name="Text Box 76"/>
          <p:cNvSpPr txBox="1">
            <a:spLocks noChangeArrowheads="1"/>
          </p:cNvSpPr>
          <p:nvPr/>
        </p:nvSpPr>
        <p:spPr bwMode="auto">
          <a:xfrm>
            <a:off x="3656013" y="4510088"/>
            <a:ext cx="36115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/>
            <a:r>
              <a:rPr lang="en-US"/>
              <a:t>Worst Case: </a:t>
            </a:r>
            <a:r>
              <a:rPr lang="en-US">
                <a:solidFill>
                  <a:schemeClr val="accent1"/>
                </a:solidFill>
              </a:rPr>
              <a:t>O(n.log(n))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30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4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4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rgbClr val="008000"/>
                </a:solidFill>
              </a:rPr>
              <a:t>      int x[ ]= {12, -3, 78, 67, 6, 50, 19, 10} ;</a:t>
            </a:r>
          </a:p>
          <a:p>
            <a:pPr eaLnBrk="1" hangingPunct="1"/>
            <a:endParaRPr lang="en-US" smtClean="0">
              <a:solidFill>
                <a:srgbClr val="008000"/>
              </a:solidFill>
            </a:endParaRPr>
          </a:p>
          <a:p>
            <a:pPr eaLnBrk="1" hangingPunct="1"/>
            <a:r>
              <a:rPr lang="en-US" smtClean="0"/>
              <a:t>Trace the following calls :</a:t>
            </a:r>
          </a:p>
          <a:p>
            <a:pPr lvl="1" eaLnBrk="1" hangingPunct="1">
              <a:buFontTx/>
              <a:buNone/>
            </a:pPr>
            <a:r>
              <a:rPr lang="en-US" smtClean="0"/>
              <a:t>search (x, 8, 6) ;</a:t>
            </a:r>
          </a:p>
          <a:p>
            <a:pPr lvl="1" eaLnBrk="1" hangingPunct="1">
              <a:buFontTx/>
              <a:buNone/>
            </a:pPr>
            <a:r>
              <a:rPr lang="en-US" smtClean="0"/>
              <a:t>search (x, 8, 5) ;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73CE8-0D21-412D-AC33-46ADFFF89EEF}" type="slidenum">
              <a:rPr lang="en-US"/>
              <a:pPr>
                <a:defRPr/>
              </a:pPr>
              <a:t>5</a:t>
            </a:fld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305175" y="2852738"/>
            <a:ext cx="3187700" cy="576262"/>
            <a:chOff x="2082" y="1797"/>
            <a:chExt cx="2008" cy="363"/>
          </a:xfrm>
        </p:grpSpPr>
        <p:sp>
          <p:nvSpPr>
            <p:cNvPr id="6155" name="Rectangle 4"/>
            <p:cNvSpPr>
              <a:spLocks noChangeArrowheads="1"/>
            </p:cNvSpPr>
            <p:nvPr/>
          </p:nvSpPr>
          <p:spPr bwMode="auto">
            <a:xfrm>
              <a:off x="2880" y="1797"/>
              <a:ext cx="1210" cy="363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b="1">
                  <a:solidFill>
                    <a:srgbClr val="FF0000"/>
                  </a:solidFill>
                </a:rPr>
                <a:t>Returns 4</a:t>
              </a:r>
            </a:p>
          </p:txBody>
        </p:sp>
        <p:sp>
          <p:nvSpPr>
            <p:cNvPr id="6156" name="Line 5"/>
            <p:cNvSpPr>
              <a:spLocks noChangeShapeType="1"/>
            </p:cNvSpPr>
            <p:nvPr/>
          </p:nvSpPr>
          <p:spPr bwMode="auto">
            <a:xfrm flipH="1">
              <a:off x="2082" y="1991"/>
              <a:ext cx="798" cy="2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036763" y="3889375"/>
            <a:ext cx="1614487" cy="1498600"/>
            <a:chOff x="1307" y="2329"/>
            <a:chExt cx="1017" cy="944"/>
          </a:xfrm>
        </p:grpSpPr>
        <p:sp>
          <p:nvSpPr>
            <p:cNvPr id="6153" name="Rectangle 7"/>
            <p:cNvSpPr>
              <a:spLocks noChangeArrowheads="1"/>
            </p:cNvSpPr>
            <p:nvPr/>
          </p:nvSpPr>
          <p:spPr bwMode="auto">
            <a:xfrm>
              <a:off x="1307" y="2910"/>
              <a:ext cx="1017" cy="363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b="1">
                  <a:solidFill>
                    <a:srgbClr val="FF0000"/>
                  </a:solidFill>
                </a:rPr>
                <a:t>Returns -1</a:t>
              </a:r>
            </a:p>
          </p:txBody>
        </p:sp>
        <p:sp>
          <p:nvSpPr>
            <p:cNvPr id="6154" name="Line 8"/>
            <p:cNvSpPr>
              <a:spLocks noChangeShapeType="1"/>
            </p:cNvSpPr>
            <p:nvPr/>
          </p:nvSpPr>
          <p:spPr bwMode="auto">
            <a:xfrm flipV="1">
              <a:off x="1840" y="2329"/>
              <a:ext cx="72" cy="533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Search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search works if the array is </a:t>
            </a:r>
            <a:r>
              <a:rPr lang="en-US" smtClean="0">
                <a:solidFill>
                  <a:srgbClr val="FF0000"/>
                </a:solidFill>
              </a:rPr>
              <a:t>sorted</a:t>
            </a:r>
            <a:r>
              <a:rPr lang="en-US" smtClean="0"/>
              <a:t>.</a:t>
            </a:r>
          </a:p>
          <a:p>
            <a:pPr lvl="1" eaLnBrk="1" hangingPunct="1"/>
            <a:r>
              <a:rPr lang="en-US" smtClean="0"/>
              <a:t>Look for the target in the middle.</a:t>
            </a:r>
          </a:p>
          <a:p>
            <a:pPr lvl="1" eaLnBrk="1" hangingPunct="1"/>
            <a:r>
              <a:rPr lang="en-US" smtClean="0"/>
              <a:t>If you don’t find it, you can ignore half of the array, and repeat the process with the other half.</a:t>
            </a:r>
          </a:p>
          <a:p>
            <a:pPr eaLnBrk="1" hangingPunct="1"/>
            <a:r>
              <a:rPr lang="en-US" smtClean="0"/>
              <a:t>In every step, we reduce the number of elements to search in by half.</a:t>
            </a:r>
          </a:p>
          <a:p>
            <a:pPr lvl="1" eaLnBrk="1" hangingPunct="1">
              <a:buFontTx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A7CF5F-78D8-4CC7-8AF8-57D93F66E53B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Basic Strategy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153400" cy="47244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What do we want?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mtClean="0">
              <a:solidFill>
                <a:srgbClr val="008000"/>
              </a:solidFill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mtClean="0">
              <a:solidFill>
                <a:srgbClr val="008000"/>
              </a:solidFill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>
                <a:solidFill>
                  <a:srgbClr val="008000"/>
                </a:solidFill>
              </a:rPr>
              <a:t>Look at [(L+R)/2]. Move L or R to the middle       depending on test.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>
                <a:solidFill>
                  <a:srgbClr val="008000"/>
                </a:solidFill>
              </a:rPr>
              <a:t>Repeat search operation in the reduced interval.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mtClean="0">
              <a:solidFill>
                <a:srgbClr val="008000"/>
              </a:solidFill>
            </a:endParaRPr>
          </a:p>
        </p:txBody>
      </p:sp>
      <p:sp>
        <p:nvSpPr>
          <p:cNvPr id="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8BED9-0E4B-4414-B711-D9529533630B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1730375" y="2354263"/>
            <a:ext cx="37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0</a:t>
            </a:r>
          </a:p>
        </p:txBody>
      </p:sp>
      <p:sp>
        <p:nvSpPr>
          <p:cNvPr id="8200" name="Text Box 11"/>
          <p:cNvSpPr txBox="1">
            <a:spLocks noChangeArrowheads="1"/>
          </p:cNvSpPr>
          <p:nvPr/>
        </p:nvSpPr>
        <p:spPr bwMode="auto">
          <a:xfrm>
            <a:off x="1219200" y="2819400"/>
            <a:ext cx="479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x:</a:t>
            </a:r>
          </a:p>
        </p:txBody>
      </p: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6400800" y="2362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n-1</a:t>
            </a:r>
          </a:p>
        </p:txBody>
      </p:sp>
      <p:sp>
        <p:nvSpPr>
          <p:cNvPr id="8202" name="Text Box 13"/>
          <p:cNvSpPr txBox="1">
            <a:spLocks noChangeArrowheads="1"/>
          </p:cNvSpPr>
          <p:nvPr/>
        </p:nvSpPr>
        <p:spPr bwMode="auto">
          <a:xfrm>
            <a:off x="1730375" y="3200400"/>
            <a:ext cx="35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L</a:t>
            </a:r>
          </a:p>
        </p:txBody>
      </p:sp>
      <p:sp>
        <p:nvSpPr>
          <p:cNvPr id="8203" name="Text Box 14"/>
          <p:cNvSpPr txBox="1">
            <a:spLocks noChangeArrowheads="1"/>
          </p:cNvSpPr>
          <p:nvPr/>
        </p:nvSpPr>
        <p:spPr bwMode="auto">
          <a:xfrm>
            <a:off x="6837363" y="32004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R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617788" y="1123950"/>
            <a:ext cx="3908425" cy="1458913"/>
            <a:chOff x="1259" y="1651"/>
            <a:chExt cx="1621" cy="775"/>
          </a:xfrm>
        </p:grpSpPr>
        <p:sp>
          <p:nvSpPr>
            <p:cNvPr id="8219" name="AutoShape 19"/>
            <p:cNvSpPr>
              <a:spLocks noChangeArrowheads="1"/>
            </p:cNvSpPr>
            <p:nvPr/>
          </p:nvSpPr>
          <p:spPr bwMode="auto">
            <a:xfrm>
              <a:off x="1670" y="1651"/>
              <a:ext cx="726" cy="580"/>
            </a:xfrm>
            <a:prstGeom prst="flowChartDecision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b="1">
                  <a:solidFill>
                    <a:srgbClr val="FF0000"/>
                  </a:solidFill>
                </a:rPr>
                <a:t>x[m]&gt;key</a:t>
              </a:r>
            </a:p>
          </p:txBody>
        </p:sp>
        <p:sp>
          <p:nvSpPr>
            <p:cNvPr id="8220" name="Line 22"/>
            <p:cNvSpPr>
              <a:spLocks noChangeShapeType="1"/>
            </p:cNvSpPr>
            <p:nvPr/>
          </p:nvSpPr>
          <p:spPr bwMode="auto">
            <a:xfrm flipH="1">
              <a:off x="1259" y="1942"/>
              <a:ext cx="411" cy="4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Line 23"/>
            <p:cNvSpPr>
              <a:spLocks noChangeShapeType="1"/>
            </p:cNvSpPr>
            <p:nvPr/>
          </p:nvSpPr>
          <p:spPr bwMode="auto">
            <a:xfrm>
              <a:off x="2372" y="1942"/>
              <a:ext cx="508" cy="43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1626" name="Rectangle 26"/>
          <p:cNvSpPr>
            <a:spLocks noChangeArrowheads="1"/>
          </p:cNvSpPr>
          <p:nvPr/>
        </p:nvSpPr>
        <p:spPr bwMode="auto">
          <a:xfrm>
            <a:off x="2767013" y="2008188"/>
            <a:ext cx="614362" cy="269875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b="1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281627" name="Rectangle 27"/>
          <p:cNvSpPr>
            <a:spLocks noChangeArrowheads="1"/>
          </p:cNvSpPr>
          <p:nvPr/>
        </p:nvSpPr>
        <p:spPr bwMode="auto">
          <a:xfrm>
            <a:off x="5686425" y="1930400"/>
            <a:ext cx="652463" cy="346075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b="1">
                <a:solidFill>
                  <a:srgbClr val="FF0000"/>
                </a:solidFill>
              </a:rPr>
              <a:t>yes</a:t>
            </a:r>
          </a:p>
        </p:txBody>
      </p:sp>
      <p:grpSp>
        <p:nvGrpSpPr>
          <p:cNvPr id="8207" name="Group 31"/>
          <p:cNvGrpSpPr>
            <a:grpSpLocks/>
          </p:cNvGrpSpPr>
          <p:nvPr/>
        </p:nvGrpSpPr>
        <p:grpSpPr bwMode="auto">
          <a:xfrm>
            <a:off x="2133600" y="2738438"/>
            <a:ext cx="4876800" cy="381000"/>
            <a:chOff x="1210" y="1803"/>
            <a:chExt cx="3072" cy="240"/>
          </a:xfrm>
        </p:grpSpPr>
        <p:sp>
          <p:nvSpPr>
            <p:cNvPr id="8217" name="Rectangle 32"/>
            <p:cNvSpPr>
              <a:spLocks noChangeArrowheads="1"/>
            </p:cNvSpPr>
            <p:nvPr/>
          </p:nvSpPr>
          <p:spPr bwMode="auto">
            <a:xfrm>
              <a:off x="1210" y="1803"/>
              <a:ext cx="1536" cy="24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Elements   in </a:t>
              </a:r>
            </a:p>
          </p:txBody>
        </p:sp>
        <p:sp>
          <p:nvSpPr>
            <p:cNvPr id="8218" name="Rectangle 33"/>
            <p:cNvSpPr>
              <a:spLocks noChangeArrowheads="1"/>
            </p:cNvSpPr>
            <p:nvPr/>
          </p:nvSpPr>
          <p:spPr bwMode="auto">
            <a:xfrm>
              <a:off x="2746" y="1803"/>
              <a:ext cx="1536" cy="24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 Ascending order</a:t>
              </a:r>
            </a:p>
          </p:txBody>
        </p:sp>
      </p:grpSp>
      <p:sp>
        <p:nvSpPr>
          <p:cNvPr id="8208" name="Text Box 34"/>
          <p:cNvSpPr txBox="1">
            <a:spLocks noChangeArrowheads="1"/>
          </p:cNvSpPr>
          <p:nvPr/>
        </p:nvSpPr>
        <p:spPr bwMode="auto">
          <a:xfrm>
            <a:off x="4333875" y="3200400"/>
            <a:ext cx="474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m</a:t>
            </a:r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1960563" y="4081463"/>
            <a:ext cx="2611437" cy="919162"/>
            <a:chOff x="1235" y="2571"/>
            <a:chExt cx="1645" cy="579"/>
          </a:xfrm>
        </p:grpSpPr>
        <p:sp>
          <p:nvSpPr>
            <p:cNvPr id="8214" name="Rectangle 9"/>
            <p:cNvSpPr>
              <a:spLocks noChangeArrowheads="1"/>
            </p:cNvSpPr>
            <p:nvPr/>
          </p:nvSpPr>
          <p:spPr bwMode="auto">
            <a:xfrm>
              <a:off x="1344" y="2571"/>
              <a:ext cx="1536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&lt;=key</a:t>
              </a:r>
            </a:p>
          </p:txBody>
        </p:sp>
        <p:sp>
          <p:nvSpPr>
            <p:cNvPr id="8215" name="Text Box 35"/>
            <p:cNvSpPr txBox="1">
              <a:spLocks noChangeArrowheads="1"/>
            </p:cNvSpPr>
            <p:nvPr/>
          </p:nvSpPr>
          <p:spPr bwMode="auto">
            <a:xfrm>
              <a:off x="1235" y="2837"/>
              <a:ext cx="2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b="1">
                  <a:solidFill>
                    <a:schemeClr val="tx1"/>
                  </a:solidFill>
                  <a:latin typeface="Tahoma" pitchFamily="34" charset="0"/>
                </a:rPr>
                <a:t>L</a:t>
              </a:r>
            </a:p>
          </p:txBody>
        </p:sp>
        <p:sp>
          <p:nvSpPr>
            <p:cNvPr id="8216" name="Text Box 36"/>
            <p:cNvSpPr txBox="1">
              <a:spLocks noChangeArrowheads="1"/>
            </p:cNvSpPr>
            <p:nvPr/>
          </p:nvSpPr>
          <p:spPr bwMode="auto">
            <a:xfrm>
              <a:off x="2625" y="286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b="1">
                  <a:solidFill>
                    <a:schemeClr val="tx1"/>
                  </a:solidFill>
                  <a:latin typeface="Tahoma" pitchFamily="34" charset="0"/>
                </a:rPr>
                <a:t>R</a:t>
              </a:r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4572000" y="4081463"/>
            <a:ext cx="2862263" cy="919162"/>
            <a:chOff x="2880" y="2571"/>
            <a:chExt cx="1803" cy="579"/>
          </a:xfrm>
        </p:grpSpPr>
        <p:sp>
          <p:nvSpPr>
            <p:cNvPr id="8211" name="Rectangle 10"/>
            <p:cNvSpPr>
              <a:spLocks noChangeArrowheads="1"/>
            </p:cNvSpPr>
            <p:nvPr/>
          </p:nvSpPr>
          <p:spPr bwMode="auto">
            <a:xfrm>
              <a:off x="2880" y="2571"/>
              <a:ext cx="1536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&gt;key</a:t>
              </a:r>
            </a:p>
          </p:txBody>
        </p:sp>
        <p:sp>
          <p:nvSpPr>
            <p:cNvPr id="8212" name="Text Box 37"/>
            <p:cNvSpPr txBox="1">
              <a:spLocks noChangeArrowheads="1"/>
            </p:cNvSpPr>
            <p:nvPr/>
          </p:nvSpPr>
          <p:spPr bwMode="auto">
            <a:xfrm>
              <a:off x="4428" y="2837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b="1">
                  <a:solidFill>
                    <a:schemeClr val="tx1"/>
                  </a:solidFill>
                  <a:latin typeface="Tahoma" pitchFamily="34" charset="0"/>
                </a:rPr>
                <a:t>R</a:t>
              </a:r>
            </a:p>
          </p:txBody>
        </p:sp>
        <p:sp>
          <p:nvSpPr>
            <p:cNvPr id="8213" name="Text Box 38"/>
            <p:cNvSpPr txBox="1">
              <a:spLocks noChangeArrowheads="1"/>
            </p:cNvSpPr>
            <p:nvPr/>
          </p:nvSpPr>
          <p:spPr bwMode="auto">
            <a:xfrm>
              <a:off x="2880" y="2862"/>
              <a:ext cx="2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b="1">
                  <a:solidFill>
                    <a:schemeClr val="tx1"/>
                  </a:solidFill>
                  <a:latin typeface="Tahoma" pitchFamily="34" charset="0"/>
                </a:rPr>
                <a:t>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8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1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1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81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81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26" grpId="0" animBg="1"/>
      <p:bldP spid="2816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24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Contd.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7467600" cy="5029200"/>
          </a:xfrm>
          <a:solidFill>
            <a:srgbClr val="CCFFFF"/>
          </a:solidFill>
          <a:ln>
            <a:solidFill>
              <a:srgbClr val="993300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smtClean="0">
                <a:solidFill>
                  <a:srgbClr val="006600"/>
                </a:solidFill>
              </a:rPr>
              <a:t>/* If </a:t>
            </a:r>
            <a:r>
              <a:rPr lang="en-US" sz="2000" smtClean="0">
                <a:solidFill>
                  <a:srgbClr val="FF0000"/>
                </a:solidFill>
              </a:rPr>
              <a:t>key</a:t>
            </a:r>
            <a:r>
              <a:rPr lang="en-US" sz="2000" smtClean="0">
                <a:solidFill>
                  <a:srgbClr val="006600"/>
                </a:solidFill>
              </a:rPr>
              <a:t> appears in x[0..size-1], return its location, pos s.t. x[pos]==key. If not found, return -1 */</a:t>
            </a:r>
          </a:p>
          <a:p>
            <a:pPr eaLnBrk="1" hangingPunct="1">
              <a:buFontTx/>
              <a:buNone/>
            </a:pPr>
            <a:endParaRPr lang="en-US" sz="200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</a:pPr>
            <a:r>
              <a:rPr lang="en-US" sz="2000" smtClean="0">
                <a:solidFill>
                  <a:schemeClr val="tx2"/>
                </a:solidFill>
              </a:rPr>
              <a:t>int  bin_search (int x[], int size, int key)	</a:t>
            </a:r>
          </a:p>
          <a:p>
            <a:pPr eaLnBrk="1" hangingPunct="1">
              <a:buFontTx/>
              <a:buNone/>
            </a:pPr>
            <a:r>
              <a:rPr lang="en-US" sz="2000" smtClean="0">
                <a:solidFill>
                  <a:schemeClr val="tx2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2000" smtClean="0">
                <a:solidFill>
                  <a:schemeClr val="tx2"/>
                </a:solidFill>
              </a:rPr>
              <a:t>	int L, R, mid;</a:t>
            </a:r>
          </a:p>
          <a:p>
            <a:pPr eaLnBrk="1" hangingPunct="1">
              <a:buFontTx/>
              <a:buNone/>
            </a:pPr>
            <a:r>
              <a:rPr lang="en-US" sz="2000" smtClean="0">
                <a:solidFill>
                  <a:schemeClr val="tx2"/>
                </a:solidFill>
              </a:rPr>
              <a:t>	_________________;</a:t>
            </a:r>
          </a:p>
          <a:p>
            <a:pPr eaLnBrk="1" hangingPunct="1">
              <a:buFontTx/>
              <a:buNone/>
            </a:pPr>
            <a:r>
              <a:rPr lang="en-US" sz="2000" smtClean="0">
                <a:solidFill>
                  <a:schemeClr val="tx2"/>
                </a:solidFill>
              </a:rPr>
              <a:t>	while ( ____________ )	</a:t>
            </a:r>
          </a:p>
          <a:p>
            <a:pPr eaLnBrk="1" hangingPunct="1">
              <a:buFontTx/>
              <a:buNone/>
            </a:pPr>
            <a:r>
              <a:rPr lang="en-US" sz="2000" smtClean="0">
                <a:solidFill>
                  <a:schemeClr val="tx2"/>
                </a:solidFill>
              </a:rPr>
              <a:t>      {</a:t>
            </a:r>
          </a:p>
          <a:p>
            <a:pPr eaLnBrk="1" hangingPunct="1">
              <a:buFontTx/>
              <a:buNone/>
            </a:pPr>
            <a:r>
              <a:rPr lang="en-US" sz="2000" smtClean="0">
                <a:solidFill>
                  <a:schemeClr val="tx2"/>
                </a:solidFill>
              </a:rPr>
              <a:t>           __________________;</a:t>
            </a:r>
          </a:p>
          <a:p>
            <a:pPr eaLnBrk="1" hangingPunct="1">
              <a:buFontTx/>
              <a:buNone/>
            </a:pPr>
            <a:r>
              <a:rPr lang="en-US" sz="2000" smtClean="0">
                <a:solidFill>
                  <a:schemeClr val="tx2"/>
                </a:solidFill>
              </a:rPr>
              <a:t>	}</a:t>
            </a:r>
          </a:p>
          <a:p>
            <a:pPr eaLnBrk="1" hangingPunct="1">
              <a:buFontTx/>
              <a:buNone/>
            </a:pPr>
            <a:r>
              <a:rPr lang="en-US" sz="2000" smtClean="0">
                <a:solidFill>
                  <a:schemeClr val="tx2"/>
                </a:solidFill>
              </a:rPr>
              <a:t>	_________________ ;</a:t>
            </a:r>
          </a:p>
          <a:p>
            <a:pPr eaLnBrk="1" hangingPunct="1">
              <a:buFontTx/>
              <a:buNone/>
            </a:pPr>
            <a:r>
              <a:rPr lang="en-US" sz="2000" smtClean="0">
                <a:solidFill>
                  <a:schemeClr val="tx2"/>
                </a:solidFill>
              </a:rPr>
              <a:t>}</a:t>
            </a:r>
            <a:endParaRPr lang="en-US" sz="2000" smtClean="0">
              <a:solidFill>
                <a:srgbClr val="00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289C9F-B8B3-4932-84D6-4A8D39EE88E4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24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The basic search iteration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7467600" cy="5029200"/>
          </a:xfrm>
          <a:solidFill>
            <a:srgbClr val="CCFFFF"/>
          </a:solidFill>
          <a:ln>
            <a:solidFill>
              <a:srgbClr val="99330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rgbClr val="006600"/>
                </a:solidFill>
              </a:rPr>
              <a:t>/* If </a:t>
            </a:r>
            <a:r>
              <a:rPr lang="en-US" sz="1800" smtClean="0">
                <a:solidFill>
                  <a:srgbClr val="FF0000"/>
                </a:solidFill>
              </a:rPr>
              <a:t>key</a:t>
            </a:r>
            <a:r>
              <a:rPr lang="en-US" sz="1800" smtClean="0">
                <a:solidFill>
                  <a:srgbClr val="006600"/>
                </a:solidFill>
              </a:rPr>
              <a:t> appears in x[0..size-1], return its location, pos s.t. x[pos]==key. If not found, return -1 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int  bin_search (int x[], int size, int key)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	int L, R, mid;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	_________________;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	while ( ____________ )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     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                </a:t>
            </a:r>
            <a:r>
              <a:rPr lang="en-US" sz="1800" smtClean="0">
                <a:solidFill>
                  <a:srgbClr val="CC0000"/>
                </a:solidFill>
              </a:rPr>
              <a:t>mid = (L + R) / 2;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rgbClr val="CC0000"/>
                </a:solidFill>
              </a:rPr>
              <a:t>		if  (x[mid] &gt; key)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rgbClr val="CC0000"/>
                </a:solidFill>
              </a:rPr>
              <a:t>		       R = mid;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rgbClr val="CC0000"/>
                </a:solidFill>
              </a:rPr>
              <a:t>		else L = mid;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	_________________ 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8A9CD-F65A-404C-91EB-89898B0FB41E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2026</TotalTime>
  <Words>2867</Words>
  <Application>Microsoft PowerPoint</Application>
  <PresentationFormat>On-screen Show (4:3)</PresentationFormat>
  <Paragraphs>817</Paragraphs>
  <Slides>46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Times New Roman</vt:lpstr>
      <vt:lpstr>Arial</vt:lpstr>
      <vt:lpstr>Calibri</vt:lpstr>
      <vt:lpstr>Tahoma</vt:lpstr>
      <vt:lpstr>Office Theme</vt:lpstr>
      <vt:lpstr>Searching an Array: Linear and Binary Search</vt:lpstr>
      <vt:lpstr>Searching</vt:lpstr>
      <vt:lpstr>Linear Search</vt:lpstr>
      <vt:lpstr>Contd.</vt:lpstr>
      <vt:lpstr>Contd.</vt:lpstr>
      <vt:lpstr>Binary Search</vt:lpstr>
      <vt:lpstr>The Basic Strategy</vt:lpstr>
      <vt:lpstr>Contd.</vt:lpstr>
      <vt:lpstr>The basic search iteration</vt:lpstr>
      <vt:lpstr>Loop termination</vt:lpstr>
      <vt:lpstr>Return result</vt:lpstr>
      <vt:lpstr>Initialization</vt:lpstr>
      <vt:lpstr>Binary Search Examples</vt:lpstr>
      <vt:lpstr>Is it worth the trouble ?</vt:lpstr>
      <vt:lpstr>Time Complexity</vt:lpstr>
      <vt:lpstr>Sorting: the basic problem</vt:lpstr>
      <vt:lpstr>Example</vt:lpstr>
      <vt:lpstr>Sorting Problem</vt:lpstr>
      <vt:lpstr>Selection Sort</vt:lpstr>
      <vt:lpstr>Subproblem </vt:lpstr>
      <vt:lpstr>The main sorting function</vt:lpstr>
      <vt:lpstr>Example</vt:lpstr>
      <vt:lpstr>Analysis</vt:lpstr>
      <vt:lpstr>Insertion  Sort</vt:lpstr>
      <vt:lpstr>Insertion Sorting</vt:lpstr>
      <vt:lpstr>Insertion Sort</vt:lpstr>
      <vt:lpstr>Time Complexity</vt:lpstr>
      <vt:lpstr>Bubble Sort</vt:lpstr>
      <vt:lpstr>Bubble Sort</vt:lpstr>
      <vt:lpstr>Contd.</vt:lpstr>
      <vt:lpstr>Time Complexity</vt:lpstr>
      <vt:lpstr>Common pitfalls with arrays in C</vt:lpstr>
      <vt:lpstr>Some Efficient Sorting Algorithms</vt:lpstr>
      <vt:lpstr>Quicksort</vt:lpstr>
      <vt:lpstr>Partitioning</vt:lpstr>
      <vt:lpstr>Quick Sort: Example</vt:lpstr>
      <vt:lpstr>Contd.</vt:lpstr>
      <vt:lpstr>Contd:</vt:lpstr>
      <vt:lpstr>Trace of Partitioning</vt:lpstr>
      <vt:lpstr>Time Complexity</vt:lpstr>
      <vt:lpstr>Merge Sort</vt:lpstr>
      <vt:lpstr>Merging two sorted arrays</vt:lpstr>
      <vt:lpstr>Merge Sort</vt:lpstr>
      <vt:lpstr>/* Recursive function for dividing an array a[0..n-1] into two halves and sort them and merge them subsequently. */ </vt:lpstr>
      <vt:lpstr>/* Merging of two sorted arrays a[0..m-1] and b[0..n-1]    into a single array c[0..m+n-1] */ </vt:lpstr>
      <vt:lpstr>Splitting Trace</vt:lpstr>
    </vt:vector>
  </TitlesOfParts>
  <Company>IIT KGP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</dc:title>
  <dc:creator>ISG</dc:creator>
  <cp:lastModifiedBy>Anupam Basu</cp:lastModifiedBy>
  <cp:revision>713</cp:revision>
  <dcterms:created xsi:type="dcterms:W3CDTF">2000-12-23T12:31:32Z</dcterms:created>
  <dcterms:modified xsi:type="dcterms:W3CDTF">2013-03-15T02:48:31Z</dcterms:modified>
</cp:coreProperties>
</file>