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64" r:id="rId2"/>
    <p:sldId id="285" r:id="rId3"/>
    <p:sldId id="287" r:id="rId4"/>
    <p:sldId id="288" r:id="rId5"/>
    <p:sldId id="290" r:id="rId6"/>
    <p:sldId id="289" r:id="rId7"/>
    <p:sldId id="291" r:id="rId8"/>
    <p:sldId id="292" r:id="rId9"/>
    <p:sldId id="293" r:id="rId10"/>
    <p:sldId id="295" r:id="rId11"/>
    <p:sldId id="296" r:id="rId12"/>
    <p:sldId id="298" r:id="rId13"/>
    <p:sldId id="299" r:id="rId14"/>
    <p:sldId id="300" r:id="rId15"/>
    <p:sldId id="302" r:id="rId16"/>
    <p:sldId id="304" r:id="rId17"/>
    <p:sldId id="305" r:id="rId18"/>
    <p:sldId id="30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0000"/>
    <a:srgbClr val="FF0000"/>
    <a:srgbClr val="996633"/>
    <a:srgbClr val="CC9900"/>
    <a:srgbClr val="008000"/>
    <a:srgbClr val="A50021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34" autoAdjust="0"/>
    <p:restoredTop sz="94728" autoAdjust="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323F3E5-C6A7-4EB0-B53E-A9A630D01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61A89-C5C3-4B92-8E11-6BB0C4CA4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F9A54-239D-4CBA-B699-DE64BC446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EAFD9-00CE-421F-8771-F3032431D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80896-845C-4B04-B412-D505649D8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E3F85-5534-4C14-9A8B-F5032009B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D8316-AD5C-4E61-A7B3-BCFE84C89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9575B-E26B-4989-BFFB-4C5D871B6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4853B-06CA-4148-B315-84E66FB6D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8983-68A5-48AC-AE1B-36F8F7CBE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B69BC-F160-4E62-8B28-6E72C79FA4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D972E-4505-4795-8625-91562444C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D10FE4-0110-4C83-A29C-79BDC3880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Arrays- Part 2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A2F23-DCB4-4A8C-9BCA-708EA5C107F7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sz="2800" smtClean="0"/>
              <a:t>Example: Matrix Addition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3C9869-10FB-4DAC-8DE6-C5B9A70965D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4191000" cy="50069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#include  &lt;stdio.h&gt;</a:t>
            </a:r>
          </a:p>
          <a:p>
            <a:endParaRPr lang="en-US" sz="2000" b="1"/>
          </a:p>
          <a:p>
            <a:r>
              <a:rPr lang="en-US" sz="2000" b="1"/>
              <a:t>main()</a:t>
            </a:r>
          </a:p>
          <a:p>
            <a:r>
              <a:rPr lang="en-US" sz="2000" b="1"/>
              <a:t>{</a:t>
            </a:r>
          </a:p>
          <a:p>
            <a:r>
              <a:rPr lang="en-US" sz="2000" b="1"/>
              <a:t>    int  a[100][100], b[100][100],</a:t>
            </a:r>
          </a:p>
          <a:p>
            <a:r>
              <a:rPr lang="en-US" sz="2000" b="1"/>
              <a:t>               c[100][100], p, q, m, n;</a:t>
            </a:r>
          </a:p>
          <a:p>
            <a:endParaRPr lang="en-US" sz="2000" b="1"/>
          </a:p>
          <a:p>
            <a:r>
              <a:rPr lang="en-US" sz="2000" b="1"/>
              <a:t>    scanf (“%d %d”, &amp;m, &amp;n); </a:t>
            </a:r>
          </a:p>
          <a:p>
            <a:endParaRPr lang="en-US" sz="2000" b="1"/>
          </a:p>
          <a:p>
            <a:r>
              <a:rPr lang="en-US" sz="2000" b="1"/>
              <a:t>    for  (p=0; p&lt;m; p++)</a:t>
            </a:r>
          </a:p>
          <a:p>
            <a:r>
              <a:rPr lang="en-US" sz="2000" b="1"/>
              <a:t>        for  (q=0; q&lt;n; q++)</a:t>
            </a:r>
          </a:p>
          <a:p>
            <a:r>
              <a:rPr lang="en-US" sz="2000" b="1"/>
              <a:t>           scanf (“%d”, &amp;a[p][q]);</a:t>
            </a:r>
          </a:p>
          <a:p>
            <a:endParaRPr lang="en-US" sz="2000" b="1"/>
          </a:p>
          <a:p>
            <a:r>
              <a:rPr lang="en-US" sz="2000" b="1"/>
              <a:t>    for  (p=0; p&lt;m; p++)</a:t>
            </a:r>
          </a:p>
          <a:p>
            <a:r>
              <a:rPr lang="en-US" sz="2000" b="1"/>
              <a:t>        for  (q=0; q&lt;n; q++)</a:t>
            </a:r>
          </a:p>
          <a:p>
            <a:r>
              <a:rPr lang="en-US" sz="2000" b="1"/>
              <a:t>           scanf (“%d”, &amp;b[p][q]);</a:t>
            </a: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4876800" y="1143000"/>
            <a:ext cx="4038600" cy="37242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    for  (p=0; p&lt;m; p++)</a:t>
            </a:r>
          </a:p>
          <a:p>
            <a:r>
              <a:rPr lang="en-US" sz="2000" b="1"/>
              <a:t>        for  (q=0; q&lt;n; q++)</a:t>
            </a:r>
          </a:p>
          <a:p>
            <a:r>
              <a:rPr lang="en-US" sz="2000" b="1"/>
              <a:t>            c[p]q] = a[p][q] + b[p][q];</a:t>
            </a:r>
          </a:p>
          <a:p>
            <a:endParaRPr lang="en-US" sz="2000" b="1"/>
          </a:p>
          <a:p>
            <a:r>
              <a:rPr lang="en-US" sz="2000" b="1"/>
              <a:t>    for  (p=0; p&lt;m; p++)</a:t>
            </a:r>
          </a:p>
          <a:p>
            <a:r>
              <a:rPr lang="en-US" sz="2000" b="1"/>
              <a:t>    {</a:t>
            </a:r>
          </a:p>
          <a:p>
            <a:r>
              <a:rPr lang="en-US" sz="2000" b="1"/>
              <a:t>         printf  (“\n”);</a:t>
            </a:r>
          </a:p>
          <a:p>
            <a:pPr lvl="1">
              <a:spcBef>
                <a:spcPct val="20000"/>
              </a:spcBef>
            </a:pPr>
            <a:r>
              <a:rPr lang="en-US" sz="2000" b="1"/>
              <a:t>  for  (q=0; q&lt;n; q++)</a:t>
            </a:r>
          </a:p>
          <a:p>
            <a:pPr lvl="1">
              <a:spcBef>
                <a:spcPct val="20000"/>
              </a:spcBef>
            </a:pPr>
            <a:r>
              <a:rPr lang="en-US" sz="2000" b="1"/>
              <a:t>       printf (“%f   ”, a[p][q]);</a:t>
            </a:r>
          </a:p>
          <a:p>
            <a:pPr>
              <a:spcBef>
                <a:spcPct val="20000"/>
              </a:spcBef>
            </a:pPr>
            <a:r>
              <a:rPr lang="en-US" sz="2000" b="1"/>
              <a:t>     }</a:t>
            </a:r>
          </a:p>
          <a:p>
            <a:pPr>
              <a:spcBef>
                <a:spcPct val="20000"/>
              </a:spcBef>
            </a:pPr>
            <a:r>
              <a:rPr lang="en-US" sz="2000" b="1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Passing Arrays to a Function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r>
              <a:rPr lang="en-US" sz="2400" smtClean="0"/>
              <a:t>An array name can be used as an argument to a function.</a:t>
            </a:r>
          </a:p>
          <a:p>
            <a:pPr lvl="1"/>
            <a:r>
              <a:rPr lang="en-US" sz="2000" smtClean="0"/>
              <a:t>Permits the entire array to be passed to the function.</a:t>
            </a:r>
          </a:p>
          <a:p>
            <a:pPr lvl="1"/>
            <a:r>
              <a:rPr lang="en-US" sz="2000" smtClean="0"/>
              <a:t>Array name is passed as the parameter, which is effectively the address of the first element.</a:t>
            </a:r>
          </a:p>
          <a:p>
            <a:r>
              <a:rPr lang="en-US" sz="2400" smtClean="0"/>
              <a:t>Rules:</a:t>
            </a:r>
          </a:p>
          <a:p>
            <a:pPr lvl="1"/>
            <a:r>
              <a:rPr lang="en-US" sz="2000" smtClean="0"/>
              <a:t>The array name must appear by itself as argument, without brackets or subscripts.</a:t>
            </a:r>
          </a:p>
          <a:p>
            <a:pPr lvl="1"/>
            <a:r>
              <a:rPr lang="en-US" sz="2000" smtClean="0"/>
              <a:t>The corresponding formal argument is written in the same manner.</a:t>
            </a:r>
          </a:p>
          <a:p>
            <a:pPr lvl="2"/>
            <a:r>
              <a:rPr lang="en-US" sz="1800" smtClean="0"/>
              <a:t>Declared by writing the array name with a pair of empty brackets.</a:t>
            </a:r>
          </a:p>
          <a:p>
            <a:pPr lvl="2"/>
            <a:r>
              <a:rPr lang="en-US" sz="1800" smtClean="0"/>
              <a:t>Dimension or required number of elements to be passed as </a:t>
            </a:r>
          </a:p>
          <a:p>
            <a:pPr lvl="2">
              <a:buFontTx/>
              <a:buNone/>
            </a:pPr>
            <a:r>
              <a:rPr lang="en-US" sz="1800" smtClean="0"/>
              <a:t>    a separate parameter.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5B36CD-0389-4C2D-8D27-BBCCE6BBD620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7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7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87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The Actual Mechanism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0292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When an array is passed to a function, the values of the array elements are </a:t>
            </a:r>
            <a:r>
              <a:rPr lang="en-US" smtClean="0">
                <a:solidFill>
                  <a:srgbClr val="FF0000"/>
                </a:solidFill>
              </a:rPr>
              <a:t>not passed</a:t>
            </a:r>
            <a:r>
              <a:rPr lang="en-US" smtClean="0"/>
              <a:t> to the function.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 array name is interpreted as the </a:t>
            </a:r>
            <a:r>
              <a:rPr lang="en-US" smtClean="0">
                <a:solidFill>
                  <a:srgbClr val="CC0000"/>
                </a:solidFill>
              </a:rPr>
              <a:t>address</a:t>
            </a:r>
            <a:r>
              <a:rPr lang="en-US" smtClean="0"/>
              <a:t> of the first array element.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The formal argument therefore becomes a </a:t>
            </a:r>
            <a:r>
              <a:rPr lang="en-US" smtClean="0">
                <a:solidFill>
                  <a:srgbClr val="CC0000"/>
                </a:solidFill>
              </a:rPr>
              <a:t>pointer</a:t>
            </a:r>
            <a:r>
              <a:rPr lang="en-US" smtClean="0"/>
              <a:t> to the first array element.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When an array element is accessed inside the function, the address is calculated using the formula stated before.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Changes made inside the function are thus also reflected in the calling program.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1E0745-F81B-48F9-98FE-ED9FAA8E366A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Passing parameters in this way is called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</a:t>
            </a:r>
            <a:r>
              <a:rPr lang="en-US" smtClean="0">
                <a:solidFill>
                  <a:srgbClr val="FF0000"/>
                </a:solidFill>
              </a:rPr>
              <a:t>call-by-reference.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Normally parameters are passed in C using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        call-by-value.</a:t>
            </a:r>
            <a:endParaRPr lang="en-US" smtClean="0"/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Basically what it means?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If a function changes the values of array elements, then these changes will be made to the original array that is passed to the function.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This does not apply when an individual element is passed on as argument.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F08A4-AD19-4387-9F93-C4A2D140B105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Passing 2-D Arrays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Similar to that for 1-D arrays.</a:t>
            </a:r>
          </a:p>
          <a:p>
            <a:pPr lvl="1"/>
            <a:r>
              <a:rPr lang="en-US" sz="2400" dirty="0" smtClean="0"/>
              <a:t>The array contents are not copied into the function.</a:t>
            </a:r>
          </a:p>
          <a:p>
            <a:pPr lvl="1"/>
            <a:r>
              <a:rPr lang="en-US" sz="2400" dirty="0" smtClean="0"/>
              <a:t>Rather, the address of the first element is passed.</a:t>
            </a:r>
          </a:p>
          <a:p>
            <a:r>
              <a:rPr lang="en-US" sz="2800" dirty="0" smtClean="0"/>
              <a:t>For calculating the address of an element in a 2-D array, we need:</a:t>
            </a:r>
          </a:p>
          <a:p>
            <a:pPr lvl="1"/>
            <a:r>
              <a:rPr lang="en-US" sz="2400" dirty="0" smtClean="0"/>
              <a:t>The starting address of the array in memory.</a:t>
            </a:r>
          </a:p>
          <a:p>
            <a:pPr lvl="1"/>
            <a:r>
              <a:rPr lang="en-US" sz="2400" dirty="0" smtClean="0"/>
              <a:t>Number of bytes per element.</a:t>
            </a:r>
          </a:p>
          <a:p>
            <a:pPr lvl="1"/>
            <a:r>
              <a:rPr lang="en-US" sz="2400" dirty="0" smtClean="0"/>
              <a:t>Number of columns in the array.</a:t>
            </a:r>
          </a:p>
          <a:p>
            <a:r>
              <a:rPr lang="en-US" sz="2800" dirty="0" smtClean="0"/>
              <a:t>The above three pieces of information must be known to the function.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786404-1EB2-4558-B9F6-B46B8D61E98A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2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2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2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Usage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1649E-84EA-484F-9321-52B751AE8AD9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762000" y="1524000"/>
            <a:ext cx="3352800" cy="31781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#include  &lt;stdio.h&gt;</a:t>
            </a:r>
          </a:p>
          <a:p>
            <a:endParaRPr lang="en-US" sz="2000" b="1"/>
          </a:p>
          <a:p>
            <a:r>
              <a:rPr lang="en-US" sz="2000" b="1"/>
              <a:t>main()</a:t>
            </a:r>
          </a:p>
          <a:p>
            <a:r>
              <a:rPr lang="en-US" sz="2000" b="1"/>
              <a:t>{</a:t>
            </a:r>
          </a:p>
          <a:p>
            <a:r>
              <a:rPr lang="en-US" sz="2000" b="1"/>
              <a:t>    int  a[15][25],  b[15]25];</a:t>
            </a:r>
          </a:p>
          <a:p>
            <a:r>
              <a:rPr lang="en-US" sz="2000" b="1"/>
              <a:t>    :</a:t>
            </a:r>
          </a:p>
          <a:p>
            <a:r>
              <a:rPr lang="en-US" sz="2000" b="1"/>
              <a:t>    :</a:t>
            </a:r>
          </a:p>
          <a:p>
            <a:r>
              <a:rPr lang="en-US" sz="2000" b="1"/>
              <a:t>    </a:t>
            </a:r>
            <a:r>
              <a:rPr lang="en-US" sz="2000" b="1">
                <a:solidFill>
                  <a:srgbClr val="FF0000"/>
                </a:solidFill>
              </a:rPr>
              <a:t>add (a, b, 15, 25);</a:t>
            </a:r>
          </a:p>
          <a:p>
            <a:r>
              <a:rPr lang="en-US" sz="2000" b="1"/>
              <a:t>    :</a:t>
            </a:r>
          </a:p>
          <a:p>
            <a:r>
              <a:rPr lang="en-US" sz="2000" b="1"/>
              <a:t>}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4572000" y="1524000"/>
            <a:ext cx="3124200" cy="19589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void  add (x, y, rows, cols)</a:t>
            </a:r>
          </a:p>
          <a:p>
            <a:r>
              <a:rPr lang="en-US" sz="2000" b="1">
                <a:solidFill>
                  <a:srgbClr val="FF0000"/>
                </a:solidFill>
              </a:rPr>
              <a:t>int  x[][25], y[][25];</a:t>
            </a:r>
          </a:p>
          <a:p>
            <a:r>
              <a:rPr lang="en-US" sz="2000" b="1"/>
              <a:t>int  rows, cols;</a:t>
            </a:r>
          </a:p>
          <a:p>
            <a:r>
              <a:rPr lang="en-US" sz="2000" b="1"/>
              <a:t>{</a:t>
            </a:r>
          </a:p>
          <a:p>
            <a:r>
              <a:rPr lang="en-US" sz="2000" b="1"/>
              <a:t>    :</a:t>
            </a:r>
          </a:p>
          <a:p>
            <a:r>
              <a:rPr lang="en-US" sz="2000" b="1"/>
              <a:t>}</a:t>
            </a:r>
          </a:p>
        </p:txBody>
      </p:sp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6172200" y="4267200"/>
            <a:ext cx="2743200" cy="817563"/>
          </a:xfrm>
          <a:prstGeom prst="rect">
            <a:avLst/>
          </a:prstGeom>
          <a:solidFill>
            <a:srgbClr val="CCFFCC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We can also write</a:t>
            </a:r>
          </a:p>
          <a:p>
            <a:pPr>
              <a:spcBef>
                <a:spcPct val="50000"/>
              </a:spcBef>
            </a:pPr>
            <a:r>
              <a:rPr lang="en-US" sz="1800" b="1"/>
              <a:t>int  x[15][25], y[15][25];</a:t>
            </a:r>
          </a:p>
        </p:txBody>
      </p:sp>
      <p:sp>
        <p:nvSpPr>
          <p:cNvPr id="195590" name="Line 6"/>
          <p:cNvSpPr>
            <a:spLocks noChangeShapeType="1"/>
          </p:cNvSpPr>
          <p:nvPr/>
        </p:nvSpPr>
        <p:spPr bwMode="auto">
          <a:xfrm flipH="1" flipV="1">
            <a:off x="6553200" y="2286000"/>
            <a:ext cx="990600" cy="1981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5591" name="Rectangle 7"/>
          <p:cNvSpPr>
            <a:spLocks noChangeArrowheads="1"/>
          </p:cNvSpPr>
          <p:nvPr/>
        </p:nvSpPr>
        <p:spPr bwMode="auto">
          <a:xfrm>
            <a:off x="3016250" y="4965700"/>
            <a:ext cx="3111500" cy="95885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Number of columns</a:t>
            </a:r>
          </a:p>
        </p:txBody>
      </p:sp>
      <p:sp>
        <p:nvSpPr>
          <p:cNvPr id="195592" name="Line 8"/>
          <p:cNvSpPr>
            <a:spLocks noChangeShapeType="1"/>
          </p:cNvSpPr>
          <p:nvPr/>
        </p:nvSpPr>
        <p:spPr bwMode="auto">
          <a:xfrm flipV="1">
            <a:off x="4572000" y="2162175"/>
            <a:ext cx="960438" cy="27257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5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5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5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5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9" grpId="0" animBg="1"/>
      <p:bldP spid="195590" grpId="0" animBg="1"/>
      <p:bldP spid="195591" grpId="0" animBg="1"/>
      <p:bldP spid="19559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Transpose of a matrix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B5714-963C-410A-B8F3-7777092D9CCC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461963" y="1535113"/>
            <a:ext cx="4387850" cy="37877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void  transpose (int x[][100], int n)</a:t>
            </a:r>
          </a:p>
          <a:p>
            <a:r>
              <a:rPr lang="en-US" sz="2000" b="1"/>
              <a:t>{</a:t>
            </a:r>
          </a:p>
          <a:p>
            <a:r>
              <a:rPr lang="en-US" sz="2000" b="1"/>
              <a:t>    int  p, q;</a:t>
            </a:r>
          </a:p>
          <a:p>
            <a:endParaRPr lang="en-US" sz="2000" b="1"/>
          </a:p>
          <a:p>
            <a:r>
              <a:rPr lang="en-US" sz="2000" b="1"/>
              <a:t>    for  (p=0; p&lt;n; p++)</a:t>
            </a:r>
          </a:p>
          <a:p>
            <a:r>
              <a:rPr lang="en-US" sz="2000" b="1"/>
              <a:t>        for  (q=0; q&lt;n; q++)</a:t>
            </a:r>
          </a:p>
          <a:p>
            <a:r>
              <a:rPr lang="en-US" sz="2000" b="1"/>
              <a:t>           {</a:t>
            </a:r>
          </a:p>
          <a:p>
            <a:r>
              <a:rPr lang="en-US" sz="2000" b="1"/>
              <a:t>                t = x[p][q];</a:t>
            </a:r>
          </a:p>
          <a:p>
            <a:r>
              <a:rPr lang="en-US" sz="2000" b="1"/>
              <a:t>                x[p][q] = x[q][p];</a:t>
            </a:r>
          </a:p>
          <a:p>
            <a:r>
              <a:rPr lang="en-US" sz="2000" b="1"/>
              <a:t>                x[q][p] = t;</a:t>
            </a:r>
          </a:p>
          <a:p>
            <a:r>
              <a:rPr lang="en-US" sz="2000" b="1"/>
              <a:t>           }</a:t>
            </a:r>
          </a:p>
          <a:p>
            <a:r>
              <a:rPr lang="en-US" sz="2000" b="1"/>
              <a:t>}</a:t>
            </a:r>
          </a:p>
        </p:txBody>
      </p:sp>
      <p:sp>
        <p:nvSpPr>
          <p:cNvPr id="197636" name="Text Box 4"/>
          <p:cNvSpPr txBox="1">
            <a:spLocks noChangeArrowheads="1"/>
          </p:cNvSpPr>
          <p:nvPr/>
        </p:nvSpPr>
        <p:spPr bwMode="auto">
          <a:xfrm>
            <a:off x="5638800" y="1600200"/>
            <a:ext cx="30480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lain" startAt="10"/>
            </a:pPr>
            <a:r>
              <a:rPr lang="en-US" b="1"/>
              <a:t>20   30</a:t>
            </a:r>
          </a:p>
          <a:p>
            <a:pPr marL="457200" indent="-457200">
              <a:spcBef>
                <a:spcPct val="50000"/>
              </a:spcBef>
              <a:buFontTx/>
              <a:buAutoNum type="arabicPlain" startAt="40"/>
            </a:pPr>
            <a:r>
              <a:rPr lang="en-US" b="1"/>
              <a:t>50   60</a:t>
            </a:r>
          </a:p>
          <a:p>
            <a:pPr marL="457200" indent="-457200">
              <a:spcBef>
                <a:spcPct val="50000"/>
              </a:spcBef>
            </a:pPr>
            <a:r>
              <a:rPr lang="en-US" b="1"/>
              <a:t>70   80   90</a:t>
            </a:r>
          </a:p>
        </p:txBody>
      </p:sp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5638800" y="4114800"/>
            <a:ext cx="30480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lain" startAt="10"/>
            </a:pPr>
            <a:r>
              <a:rPr lang="en-US" b="1"/>
              <a:t>20   30</a:t>
            </a:r>
          </a:p>
          <a:p>
            <a:pPr marL="457200" indent="-457200">
              <a:spcBef>
                <a:spcPct val="50000"/>
              </a:spcBef>
              <a:buFontTx/>
              <a:buAutoNum type="arabicPlain" startAt="40"/>
            </a:pPr>
            <a:r>
              <a:rPr lang="en-US" b="1"/>
              <a:t>50   60</a:t>
            </a:r>
          </a:p>
          <a:p>
            <a:pPr marL="457200" indent="-457200">
              <a:spcBef>
                <a:spcPct val="50000"/>
              </a:spcBef>
            </a:pPr>
            <a:r>
              <a:rPr lang="en-US" b="1"/>
              <a:t>70   80   90</a:t>
            </a:r>
          </a:p>
        </p:txBody>
      </p:sp>
      <p:sp>
        <p:nvSpPr>
          <p:cNvPr id="197638" name="AutoShape 6"/>
          <p:cNvSpPr>
            <a:spLocks noChangeArrowheads="1"/>
          </p:cNvSpPr>
          <p:nvPr/>
        </p:nvSpPr>
        <p:spPr bwMode="auto">
          <a:xfrm>
            <a:off x="6172200" y="3276600"/>
            <a:ext cx="381000" cy="762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7639" name="Rectangle 7"/>
          <p:cNvSpPr>
            <a:spLocks noChangeArrowheads="1"/>
          </p:cNvSpPr>
          <p:nvPr/>
        </p:nvSpPr>
        <p:spPr bwMode="auto">
          <a:xfrm>
            <a:off x="6953250" y="3429000"/>
            <a:ext cx="1843088" cy="614363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transpose(a,3)</a:t>
            </a:r>
          </a:p>
        </p:txBody>
      </p:sp>
      <p:sp>
        <p:nvSpPr>
          <p:cNvPr id="197640" name="Rectangle 8"/>
          <p:cNvSpPr>
            <a:spLocks noChangeArrowheads="1"/>
          </p:cNvSpPr>
          <p:nvPr/>
        </p:nvSpPr>
        <p:spPr bwMode="auto">
          <a:xfrm>
            <a:off x="7491413" y="2314575"/>
            <a:ext cx="1652587" cy="76835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a[100][100]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7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7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7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7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6" grpId="0"/>
      <p:bldP spid="197637" grpId="0"/>
      <p:bldP spid="197638" grpId="0" animBg="1"/>
      <p:bldP spid="197639" grpId="0" animBg="1"/>
      <p:bldP spid="19764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Correct Version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725F3-EBB1-49F5-9298-27798916849A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539750" y="1382713"/>
            <a:ext cx="4311650" cy="3787775"/>
          </a:xfrm>
          <a:prstGeom prst="rect">
            <a:avLst/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void  transpose (int x[][100], n)</a:t>
            </a:r>
          </a:p>
          <a:p>
            <a:r>
              <a:rPr lang="en-US" sz="2000" b="1"/>
              <a:t>{</a:t>
            </a:r>
          </a:p>
          <a:p>
            <a:r>
              <a:rPr lang="en-US" sz="2000" b="1"/>
              <a:t>    int  p, q;</a:t>
            </a:r>
          </a:p>
          <a:p>
            <a:endParaRPr lang="en-US" sz="2000" b="1"/>
          </a:p>
          <a:p>
            <a:r>
              <a:rPr lang="en-US" sz="2000" b="1"/>
              <a:t>    for  (p=0; p&lt;n; p++)</a:t>
            </a:r>
          </a:p>
          <a:p>
            <a:r>
              <a:rPr lang="en-US" sz="2000" b="1"/>
              <a:t>        for  (q=</a:t>
            </a:r>
            <a:r>
              <a:rPr lang="en-US" sz="2000" b="1">
                <a:solidFill>
                  <a:srgbClr val="FF0000"/>
                </a:solidFill>
              </a:rPr>
              <a:t>p</a:t>
            </a:r>
            <a:r>
              <a:rPr lang="en-US" sz="2000" b="1"/>
              <a:t>; q&lt;n; q++)</a:t>
            </a:r>
          </a:p>
          <a:p>
            <a:r>
              <a:rPr lang="en-US" sz="2000" b="1"/>
              <a:t>           {</a:t>
            </a:r>
          </a:p>
          <a:p>
            <a:r>
              <a:rPr lang="en-US" sz="2000" b="1"/>
              <a:t>                t = x[p][q];</a:t>
            </a:r>
          </a:p>
          <a:p>
            <a:r>
              <a:rPr lang="en-US" sz="2000" b="1"/>
              <a:t>                x[p][q] = x[q][p];</a:t>
            </a:r>
          </a:p>
          <a:p>
            <a:r>
              <a:rPr lang="en-US" sz="2000" b="1"/>
              <a:t>                x[q][p] = t;</a:t>
            </a:r>
          </a:p>
          <a:p>
            <a:r>
              <a:rPr lang="en-US" sz="2000" b="1"/>
              <a:t>           }</a:t>
            </a:r>
          </a:p>
          <a:p>
            <a:r>
              <a:rPr lang="en-US" sz="2000" b="1"/>
              <a:t>}</a:t>
            </a:r>
          </a:p>
        </p:txBody>
      </p:sp>
      <p:sp>
        <p:nvSpPr>
          <p:cNvPr id="198660" name="Text Box 4"/>
          <p:cNvSpPr txBox="1">
            <a:spLocks noChangeArrowheads="1"/>
          </p:cNvSpPr>
          <p:nvPr/>
        </p:nvSpPr>
        <p:spPr bwMode="auto">
          <a:xfrm>
            <a:off x="5638800" y="1600200"/>
            <a:ext cx="30480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lain" startAt="10"/>
            </a:pPr>
            <a:r>
              <a:rPr lang="en-US" b="1"/>
              <a:t>20   30</a:t>
            </a:r>
          </a:p>
          <a:p>
            <a:pPr marL="457200" indent="-457200">
              <a:spcBef>
                <a:spcPct val="50000"/>
              </a:spcBef>
              <a:buFontTx/>
              <a:buAutoNum type="arabicPlain" startAt="40"/>
            </a:pPr>
            <a:r>
              <a:rPr lang="en-US" b="1"/>
              <a:t>50   60</a:t>
            </a:r>
          </a:p>
          <a:p>
            <a:pPr marL="457200" indent="-457200">
              <a:spcBef>
                <a:spcPct val="50000"/>
              </a:spcBef>
            </a:pPr>
            <a:r>
              <a:rPr lang="en-US" b="1"/>
              <a:t>70   80   90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5638800" y="4114800"/>
            <a:ext cx="30480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lain" startAt="10"/>
            </a:pPr>
            <a:r>
              <a:rPr lang="en-US" b="1"/>
              <a:t>40   70</a:t>
            </a:r>
          </a:p>
          <a:p>
            <a:pPr marL="457200" indent="-457200">
              <a:spcBef>
                <a:spcPct val="50000"/>
              </a:spcBef>
            </a:pPr>
            <a:r>
              <a:rPr lang="en-US" b="1"/>
              <a:t>20  50   80</a:t>
            </a:r>
          </a:p>
          <a:p>
            <a:pPr marL="457200" indent="-457200">
              <a:spcBef>
                <a:spcPct val="50000"/>
              </a:spcBef>
            </a:pPr>
            <a:r>
              <a:rPr lang="en-US" b="1"/>
              <a:t>30  60   90</a:t>
            </a:r>
          </a:p>
        </p:txBody>
      </p:sp>
      <p:sp>
        <p:nvSpPr>
          <p:cNvPr id="198662" name="AutoShape 6"/>
          <p:cNvSpPr>
            <a:spLocks noChangeArrowheads="1"/>
          </p:cNvSpPr>
          <p:nvPr/>
        </p:nvSpPr>
        <p:spPr bwMode="auto">
          <a:xfrm>
            <a:off x="6172200" y="3276600"/>
            <a:ext cx="381000" cy="762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/>
      <p:bldP spid="198661" grpId="0"/>
      <p:bldP spid="19866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Exercise Problems to Try Out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two matrices of orders m x n and </a:t>
            </a:r>
          </a:p>
          <a:p>
            <a:pPr>
              <a:buNone/>
            </a:pPr>
            <a:r>
              <a:rPr lang="en-US" smtClean="0"/>
              <a:t>     n x p </a:t>
            </a:r>
            <a:r>
              <a:rPr lang="en-US" dirty="0" smtClean="0"/>
              <a:t>respectively.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B89D0-AC86-4860-A1FB-5DE618EF92C4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Dimensional Arrays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have seen that an array variable can store a list of values.</a:t>
            </a:r>
          </a:p>
          <a:p>
            <a:r>
              <a:rPr lang="en-US" smtClean="0"/>
              <a:t>Many applications require us to store a </a:t>
            </a:r>
            <a:r>
              <a:rPr lang="en-US" smtClean="0">
                <a:solidFill>
                  <a:srgbClr val="FF0000"/>
                </a:solidFill>
              </a:rPr>
              <a:t>table</a:t>
            </a:r>
            <a:r>
              <a:rPr lang="en-US" smtClean="0"/>
              <a:t> of values.</a:t>
            </a:r>
          </a:p>
        </p:txBody>
      </p:sp>
      <p:sp>
        <p:nvSpPr>
          <p:cNvPr id="4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B1BED-4A2F-4FFD-A1F4-3AE7F394348D}" type="slidenum">
              <a:rPr lang="en-US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76178" name="Group 50"/>
          <p:cNvGraphicFramePr>
            <a:graphicFrameLocks noGrp="1"/>
          </p:cNvGraphicFramePr>
          <p:nvPr/>
        </p:nvGraphicFramePr>
        <p:xfrm>
          <a:off x="1752600" y="3886200"/>
          <a:ext cx="6096000" cy="1828800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68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999" name="Text Box 51"/>
          <p:cNvSpPr txBox="1">
            <a:spLocks noChangeArrowheads="1"/>
          </p:cNvSpPr>
          <p:nvPr/>
        </p:nvSpPr>
        <p:spPr bwMode="auto">
          <a:xfrm>
            <a:off x="533400" y="3962400"/>
            <a:ext cx="12192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Student 1</a:t>
            </a:r>
          </a:p>
        </p:txBody>
      </p:sp>
      <p:sp>
        <p:nvSpPr>
          <p:cNvPr id="41000" name="Text Box 52"/>
          <p:cNvSpPr txBox="1">
            <a:spLocks noChangeArrowheads="1"/>
          </p:cNvSpPr>
          <p:nvPr/>
        </p:nvSpPr>
        <p:spPr bwMode="auto">
          <a:xfrm>
            <a:off x="533400" y="4419600"/>
            <a:ext cx="12192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Student 2</a:t>
            </a:r>
          </a:p>
        </p:txBody>
      </p:sp>
      <p:sp>
        <p:nvSpPr>
          <p:cNvPr id="41001" name="Text Box 53"/>
          <p:cNvSpPr txBox="1">
            <a:spLocks noChangeArrowheads="1"/>
          </p:cNvSpPr>
          <p:nvPr/>
        </p:nvSpPr>
        <p:spPr bwMode="auto">
          <a:xfrm>
            <a:off x="533400" y="4876800"/>
            <a:ext cx="12192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Student 3</a:t>
            </a:r>
          </a:p>
        </p:txBody>
      </p:sp>
      <p:sp>
        <p:nvSpPr>
          <p:cNvPr id="41002" name="Text Box 54"/>
          <p:cNvSpPr txBox="1">
            <a:spLocks noChangeArrowheads="1"/>
          </p:cNvSpPr>
          <p:nvPr/>
        </p:nvSpPr>
        <p:spPr bwMode="auto">
          <a:xfrm>
            <a:off x="533400" y="5334000"/>
            <a:ext cx="12192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Student 4</a:t>
            </a:r>
          </a:p>
        </p:txBody>
      </p:sp>
      <p:sp>
        <p:nvSpPr>
          <p:cNvPr id="41003" name="Text Box 55"/>
          <p:cNvSpPr txBox="1">
            <a:spLocks noChangeArrowheads="1"/>
          </p:cNvSpPr>
          <p:nvPr/>
        </p:nvSpPr>
        <p:spPr bwMode="auto">
          <a:xfrm>
            <a:off x="1828800" y="3505200"/>
            <a:ext cx="12192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Subject 1</a:t>
            </a:r>
          </a:p>
        </p:txBody>
      </p:sp>
      <p:sp>
        <p:nvSpPr>
          <p:cNvPr id="41004" name="Text Box 56"/>
          <p:cNvSpPr txBox="1">
            <a:spLocks noChangeArrowheads="1"/>
          </p:cNvSpPr>
          <p:nvPr/>
        </p:nvSpPr>
        <p:spPr bwMode="auto">
          <a:xfrm>
            <a:off x="2971800" y="3505200"/>
            <a:ext cx="12192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Subject 2</a:t>
            </a:r>
          </a:p>
        </p:txBody>
      </p:sp>
      <p:sp>
        <p:nvSpPr>
          <p:cNvPr id="41005" name="Text Box 57"/>
          <p:cNvSpPr txBox="1">
            <a:spLocks noChangeArrowheads="1"/>
          </p:cNvSpPr>
          <p:nvPr/>
        </p:nvSpPr>
        <p:spPr bwMode="auto">
          <a:xfrm>
            <a:off x="4191000" y="3505200"/>
            <a:ext cx="12192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Subject 3</a:t>
            </a:r>
          </a:p>
        </p:txBody>
      </p:sp>
      <p:sp>
        <p:nvSpPr>
          <p:cNvPr id="41006" name="Text Box 58"/>
          <p:cNvSpPr txBox="1">
            <a:spLocks noChangeArrowheads="1"/>
          </p:cNvSpPr>
          <p:nvPr/>
        </p:nvSpPr>
        <p:spPr bwMode="auto">
          <a:xfrm>
            <a:off x="5410200" y="3505200"/>
            <a:ext cx="12192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Subject 4</a:t>
            </a:r>
          </a:p>
        </p:txBody>
      </p:sp>
      <p:sp>
        <p:nvSpPr>
          <p:cNvPr id="41007" name="Text Box 59"/>
          <p:cNvSpPr txBox="1">
            <a:spLocks noChangeArrowheads="1"/>
          </p:cNvSpPr>
          <p:nvPr/>
        </p:nvSpPr>
        <p:spPr bwMode="auto">
          <a:xfrm>
            <a:off x="6629400" y="3505200"/>
            <a:ext cx="12192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Subject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table contains a total of 20 values, five in each line.</a:t>
            </a:r>
          </a:p>
          <a:p>
            <a:pPr lvl="1"/>
            <a:r>
              <a:rPr lang="en-US" smtClean="0"/>
              <a:t>The table can be regarded as a </a:t>
            </a:r>
            <a:r>
              <a:rPr lang="en-US" smtClean="0">
                <a:solidFill>
                  <a:srgbClr val="FF0000"/>
                </a:solidFill>
              </a:rPr>
              <a:t>matrix</a:t>
            </a:r>
            <a:r>
              <a:rPr lang="en-US" smtClean="0"/>
              <a:t> consisting of </a:t>
            </a:r>
            <a:r>
              <a:rPr lang="en-US" smtClean="0">
                <a:solidFill>
                  <a:srgbClr val="CC9900"/>
                </a:solidFill>
              </a:rPr>
              <a:t>four rows</a:t>
            </a:r>
            <a:r>
              <a:rPr lang="en-US" smtClean="0"/>
              <a:t> and </a:t>
            </a:r>
            <a:r>
              <a:rPr lang="en-US" smtClean="0">
                <a:solidFill>
                  <a:srgbClr val="CC9900"/>
                </a:solidFill>
              </a:rPr>
              <a:t>five columns</a:t>
            </a:r>
            <a:r>
              <a:rPr lang="en-US" smtClean="0"/>
              <a:t>.</a:t>
            </a:r>
          </a:p>
          <a:p>
            <a:r>
              <a:rPr lang="en-US" smtClean="0"/>
              <a:t>C allows us to define such tables of items by using </a:t>
            </a:r>
            <a:r>
              <a:rPr lang="en-US" smtClean="0">
                <a:solidFill>
                  <a:srgbClr val="FF0000"/>
                </a:solidFill>
              </a:rPr>
              <a:t>two-dimensional</a:t>
            </a:r>
            <a:r>
              <a:rPr lang="en-US" smtClean="0"/>
              <a:t> arrays.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43B45-3370-4F59-9EFB-5DE989848E99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Declaring 2-D Arrays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General form:</a:t>
            </a:r>
          </a:p>
          <a:p>
            <a:pPr lvl="1">
              <a:buFontTx/>
              <a:buNone/>
            </a:pPr>
            <a:r>
              <a:rPr lang="en-US" smtClean="0"/>
              <a:t>   type   array_name [row_size][column_size];</a:t>
            </a:r>
          </a:p>
          <a:p>
            <a:r>
              <a:rPr lang="en-US" smtClean="0"/>
              <a:t>Examples:</a:t>
            </a:r>
          </a:p>
          <a:p>
            <a:pPr lvl="1">
              <a:buFontTx/>
              <a:buNone/>
            </a:pPr>
            <a:r>
              <a:rPr lang="en-US" smtClean="0"/>
              <a:t>   int  marks[4][5];</a:t>
            </a:r>
          </a:p>
          <a:p>
            <a:pPr lvl="1">
              <a:buFontTx/>
              <a:buNone/>
            </a:pPr>
            <a:r>
              <a:rPr lang="en-US" smtClean="0"/>
              <a:t>   float  sales[12][25];</a:t>
            </a:r>
          </a:p>
          <a:p>
            <a:pPr lvl="1">
              <a:buFontTx/>
              <a:buNone/>
            </a:pPr>
            <a:r>
              <a:rPr lang="en-US" smtClean="0"/>
              <a:t>   double  matrix[100][100];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2C4F0E-B4BF-4513-B884-2005510435B2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Accessing Elements of a 2-D Array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Similar to that for 1-D array, but use </a:t>
            </a:r>
            <a:r>
              <a:rPr lang="en-US" smtClean="0">
                <a:solidFill>
                  <a:srgbClr val="FF0000"/>
                </a:solidFill>
              </a:rPr>
              <a:t>two indices.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>
                <a:solidFill>
                  <a:srgbClr val="FF0000"/>
                </a:solidFill>
              </a:rPr>
              <a:t>First</a:t>
            </a:r>
            <a:r>
              <a:rPr lang="en-US" smtClean="0"/>
              <a:t> indicates </a:t>
            </a:r>
            <a:r>
              <a:rPr lang="en-US" smtClean="0">
                <a:solidFill>
                  <a:srgbClr val="FF0000"/>
                </a:solidFill>
              </a:rPr>
              <a:t>row</a:t>
            </a:r>
            <a:r>
              <a:rPr lang="en-US" smtClean="0"/>
              <a:t>, </a:t>
            </a:r>
            <a:r>
              <a:rPr lang="en-US" smtClean="0">
                <a:solidFill>
                  <a:srgbClr val="FF0000"/>
                </a:solidFill>
              </a:rPr>
              <a:t>second</a:t>
            </a:r>
            <a:r>
              <a:rPr lang="en-US" smtClean="0"/>
              <a:t> indicates </a:t>
            </a:r>
            <a:r>
              <a:rPr lang="en-US" smtClean="0">
                <a:solidFill>
                  <a:srgbClr val="FF0000"/>
                </a:solidFill>
              </a:rPr>
              <a:t>column</a:t>
            </a:r>
            <a:r>
              <a:rPr lang="en-US" smtClean="0"/>
              <a:t>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/>
              <a:t>Both the indices should be expressions which evaluate to integer values.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mtClean="0"/>
              <a:t>Examples: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x[m][n] = 0;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c[i][k] += a[i][j] * b[j][k];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a = sqrt (a[j*3][k]);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9888F6-61D7-4FE6-882A-4510EA9B117D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How is a 2-D array is stored in memory?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Starting from a given memory location, the elements are stored </a:t>
            </a:r>
            <a:r>
              <a:rPr lang="en-US" smtClean="0">
                <a:solidFill>
                  <a:srgbClr val="FF0000"/>
                </a:solidFill>
              </a:rPr>
              <a:t>row-wise</a:t>
            </a:r>
            <a:r>
              <a:rPr lang="en-US" smtClean="0"/>
              <a:t> in consecutive memory locations.</a:t>
            </a:r>
          </a:p>
          <a:p>
            <a:pPr lvl="2"/>
            <a:r>
              <a:rPr lang="en-US" smtClean="0"/>
              <a:t>x: starting address of the array in memory</a:t>
            </a:r>
          </a:p>
          <a:p>
            <a:pPr lvl="2"/>
            <a:r>
              <a:rPr lang="en-US" smtClean="0"/>
              <a:t>c: number of columns</a:t>
            </a:r>
          </a:p>
          <a:p>
            <a:pPr lvl="2"/>
            <a:r>
              <a:rPr lang="en-US" smtClean="0"/>
              <a:t>k: number of bytes allocated per array element</a:t>
            </a:r>
          </a:p>
          <a:p>
            <a:pPr lvl="1"/>
            <a:r>
              <a:rPr lang="en-US" smtClean="0"/>
              <a:t>a[i][j] </a:t>
            </a:r>
            <a:r>
              <a:rPr lang="en-US" smtClean="0">
                <a:sym typeface="Wingdings" pitchFamily="2" charset="2"/>
              </a:rPr>
              <a:t> is allocated memory location at  </a:t>
            </a:r>
          </a:p>
          <a:p>
            <a:pPr lvl="1">
              <a:buFontTx/>
              <a:buNone/>
            </a:pPr>
            <a:r>
              <a:rPr lang="en-US" smtClean="0">
                <a:sym typeface="Wingdings" pitchFamily="2" charset="2"/>
              </a:rPr>
              <a:t>                   address  </a:t>
            </a:r>
            <a:r>
              <a:rPr lang="en-US" smtClean="0">
                <a:solidFill>
                  <a:srgbClr val="FF0000"/>
                </a:solidFill>
                <a:sym typeface="Wingdings" pitchFamily="2" charset="2"/>
              </a:rPr>
              <a:t>x + (i * c + j) * k</a:t>
            </a:r>
            <a:endParaRPr lang="en-US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en-US" smtClean="0">
              <a:solidFill>
                <a:srgbClr val="FF0000"/>
              </a:solidFill>
            </a:endParaRPr>
          </a:p>
        </p:txBody>
      </p:sp>
      <p:sp>
        <p:nvSpPr>
          <p:cNvPr id="1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0FBAD-C696-482C-B19E-BF452051EFA3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5063" name="Text Box 10"/>
          <p:cNvSpPr txBox="1">
            <a:spLocks noChangeArrowheads="1"/>
          </p:cNvSpPr>
          <p:nvPr/>
        </p:nvSpPr>
        <p:spPr bwMode="auto">
          <a:xfrm>
            <a:off x="381000" y="2971800"/>
            <a:ext cx="12954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/>
          </a:p>
        </p:txBody>
      </p:sp>
      <p:sp>
        <p:nvSpPr>
          <p:cNvPr id="180236" name="Text Box 12"/>
          <p:cNvSpPr txBox="1">
            <a:spLocks noChangeArrowheads="1"/>
          </p:cNvSpPr>
          <p:nvPr/>
        </p:nvSpPr>
        <p:spPr bwMode="auto">
          <a:xfrm>
            <a:off x="381000" y="5257800"/>
            <a:ext cx="876300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a[0]0] a[0][1] a[0]2] a[0][3] a[1][0] a[1][1] a[1][2] a[1][3] a[2][0] a[2][1] a[2][2] a[2][3] 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57200" y="5715000"/>
            <a:ext cx="2514600" cy="442913"/>
            <a:chOff x="288" y="3600"/>
            <a:chExt cx="1584" cy="279"/>
          </a:xfrm>
        </p:grpSpPr>
        <p:sp>
          <p:nvSpPr>
            <p:cNvPr id="45072" name="Line 13"/>
            <p:cNvSpPr>
              <a:spLocks noChangeShapeType="1"/>
            </p:cNvSpPr>
            <p:nvPr/>
          </p:nvSpPr>
          <p:spPr bwMode="auto">
            <a:xfrm>
              <a:off x="288" y="3600"/>
              <a:ext cx="1584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3" name="Text Box 16"/>
            <p:cNvSpPr txBox="1">
              <a:spLocks noChangeArrowheads="1"/>
            </p:cNvSpPr>
            <p:nvPr/>
          </p:nvSpPr>
          <p:spPr bwMode="auto">
            <a:xfrm>
              <a:off x="864" y="3648"/>
              <a:ext cx="912" cy="2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Row 0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124200" y="5715000"/>
            <a:ext cx="2743200" cy="442913"/>
            <a:chOff x="1968" y="3600"/>
            <a:chExt cx="1728" cy="279"/>
          </a:xfrm>
        </p:grpSpPr>
        <p:sp>
          <p:nvSpPr>
            <p:cNvPr id="45070" name="Line 14"/>
            <p:cNvSpPr>
              <a:spLocks noChangeShapeType="1"/>
            </p:cNvSpPr>
            <p:nvPr/>
          </p:nvSpPr>
          <p:spPr bwMode="auto">
            <a:xfrm>
              <a:off x="1968" y="3600"/>
              <a:ext cx="1728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1" name="Text Box 17"/>
            <p:cNvSpPr txBox="1">
              <a:spLocks noChangeArrowheads="1"/>
            </p:cNvSpPr>
            <p:nvPr/>
          </p:nvSpPr>
          <p:spPr bwMode="auto">
            <a:xfrm>
              <a:off x="2544" y="3648"/>
              <a:ext cx="912" cy="2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Row 1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5943600" y="5715000"/>
            <a:ext cx="2743200" cy="442913"/>
            <a:chOff x="3744" y="3600"/>
            <a:chExt cx="1728" cy="279"/>
          </a:xfrm>
        </p:grpSpPr>
        <p:sp>
          <p:nvSpPr>
            <p:cNvPr id="45068" name="Line 15"/>
            <p:cNvSpPr>
              <a:spLocks noChangeShapeType="1"/>
            </p:cNvSpPr>
            <p:nvPr/>
          </p:nvSpPr>
          <p:spPr bwMode="auto">
            <a:xfrm>
              <a:off x="3744" y="3600"/>
              <a:ext cx="1728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9" name="Text Box 18"/>
            <p:cNvSpPr txBox="1">
              <a:spLocks noChangeArrowheads="1"/>
            </p:cNvSpPr>
            <p:nvPr/>
          </p:nvSpPr>
          <p:spPr bwMode="auto">
            <a:xfrm>
              <a:off x="4416" y="3648"/>
              <a:ext cx="912" cy="2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/>
                <a:t>Row 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How to read the elements of a 2-D array?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By reading them one element at a time</a:t>
            </a:r>
          </a:p>
          <a:p>
            <a:pPr lvl="1">
              <a:buFontTx/>
              <a:buNone/>
            </a:pPr>
            <a:r>
              <a:rPr lang="en-US" smtClean="0"/>
              <a:t>    for  (i=0; i&lt;nrow; i++)</a:t>
            </a:r>
          </a:p>
          <a:p>
            <a:pPr lvl="1">
              <a:buFontTx/>
              <a:buNone/>
            </a:pPr>
            <a:r>
              <a:rPr lang="en-US" smtClean="0"/>
              <a:t>        for  (j=0; j&lt;ncol; j++)</a:t>
            </a:r>
          </a:p>
          <a:p>
            <a:pPr lvl="1">
              <a:buFontTx/>
              <a:buNone/>
            </a:pPr>
            <a:r>
              <a:rPr lang="en-US" smtClean="0"/>
              <a:t>            scanf  (“%f”, &amp;a[i][j]);</a:t>
            </a:r>
          </a:p>
          <a:p>
            <a:r>
              <a:rPr lang="en-US" smtClean="0"/>
              <a:t>The ampersand (&amp;) is necessary.</a:t>
            </a:r>
          </a:p>
          <a:p>
            <a:r>
              <a:rPr lang="en-US" smtClean="0"/>
              <a:t>The elements can be entered all in one line or in different lines.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873699-8E31-4044-BD6B-8641C0C27C33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How to print the elements of a 2-D array?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By printing them one element at a time.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for  (i=0; i&lt;nrow; i++) 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for  (j=0; j&lt;ncol; j++)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printf  (“\n %f”, a[i][j]);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>
                <a:solidFill>
                  <a:srgbClr val="CC9900"/>
                </a:solidFill>
              </a:rPr>
              <a:t>The elements are printed one per line.</a:t>
            </a:r>
          </a:p>
          <a:p>
            <a:pPr lvl="1" fontAlgn="auto">
              <a:spcAft>
                <a:spcPts val="0"/>
              </a:spcAft>
              <a:defRPr/>
            </a:pPr>
            <a:endParaRPr lang="en-US" smtClean="0">
              <a:solidFill>
                <a:srgbClr val="CC9900"/>
              </a:solidFill>
            </a:endParaRP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for  (i=0; i&lt;nrow; i++) 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for  (j=0; j&lt;ncol; j++)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         printf  (“%f”, a[i][j]);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mtClean="0">
                <a:solidFill>
                  <a:srgbClr val="CC9900"/>
                </a:solidFill>
              </a:rPr>
              <a:t>The elements are all printed on the same line.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30DAD-366E-4EC2-8D6D-5BB6D13FCAD1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3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83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3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3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smtClean="0"/>
              <a:t>           for  (i=0; i&lt;nrow; i++)</a:t>
            </a:r>
          </a:p>
          <a:p>
            <a:pPr lvl="1">
              <a:buFontTx/>
              <a:buNone/>
            </a:pPr>
            <a:r>
              <a:rPr lang="en-US" smtClean="0"/>
              <a:t>           {</a:t>
            </a:r>
          </a:p>
          <a:p>
            <a:pPr lvl="1">
              <a:buFontTx/>
              <a:buNone/>
            </a:pPr>
            <a:r>
              <a:rPr lang="en-US" smtClean="0"/>
              <a:t>               printf  (“\n”);</a:t>
            </a:r>
          </a:p>
          <a:p>
            <a:pPr lvl="1">
              <a:buFontTx/>
              <a:buNone/>
            </a:pPr>
            <a:r>
              <a:rPr lang="en-US" smtClean="0"/>
              <a:t>               for  (j=0; j&lt;ncol; j++)</a:t>
            </a:r>
          </a:p>
          <a:p>
            <a:pPr lvl="1">
              <a:buFontTx/>
              <a:buNone/>
            </a:pPr>
            <a:r>
              <a:rPr lang="en-US" smtClean="0"/>
              <a:t>                   printf (“%f   ”, a[i][j]);</a:t>
            </a:r>
          </a:p>
          <a:p>
            <a:pPr lvl="1">
              <a:buFontTx/>
              <a:buNone/>
            </a:pPr>
            <a:r>
              <a:rPr lang="en-US" smtClean="0"/>
              <a:t>            }</a:t>
            </a:r>
          </a:p>
          <a:p>
            <a:pPr lvl="1"/>
            <a:r>
              <a:rPr lang="en-US" smtClean="0">
                <a:solidFill>
                  <a:srgbClr val="CC9900"/>
                </a:solidFill>
              </a:rPr>
              <a:t>The elements are printed nicely in matrix form.</a:t>
            </a:r>
          </a:p>
          <a:p>
            <a:r>
              <a:rPr lang="en-US" smtClean="0"/>
              <a:t>How to print two matrices side by side?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EA417-5A63-4D6E-9F1F-623357FC72B9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1588</TotalTime>
  <Words>1472</Words>
  <Application>Microsoft PowerPoint</Application>
  <PresentationFormat>On-screen Show (4:3)</PresentationFormat>
  <Paragraphs>268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Arrays- Part 2</vt:lpstr>
      <vt:lpstr>Two Dimensional Arrays</vt:lpstr>
      <vt:lpstr>Contd.</vt:lpstr>
      <vt:lpstr>Declaring 2-D Arrays</vt:lpstr>
      <vt:lpstr>Accessing Elements of a 2-D Array</vt:lpstr>
      <vt:lpstr>How is a 2-D array is stored in memory?</vt:lpstr>
      <vt:lpstr>How to read the elements of a 2-D array?</vt:lpstr>
      <vt:lpstr>How to print the elements of a 2-D array?</vt:lpstr>
      <vt:lpstr>Contd.</vt:lpstr>
      <vt:lpstr>Example: Matrix Addition</vt:lpstr>
      <vt:lpstr>Passing Arrays to a Function</vt:lpstr>
      <vt:lpstr>The Actual Mechanism</vt:lpstr>
      <vt:lpstr>Contd.</vt:lpstr>
      <vt:lpstr>Passing 2-D Arrays</vt:lpstr>
      <vt:lpstr>Example Usage</vt:lpstr>
      <vt:lpstr>Example: Transpose of a matrix</vt:lpstr>
      <vt:lpstr>The Correct Version</vt:lpstr>
      <vt:lpstr>Some Exercise Problems to Try Out</vt:lpstr>
    </vt:vector>
  </TitlesOfParts>
  <Company>IIT KGP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</dc:title>
  <dc:creator>ISG</dc:creator>
  <cp:lastModifiedBy>Anupam Basu</cp:lastModifiedBy>
  <cp:revision>583</cp:revision>
  <dcterms:created xsi:type="dcterms:W3CDTF">2000-12-23T12:31:32Z</dcterms:created>
  <dcterms:modified xsi:type="dcterms:W3CDTF">2013-02-26T13:44:02Z</dcterms:modified>
</cp:coreProperties>
</file>