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65" r:id="rId12"/>
    <p:sldId id="266" r:id="rId13"/>
    <p:sldId id="267" r:id="rId14"/>
    <p:sldId id="268" r:id="rId15"/>
    <p:sldId id="269" r:id="rId16"/>
    <p:sldId id="275" r:id="rId17"/>
    <p:sldId id="276" r:id="rId18"/>
    <p:sldId id="270" r:id="rId19"/>
    <p:sldId id="271" r:id="rId20"/>
    <p:sldId id="273" r:id="rId21"/>
    <p:sldId id="274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9933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89" autoAdjust="0"/>
    <p:restoredTop sz="94728" autoAdjust="0"/>
  </p:normalViewPr>
  <p:slideViewPr>
    <p:cSldViewPr>
      <p:cViewPr varScale="1">
        <p:scale>
          <a:sx n="86" d="100"/>
          <a:sy n="86" d="100"/>
        </p:scale>
        <p:origin x="-1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FE7FA3-326D-4671-B48A-6A5D8068D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9D79-0EF9-4351-B6DC-03991D12E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189B0-0192-44F3-BB66-766AFFE7C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264D4-6E21-4A12-833B-7AA162745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E6E5F-1F81-43AF-AD32-EFBC89896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4675D-2E1D-41D3-A101-57808E554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BCDE4-B943-4F01-9579-6F1EE0471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577C5-83F2-4017-8DA2-742394E82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BEAB6-3E9B-482F-931C-940A4D772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36D44-9E47-49BD-871E-B02FA8B1D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D7C74-9E7D-4CEA-BD46-1897B0F72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07224-8091-4C64-A240-FBDD6C428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2742A3-DB49-4E34-B46D-450D72AA8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Pointers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Part 1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CA69A4-5ED3-401A-9A4D-CD334694FB35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ADCDB-5093-42F6-B2A1-009E448B406F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762000" y="1600200"/>
            <a:ext cx="5562600" cy="2868613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chemeClr val="accent2"/>
                </a:solidFill>
              </a:rPr>
              <a:t>Output:</a:t>
            </a:r>
          </a:p>
          <a:p>
            <a:pPr>
              <a:spcBef>
                <a:spcPct val="50000"/>
              </a:spcBef>
            </a:pPr>
            <a:endParaRPr lang="en-US" sz="2400" u="sng">
              <a:solidFill>
                <a:schemeClr val="accent2"/>
              </a:solidFill>
            </a:endParaRPr>
          </a:p>
          <a:p>
            <a:r>
              <a:rPr lang="en-US"/>
              <a:t>10 is stored in location 3221224908</a:t>
            </a:r>
          </a:p>
          <a:p>
            <a:r>
              <a:rPr lang="en-US"/>
              <a:t>2.500000 is stored in location 3221224904</a:t>
            </a:r>
          </a:p>
          <a:p>
            <a:r>
              <a:rPr lang="en-US"/>
              <a:t>12.360000 is stored in location 3221224900</a:t>
            </a:r>
          </a:p>
          <a:p>
            <a:r>
              <a:rPr lang="en-US"/>
              <a:t>12345.660000 is stored in location 3221224892</a:t>
            </a:r>
          </a:p>
          <a:p>
            <a:r>
              <a:rPr lang="en-US"/>
              <a:t>A is stored in location 3221224891 </a:t>
            </a:r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654050" y="4695825"/>
            <a:ext cx="6624638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Incidentally variables a,b,c,d and ch are allocated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to contiguous memory locations.</a:t>
            </a:r>
          </a:p>
        </p:txBody>
      </p:sp>
      <p:sp>
        <p:nvSpPr>
          <p:cNvPr id="250885" name="Rectangle 5"/>
          <p:cNvSpPr>
            <a:spLocks noChangeArrowheads="1"/>
          </p:cNvSpPr>
          <p:nvPr/>
        </p:nvSpPr>
        <p:spPr bwMode="auto">
          <a:xfrm>
            <a:off x="4840288" y="2584450"/>
            <a:ext cx="500062" cy="344488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5608638" y="2852738"/>
            <a:ext cx="500062" cy="344487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50889" name="Rectangle 9"/>
          <p:cNvSpPr>
            <a:spLocks noChangeArrowheads="1"/>
          </p:cNvSpPr>
          <p:nvPr/>
        </p:nvSpPr>
        <p:spPr bwMode="auto">
          <a:xfrm>
            <a:off x="5570538" y="3255963"/>
            <a:ext cx="500062" cy="344487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50890" name="Rectangle 10"/>
          <p:cNvSpPr>
            <a:spLocks noChangeArrowheads="1"/>
          </p:cNvSpPr>
          <p:nvPr/>
        </p:nvSpPr>
        <p:spPr bwMode="auto">
          <a:xfrm>
            <a:off x="5992813" y="3697288"/>
            <a:ext cx="500062" cy="344487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50891" name="Rectangle 11"/>
          <p:cNvSpPr>
            <a:spLocks noChangeArrowheads="1"/>
          </p:cNvSpPr>
          <p:nvPr/>
        </p:nvSpPr>
        <p:spPr bwMode="auto">
          <a:xfrm>
            <a:off x="4764088" y="4043363"/>
            <a:ext cx="500062" cy="344487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/>
      <p:bldP spid="250885" grpId="0" animBg="1"/>
      <p:bldP spid="250888" grpId="0" animBg="1"/>
      <p:bldP spid="250889" grpId="0" animBg="1"/>
      <p:bldP spid="250890" grpId="0" animBg="1"/>
      <p:bldP spid="2508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Pointer Declarations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800600"/>
          </a:xfrm>
        </p:spPr>
        <p:txBody>
          <a:bodyPr rtlCol="0">
            <a:normAutofit fontScale="92500"/>
          </a:bodyPr>
          <a:lstStyle/>
          <a:p>
            <a:pPr marL="533400" indent="-533400" fontAlgn="auto">
              <a:spcAft>
                <a:spcPts val="0"/>
              </a:spcAft>
              <a:defRPr/>
            </a:pPr>
            <a:r>
              <a:rPr lang="en-US" smtClean="0"/>
              <a:t>Pointer variables must be declared before we use them.</a:t>
            </a:r>
          </a:p>
          <a:p>
            <a:pPr marL="533400" indent="-533400" fontAlgn="auto">
              <a:spcAft>
                <a:spcPts val="0"/>
              </a:spcAft>
              <a:defRPr/>
            </a:pPr>
            <a:r>
              <a:rPr lang="en-US" smtClean="0"/>
              <a:t>General form:</a:t>
            </a:r>
          </a:p>
          <a:p>
            <a:pPr marL="914400" lvl="1" indent="-457200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</a:t>
            </a:r>
            <a:r>
              <a:rPr lang="en-US" smtClean="0">
                <a:solidFill>
                  <a:srgbClr val="FF0000"/>
                </a:solidFill>
              </a:rPr>
              <a:t>data_type   *</a:t>
            </a:r>
            <a:r>
              <a:rPr lang="en-US" smtClean="0"/>
              <a:t>pointer_name;</a:t>
            </a:r>
          </a:p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Three things are specified in the above declaration:</a:t>
            </a:r>
          </a:p>
          <a:p>
            <a:pPr marL="1295400" lvl="2" indent="-3810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The asterisk (*) tells that the variable </a:t>
            </a:r>
            <a:r>
              <a:rPr lang="en-US" smtClean="0">
                <a:solidFill>
                  <a:srgbClr val="FF0000"/>
                </a:solidFill>
              </a:rPr>
              <a:t>pointer_name</a:t>
            </a:r>
            <a:r>
              <a:rPr lang="en-US" smtClean="0"/>
              <a:t> is a pointer variable.</a:t>
            </a:r>
          </a:p>
          <a:p>
            <a:pPr marL="1295400" lvl="2" indent="-3810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pointer_name</a:t>
            </a:r>
            <a:r>
              <a:rPr lang="en-US" smtClean="0"/>
              <a:t> needs a memory location.</a:t>
            </a:r>
          </a:p>
          <a:p>
            <a:pPr marL="1295400" lvl="2" indent="-3810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pointer_name</a:t>
            </a:r>
            <a:r>
              <a:rPr lang="en-US" smtClean="0"/>
              <a:t> points to a variable of type </a:t>
            </a:r>
            <a:r>
              <a:rPr lang="en-US" smtClean="0">
                <a:solidFill>
                  <a:srgbClr val="FF0000"/>
                </a:solidFill>
              </a:rPr>
              <a:t>data_type</a:t>
            </a:r>
            <a:r>
              <a:rPr lang="en-US" smtClean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568BED-E1A0-404B-B835-933790B2052B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rgbClr val="CC0000"/>
                </a:solidFill>
              </a:rPr>
              <a:t>int     *count;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  float  *speed;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Once a pointer variable has been declared, it can be made to point to a variable using an assignment statement like: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rgbClr val="CC0000"/>
                </a:solidFill>
              </a:rPr>
              <a:t>int      *p,  xyz;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  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  p = &amp;xyz;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This is called </a:t>
            </a:r>
            <a:r>
              <a:rPr lang="en-US" smtClean="0">
                <a:solidFill>
                  <a:srgbClr val="FF0000"/>
                </a:solidFill>
              </a:rPr>
              <a:t>pointer initialization</a:t>
            </a:r>
            <a:r>
              <a:rPr lang="en-US" smtClean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1149D-77D2-4BFC-9476-979217959815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Things to Remember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Pointer variables  must always point to a data item of the </a:t>
            </a:r>
            <a:r>
              <a:rPr lang="en-US" i="1" smtClean="0">
                <a:solidFill>
                  <a:srgbClr val="FF0000"/>
                </a:solidFill>
              </a:rPr>
              <a:t>same type</a:t>
            </a:r>
            <a:r>
              <a:rPr lang="en-US" smtClean="0"/>
              <a:t>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</a:t>
            </a:r>
            <a:r>
              <a:rPr lang="en-US" smtClean="0">
                <a:solidFill>
                  <a:srgbClr val="CC0000"/>
                </a:solidFill>
              </a:rPr>
              <a:t>float   x;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int    *p;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:                            </a:t>
            </a:r>
            <a:r>
              <a:rPr lang="en-US" smtClean="0">
                <a:solidFill>
                  <a:srgbClr val="996633"/>
                </a:solidFill>
                <a:sym typeface="Wingdings" pitchFamily="2" charset="2"/>
              </a:rPr>
              <a:t>  will result in erroneous output</a:t>
            </a:r>
            <a:endParaRPr lang="en-US" smtClean="0">
              <a:solidFill>
                <a:srgbClr val="996633"/>
              </a:solidFill>
            </a:endParaRP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p = &amp;x;</a:t>
            </a:r>
          </a:p>
          <a:p>
            <a:pPr fontAlgn="auto">
              <a:spcBef>
                <a:spcPct val="10000"/>
              </a:spcBef>
              <a:spcAft>
                <a:spcPts val="0"/>
              </a:spcAft>
              <a:defRPr/>
            </a:pPr>
            <a:r>
              <a:rPr lang="en-US" smtClean="0"/>
              <a:t>Assigning an absolute address to a pointer variable is prohibited.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</a:t>
            </a:r>
            <a:r>
              <a:rPr lang="en-US" smtClean="0">
                <a:solidFill>
                  <a:srgbClr val="CC0000"/>
                </a:solidFill>
              </a:rPr>
              <a:t>int   *count;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: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count = 1268;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1E334-26E2-472C-A200-3202C89B191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0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Accessing a Variable Through its Pointer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pointer has been assigned the </a:t>
            </a:r>
            <a:r>
              <a:rPr lang="en-US" dirty="0" smtClean="0">
                <a:solidFill>
                  <a:srgbClr val="996633"/>
                </a:solidFill>
              </a:rPr>
              <a:t>address</a:t>
            </a:r>
            <a:r>
              <a:rPr lang="en-US" dirty="0" smtClean="0"/>
              <a:t> of a variable, the </a:t>
            </a:r>
            <a:r>
              <a:rPr lang="en-US" dirty="0" smtClean="0">
                <a:solidFill>
                  <a:srgbClr val="996633"/>
                </a:solidFill>
              </a:rPr>
              <a:t>value</a:t>
            </a:r>
            <a:r>
              <a:rPr lang="en-US" dirty="0" smtClean="0"/>
              <a:t> of the variable can be accessed using the </a:t>
            </a:r>
            <a:r>
              <a:rPr lang="en-US" dirty="0" smtClean="0">
                <a:solidFill>
                  <a:srgbClr val="FF0000"/>
                </a:solidFill>
              </a:rPr>
              <a:t>indirection operator</a:t>
            </a:r>
            <a:r>
              <a:rPr lang="en-US" dirty="0" smtClean="0"/>
              <a:t> (*).</a:t>
            </a:r>
          </a:p>
          <a:p>
            <a:pPr lvl="1">
              <a:buFontTx/>
              <a:buNone/>
            </a:pPr>
            <a:r>
              <a:rPr lang="en-US" dirty="0" smtClean="0"/>
              <a:t>    </a:t>
            </a:r>
            <a:r>
              <a:rPr lang="en-US" dirty="0" err="1" smtClean="0">
                <a:solidFill>
                  <a:srgbClr val="CC0000"/>
                </a:solidFill>
              </a:rPr>
              <a:t>int</a:t>
            </a:r>
            <a:r>
              <a:rPr lang="en-US" dirty="0" smtClean="0">
                <a:solidFill>
                  <a:srgbClr val="CC0000"/>
                </a:solidFill>
              </a:rPr>
              <a:t>   a, b;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    </a:t>
            </a:r>
            <a:r>
              <a:rPr lang="en-US" dirty="0" err="1" smtClean="0">
                <a:solidFill>
                  <a:srgbClr val="CC0000"/>
                </a:solidFill>
              </a:rPr>
              <a:t>int</a:t>
            </a:r>
            <a:r>
              <a:rPr lang="en-US" dirty="0" smtClean="0">
                <a:solidFill>
                  <a:srgbClr val="CC0000"/>
                </a:solidFill>
              </a:rPr>
              <a:t>   *p;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    :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    p = &amp;a;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    b = *p;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284BD8-090A-4A67-8C6C-FCF6A8AC461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41668" name="AutoShape 4"/>
          <p:cNvSpPr>
            <a:spLocks noChangeArrowheads="1"/>
          </p:cNvSpPr>
          <p:nvPr/>
        </p:nvSpPr>
        <p:spPr bwMode="auto">
          <a:xfrm>
            <a:off x="3429000" y="3505200"/>
            <a:ext cx="2590800" cy="762000"/>
          </a:xfrm>
          <a:prstGeom prst="rightArrow">
            <a:avLst>
              <a:gd name="adj1" fmla="val 50000"/>
              <a:gd name="adj2" fmla="val 85000"/>
            </a:avLst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dirty="0">
                <a:solidFill>
                  <a:srgbClr val="FF0000"/>
                </a:solidFill>
              </a:rPr>
              <a:t>Equivalent to</a:t>
            </a:r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6096000" y="3657600"/>
            <a:ext cx="1981200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CC0000"/>
                </a:solidFill>
              </a:rPr>
              <a:t>b =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4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8" grpId="0" animBg="1"/>
      <p:bldP spid="2416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F3B82-A4EB-4C9E-8F3B-41CF9D8B05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4495800" cy="40925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main()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int   a, b;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int   c = 5;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int   *p;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a  =  4  *  (c  +  5) ;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p  =  &amp;c;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b  =  4  *  (*p  +  5) ; 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printf  (“a=%d  b=%d \n”,  a, b)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505200" y="2667000"/>
            <a:ext cx="5029200" cy="1828800"/>
            <a:chOff x="2208" y="1680"/>
            <a:chExt cx="3168" cy="1152"/>
          </a:xfrm>
        </p:grpSpPr>
        <p:sp>
          <p:nvSpPr>
            <p:cNvPr id="16392" name="Text Box 4"/>
            <p:cNvSpPr txBox="1">
              <a:spLocks noChangeArrowheads="1"/>
            </p:cNvSpPr>
            <p:nvPr/>
          </p:nvSpPr>
          <p:spPr bwMode="auto">
            <a:xfrm>
              <a:off x="4032" y="1680"/>
              <a:ext cx="1344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Equivalent</a:t>
              </a:r>
            </a:p>
          </p:txBody>
        </p:sp>
        <p:sp>
          <p:nvSpPr>
            <p:cNvPr id="16393" name="Line 5"/>
            <p:cNvSpPr>
              <a:spLocks noChangeShapeType="1"/>
            </p:cNvSpPr>
            <p:nvPr/>
          </p:nvSpPr>
          <p:spPr bwMode="auto">
            <a:xfrm flipH="1">
              <a:off x="2208" y="1824"/>
              <a:ext cx="1920" cy="48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6"/>
            <p:cNvSpPr>
              <a:spLocks noChangeShapeType="1"/>
            </p:cNvSpPr>
            <p:nvPr/>
          </p:nvSpPr>
          <p:spPr bwMode="auto">
            <a:xfrm flipH="1">
              <a:off x="2208" y="1920"/>
              <a:ext cx="1968" cy="91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smtClean="0"/>
              <a:t>Example 2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20870-842F-4131-8C32-C70AC96F5D9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838200" y="838200"/>
            <a:ext cx="7543800" cy="5348288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main()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int  x, y;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int  *ptr;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x = 10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ptr = &amp;x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y = *ptr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printf  (“%d is stored in location %u \n”,  x,  &amp;x)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printf  (“%d is stored in location %u \n”,  *&amp;x,  &amp;x)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printf  (“%d is stored in location %u \n”,  *ptr,  ptr)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printf  (“%d is stored in location %u \n”,  y,  &amp;*ptr)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printf  (“%u is stored in location %u \n”,  ptr, &amp;ptr)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printf  (“%d is stored in location %u \n”,  y,  &amp;y) 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*ptr = 25;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    printf  (“\nNow x = %d \n”, x);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4572000" y="1431925"/>
            <a:ext cx="1651000" cy="614363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*&amp;x</a:t>
            </a:r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x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8837" name="Rectangle 5"/>
          <p:cNvSpPr>
            <a:spLocks noChangeArrowheads="1"/>
          </p:cNvSpPr>
          <p:nvPr/>
        </p:nvSpPr>
        <p:spPr bwMode="auto">
          <a:xfrm>
            <a:off x="4418013" y="2162175"/>
            <a:ext cx="2419350" cy="1074738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ptr=&amp;x;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&amp;x</a:t>
            </a:r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&amp;*ptr</a:t>
            </a:r>
            <a:endParaRPr 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animBg="1"/>
      <p:bldP spid="2488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9B47A-E022-412E-B7BC-EBBD7579A59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762000" y="1600200"/>
            <a:ext cx="4572000" cy="3684588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chemeClr val="accent2"/>
                </a:solidFill>
              </a:rPr>
              <a:t>Output:</a:t>
            </a:r>
          </a:p>
          <a:p>
            <a:pPr>
              <a:spcBef>
                <a:spcPct val="50000"/>
              </a:spcBef>
            </a:pPr>
            <a:endParaRPr lang="en-US" sz="2400" u="sng">
              <a:solidFill>
                <a:schemeClr val="accent2"/>
              </a:solidFill>
            </a:endParaRPr>
          </a:p>
          <a:p>
            <a:r>
              <a:rPr lang="en-US" sz="1800"/>
              <a:t>10 is stored in location 3221224908</a:t>
            </a:r>
          </a:p>
          <a:p>
            <a:r>
              <a:rPr lang="en-US" sz="1800"/>
              <a:t>10 is stored in location 3221224908</a:t>
            </a:r>
          </a:p>
          <a:p>
            <a:r>
              <a:rPr lang="en-US" sz="1800"/>
              <a:t>10 is stored in location 3221224908</a:t>
            </a:r>
          </a:p>
          <a:p>
            <a:r>
              <a:rPr lang="en-US" sz="1800"/>
              <a:t>10 is stored in location 3221224908</a:t>
            </a:r>
          </a:p>
          <a:p>
            <a:r>
              <a:rPr lang="en-US" sz="1800"/>
              <a:t>3221224908 is stored in location 3221224900</a:t>
            </a:r>
          </a:p>
          <a:p>
            <a:r>
              <a:rPr lang="en-US" sz="1800"/>
              <a:t>10 is stored in location 3221224904</a:t>
            </a:r>
          </a:p>
          <a:p>
            <a:endParaRPr lang="en-US" sz="1800"/>
          </a:p>
          <a:p>
            <a:r>
              <a:rPr lang="en-US" sz="1800"/>
              <a:t>Now x = 25 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486400" y="1524000"/>
            <a:ext cx="3429000" cy="1349375"/>
          </a:xfrm>
          <a:prstGeom prst="rect">
            <a:avLst/>
          </a:prstGeom>
          <a:solidFill>
            <a:srgbClr val="FFCC99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Address of x:</a:t>
            </a:r>
            <a:r>
              <a:rPr lang="en-US">
                <a:solidFill>
                  <a:srgbClr val="FF0000"/>
                </a:solidFill>
              </a:rPr>
              <a:t>     3221224908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Address of y:</a:t>
            </a:r>
            <a:r>
              <a:rPr lang="en-US">
                <a:solidFill>
                  <a:srgbClr val="FF0000"/>
                </a:solidFill>
              </a:rPr>
              <a:t>     3221224904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Address of ptr:</a:t>
            </a:r>
            <a:r>
              <a:rPr lang="en-US">
                <a:solidFill>
                  <a:srgbClr val="FF0000"/>
                </a:solidFill>
              </a:rPr>
              <a:t>  3221224900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 Expressions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Like other variables, pointer variables can be used in expressions.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If p1 and p2 are two pointers, the following statements are valid: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</a:t>
            </a:r>
            <a:r>
              <a:rPr lang="en-US" smtClean="0">
                <a:solidFill>
                  <a:srgbClr val="CC0000"/>
                </a:solidFill>
              </a:rPr>
              <a:t>sum   =  *p1  +  *p2 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prod  =  *p1  *  *p2 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prod  =   (*p1)  *  (*p2) 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*p1  =  *p1  +  2;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x  =  *p1  /  *p2  +  5 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0EC90-3FA6-455E-90BF-E61FC347CFFA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Contd.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are allowed in C?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Add an integer to a pointer.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Subtract an integer from a pointer.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Subtract one pointer from another (related).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p1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p2</a:t>
            </a:r>
            <a:r>
              <a:rPr lang="en-US" dirty="0" smtClean="0"/>
              <a:t> are both pointers to the same array, them    </a:t>
            </a:r>
            <a:r>
              <a:rPr lang="en-US" dirty="0" smtClean="0">
                <a:solidFill>
                  <a:srgbClr val="FF0000"/>
                </a:solidFill>
              </a:rPr>
              <a:t>p2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</a:rPr>
              <a:t>p1</a:t>
            </a:r>
            <a:r>
              <a:rPr lang="en-US" dirty="0" smtClean="0"/>
              <a:t> gives the number of elements between </a:t>
            </a:r>
            <a:r>
              <a:rPr lang="en-US" dirty="0" smtClean="0">
                <a:solidFill>
                  <a:srgbClr val="FF0000"/>
                </a:solidFill>
              </a:rPr>
              <a:t>p1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p2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are not allowed?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Add two pointers.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CC0000"/>
                </a:solidFill>
              </a:rPr>
              <a:t>p1  =  p1 + p2 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Multiply / divide a pointer in an expression.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CC0000"/>
                </a:solidFill>
              </a:rPr>
              <a:t>p1  =  p2 / 5 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solidFill>
                  <a:srgbClr val="CC0000"/>
                </a:solidFill>
              </a:rPr>
              <a:t>  p1  =  p1 – p2 * 10 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F6DB3-050F-401B-AB29-7D937B1CEF67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4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4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4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4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4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4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 pointer is a variable that represents the location (rather than the value) of a data item.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They have a number of useful applications.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Enables us to access a variable that is defined outside the function.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Can be used to pass information back and forth between a function and its reference point.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More efficient in handling data tables.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Reduces the length and complexity of a program.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Sometimes also increases the execution speed.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1CB69-B907-4E4D-9701-D7A0E9F65EAC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Scale Factor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We have seen that an integer value can be added to or subtracted from a pointer variable.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int    *p1,  *p2 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int    i,  j;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p1  =  p1  +  1 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p2  =  p1  +  j 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p2++ 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p2  =  p2  </a:t>
            </a:r>
            <a:r>
              <a:rPr lang="en-US" smtClean="0">
                <a:solidFill>
                  <a:srgbClr val="CC0000"/>
                </a:solidFill>
                <a:cs typeface="Times New Roman" pitchFamily="18" charset="0"/>
              </a:rPr>
              <a:t>–</a:t>
            </a:r>
            <a:r>
              <a:rPr lang="en-US" smtClean="0">
                <a:solidFill>
                  <a:srgbClr val="CC0000"/>
                </a:solidFill>
              </a:rPr>
              <a:t>  (i + j) ;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In reality, it is not the integer value which is added/subtracted, but rather the </a:t>
            </a:r>
            <a:r>
              <a:rPr lang="en-US" smtClean="0">
                <a:solidFill>
                  <a:srgbClr val="FF0000"/>
                </a:solidFill>
              </a:rPr>
              <a:t>scale factor </a:t>
            </a:r>
            <a:r>
              <a:rPr lang="en-US" smtClean="0">
                <a:solidFill>
                  <a:srgbClr val="CC9900"/>
                </a:solidFill>
              </a:rPr>
              <a:t>times</a:t>
            </a:r>
            <a:r>
              <a:rPr lang="en-US" smtClean="0">
                <a:solidFill>
                  <a:srgbClr val="FF0000"/>
                </a:solidFill>
              </a:rPr>
              <a:t> the value</a:t>
            </a:r>
            <a:r>
              <a:rPr lang="en-US" smtClean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9EDA5-1417-4BAB-8357-728BA8325341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6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mtClean="0"/>
              <a:t>     </a:t>
            </a:r>
            <a:r>
              <a:rPr lang="en-US" u="sng" smtClean="0"/>
              <a:t>Data Type</a:t>
            </a:r>
            <a:r>
              <a:rPr lang="en-US" smtClean="0"/>
              <a:t>        </a:t>
            </a:r>
            <a:r>
              <a:rPr lang="en-US" u="sng" smtClean="0"/>
              <a:t>Scale Factor</a:t>
            </a:r>
          </a:p>
          <a:p>
            <a:pPr lvl="1">
              <a:spcBef>
                <a:spcPct val="10000"/>
              </a:spcBef>
              <a:buFontTx/>
              <a:buNone/>
            </a:pPr>
            <a:r>
              <a:rPr lang="en-US" smtClean="0"/>
              <a:t>          </a:t>
            </a:r>
            <a:r>
              <a:rPr lang="en-US" smtClean="0">
                <a:solidFill>
                  <a:srgbClr val="996633"/>
                </a:solidFill>
              </a:rPr>
              <a:t>char                     1</a:t>
            </a:r>
          </a:p>
          <a:p>
            <a:pPr lvl="1">
              <a:spcBef>
                <a:spcPct val="10000"/>
              </a:spcBef>
              <a:buFontTx/>
              <a:buNone/>
            </a:pPr>
            <a:r>
              <a:rPr lang="en-US" smtClean="0">
                <a:solidFill>
                  <a:srgbClr val="996633"/>
                </a:solidFill>
              </a:rPr>
              <a:t>          int                        4</a:t>
            </a:r>
          </a:p>
          <a:p>
            <a:pPr lvl="1">
              <a:spcBef>
                <a:spcPct val="10000"/>
              </a:spcBef>
              <a:buFontTx/>
              <a:buNone/>
            </a:pPr>
            <a:r>
              <a:rPr lang="en-US" smtClean="0">
                <a:solidFill>
                  <a:srgbClr val="996633"/>
                </a:solidFill>
              </a:rPr>
              <a:t>          float                     4</a:t>
            </a:r>
          </a:p>
          <a:p>
            <a:pPr lvl="1">
              <a:spcBef>
                <a:spcPct val="10000"/>
              </a:spcBef>
              <a:buFontTx/>
              <a:buNone/>
            </a:pPr>
            <a:r>
              <a:rPr lang="en-US" smtClean="0">
                <a:solidFill>
                  <a:srgbClr val="996633"/>
                </a:solidFill>
              </a:rPr>
              <a:t>          double                 8</a:t>
            </a:r>
          </a:p>
          <a:p>
            <a:pPr lvl="1"/>
            <a:endParaRPr lang="en-US" smtClean="0">
              <a:solidFill>
                <a:srgbClr val="996633"/>
              </a:solidFill>
            </a:endParaRPr>
          </a:p>
          <a:p>
            <a:pPr lvl="1"/>
            <a:r>
              <a:rPr lang="en-US" smtClean="0"/>
              <a:t>If p1 is an integer pointer, then</a:t>
            </a:r>
          </a:p>
          <a:p>
            <a:pPr lvl="1">
              <a:buFontTx/>
              <a:buNone/>
            </a:pPr>
            <a:r>
              <a:rPr lang="en-US" smtClean="0"/>
              <a:t>                  </a:t>
            </a:r>
            <a:r>
              <a:rPr lang="en-US" smtClean="0">
                <a:solidFill>
                  <a:srgbClr val="CC0000"/>
                </a:solidFill>
              </a:rPr>
              <a:t>p1++</a:t>
            </a:r>
          </a:p>
          <a:p>
            <a:pPr lvl="1">
              <a:buFontTx/>
              <a:buNone/>
            </a:pPr>
            <a:r>
              <a:rPr lang="en-US" smtClean="0"/>
              <a:t>    will increment the value of </a:t>
            </a:r>
            <a:r>
              <a:rPr lang="en-US" smtClean="0">
                <a:solidFill>
                  <a:srgbClr val="FF0000"/>
                </a:solidFill>
              </a:rPr>
              <a:t>p1 by 4</a:t>
            </a:r>
            <a:r>
              <a:rPr lang="en-US" smtClean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91FF5-ED56-4F57-890B-9D873562D4C0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7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7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to find the scale factors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B0BF3-0B94-4A8A-9A0D-8FD3BA945207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534400" cy="25685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main()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printf (“Number of bytes occupied by int is %d \n”, </a:t>
            </a:r>
            <a:r>
              <a:rPr lang="en-US">
                <a:solidFill>
                  <a:srgbClr val="FF0000"/>
                </a:solidFill>
              </a:rPr>
              <a:t>sizeof</a:t>
            </a:r>
            <a:r>
              <a:rPr lang="en-US">
                <a:solidFill>
                  <a:srgbClr val="008000"/>
                </a:solidFill>
              </a:rPr>
              <a:t>(int));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printf (“Number of bytes occupied by float is %d \n”, </a:t>
            </a:r>
            <a:r>
              <a:rPr lang="en-US">
                <a:solidFill>
                  <a:srgbClr val="FF0000"/>
                </a:solidFill>
              </a:rPr>
              <a:t>sizeof</a:t>
            </a:r>
            <a:r>
              <a:rPr lang="en-US">
                <a:solidFill>
                  <a:srgbClr val="008000"/>
                </a:solidFill>
              </a:rPr>
              <a:t>(float));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printf (“Number of bytes occupied by double is %d \n”, </a:t>
            </a:r>
            <a:r>
              <a:rPr lang="en-US">
                <a:solidFill>
                  <a:srgbClr val="FF0000"/>
                </a:solidFill>
              </a:rPr>
              <a:t>sizeof</a:t>
            </a:r>
            <a:r>
              <a:rPr lang="en-US">
                <a:solidFill>
                  <a:srgbClr val="008000"/>
                </a:solidFill>
              </a:rPr>
              <a:t>(double));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printf (“Number of bytes occupied by char is %d \n”, </a:t>
            </a:r>
            <a:r>
              <a:rPr lang="en-US">
                <a:solidFill>
                  <a:srgbClr val="FF0000"/>
                </a:solidFill>
              </a:rPr>
              <a:t>sizeof</a:t>
            </a:r>
            <a:r>
              <a:rPr lang="en-US">
                <a:solidFill>
                  <a:srgbClr val="008000"/>
                </a:solidFill>
              </a:rPr>
              <a:t>(char));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1447800" y="3810000"/>
            <a:ext cx="6400800" cy="2190750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chemeClr val="accent2"/>
                </a:solidFill>
              </a:rPr>
              <a:t>Output:</a:t>
            </a:r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"/>
              </a:spcBef>
            </a:pPr>
            <a:r>
              <a:rPr lang="en-US"/>
              <a:t>Number of bytes occupied by int is  4</a:t>
            </a:r>
          </a:p>
          <a:p>
            <a:pPr>
              <a:spcBef>
                <a:spcPct val="5000"/>
              </a:spcBef>
            </a:pPr>
            <a:r>
              <a:rPr lang="en-US"/>
              <a:t>Number of bytes occupied by float is  4</a:t>
            </a:r>
          </a:p>
          <a:p>
            <a:pPr>
              <a:spcBef>
                <a:spcPct val="5000"/>
              </a:spcBef>
            </a:pPr>
            <a:r>
              <a:rPr lang="en-US"/>
              <a:t>Number of bytes occupied by double is  8</a:t>
            </a:r>
          </a:p>
          <a:p>
            <a:pPr>
              <a:spcBef>
                <a:spcPct val="5000"/>
              </a:spcBef>
            </a:pPr>
            <a:r>
              <a:rPr lang="en-US"/>
              <a:t>Number of bytes occupied by char is  1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76325" y="471488"/>
            <a:ext cx="7604125" cy="1690687"/>
            <a:chOff x="678" y="297"/>
            <a:chExt cx="4790" cy="1065"/>
          </a:xfrm>
        </p:grpSpPr>
        <p:sp>
          <p:nvSpPr>
            <p:cNvPr id="23561" name="Rectangle 5"/>
            <p:cNvSpPr>
              <a:spLocks noChangeArrowheads="1"/>
            </p:cNvSpPr>
            <p:nvPr/>
          </p:nvSpPr>
          <p:spPr bwMode="auto">
            <a:xfrm>
              <a:off x="678" y="297"/>
              <a:ext cx="4790" cy="3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Returns no. of bytes required for data type representation</a:t>
              </a:r>
            </a:p>
          </p:txBody>
        </p:sp>
        <p:sp>
          <p:nvSpPr>
            <p:cNvPr id="23562" name="Line 6"/>
            <p:cNvSpPr>
              <a:spLocks noChangeShapeType="1"/>
            </p:cNvSpPr>
            <p:nvPr/>
          </p:nvSpPr>
          <p:spPr bwMode="auto">
            <a:xfrm>
              <a:off x="3098" y="708"/>
              <a:ext cx="1088" cy="65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Passing Pointers to a Function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Pointers are often passed to a function as arguments.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Allows data items within the calling program to be accessed by the function, altered, and then returned to the calling program in altered form.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Called </a:t>
            </a:r>
            <a:r>
              <a:rPr lang="en-US" smtClean="0">
                <a:solidFill>
                  <a:srgbClr val="CC0000"/>
                </a:solidFill>
              </a:rPr>
              <a:t>call-by-reference</a:t>
            </a:r>
            <a:r>
              <a:rPr lang="en-US" smtClean="0"/>
              <a:t> (or by </a:t>
            </a:r>
            <a:r>
              <a:rPr lang="en-US" smtClean="0">
                <a:solidFill>
                  <a:srgbClr val="CC0000"/>
                </a:solidFill>
              </a:rPr>
              <a:t>address</a:t>
            </a:r>
            <a:r>
              <a:rPr lang="en-US" smtClean="0"/>
              <a:t> or by </a:t>
            </a:r>
            <a:r>
              <a:rPr lang="en-US" smtClean="0">
                <a:solidFill>
                  <a:srgbClr val="CC0000"/>
                </a:solidFill>
              </a:rPr>
              <a:t>location</a:t>
            </a:r>
            <a:r>
              <a:rPr lang="en-US" smtClean="0"/>
              <a:t>).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Normally, arguments are passed to a function </a:t>
            </a:r>
            <a:r>
              <a:rPr lang="en-US" smtClean="0">
                <a:solidFill>
                  <a:srgbClr val="CC0000"/>
                </a:solidFill>
              </a:rPr>
              <a:t>by value</a:t>
            </a:r>
            <a:r>
              <a:rPr lang="en-US" smtClean="0"/>
              <a:t>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data items are copied to the function.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Changes are not reflected in the calling program.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B508C-859A-4610-A7F2-52166A92E3DD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passing arguments by value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CE222-AFDF-418B-BBE3-82CB2E53711A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4953000" cy="5006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main()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int  a, b;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a = 5 ;   b = 20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swap (a, b)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printf  (“\n a = %d,  b = %d”, a, b);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void   swap  (int  x, int  y)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int  t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t = x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x = y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y = t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6400800" y="2667000"/>
            <a:ext cx="2286000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 = 5, b = 20</a:t>
            </a:r>
          </a:p>
        </p:txBody>
      </p:sp>
      <p:sp>
        <p:nvSpPr>
          <p:cNvPr id="253957" name="Rectangle 5"/>
          <p:cNvSpPr>
            <a:spLocks noChangeArrowheads="1"/>
          </p:cNvSpPr>
          <p:nvPr/>
        </p:nvSpPr>
        <p:spPr bwMode="auto">
          <a:xfrm>
            <a:off x="2574925" y="5041900"/>
            <a:ext cx="1997075" cy="69215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x and y swap</a:t>
            </a:r>
          </a:p>
        </p:txBody>
      </p:sp>
      <p:sp>
        <p:nvSpPr>
          <p:cNvPr id="253958" name="Rectangle 6"/>
          <p:cNvSpPr>
            <a:spLocks noChangeArrowheads="1"/>
          </p:cNvSpPr>
          <p:nvPr/>
        </p:nvSpPr>
        <p:spPr bwMode="auto">
          <a:xfrm>
            <a:off x="3189288" y="1624013"/>
            <a:ext cx="2112962" cy="1266825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a and b 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do not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swap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  <p:bldP spid="253957" grpId="0" animBg="1"/>
      <p:bldP spid="25395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passing arguments by reference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C92F7-F15E-4F67-A3C6-55844001BCAA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4953000" cy="5006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main()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int  a, b;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a = 5 ;   b = 20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</a:t>
            </a:r>
            <a:r>
              <a:rPr lang="en-US">
                <a:solidFill>
                  <a:srgbClr val="CC0000"/>
                </a:solidFill>
              </a:rPr>
              <a:t>swap (&amp;a, &amp;b)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printf  (“\n a = %d,  b = %d”, a, b);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void   swap  (int  *x, int  *y)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int  t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t = *x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*x = *y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*y = t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6400800" y="2667000"/>
            <a:ext cx="2286000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 = 20, b = 5</a:t>
            </a: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2306638" y="4657725"/>
            <a:ext cx="2265362" cy="1036638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*x and *y 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swap</a:t>
            </a:r>
          </a:p>
        </p:txBody>
      </p:sp>
      <p:sp>
        <p:nvSpPr>
          <p:cNvPr id="254982" name="Rectangle 6"/>
          <p:cNvSpPr>
            <a:spLocks noChangeArrowheads="1"/>
          </p:cNvSpPr>
          <p:nvPr/>
        </p:nvSpPr>
        <p:spPr bwMode="auto">
          <a:xfrm>
            <a:off x="2843213" y="1662113"/>
            <a:ext cx="2419350" cy="960437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*(&amp;a) and *(&amp;b)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swap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5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0" grpId="0"/>
      <p:bldP spid="254981" grpId="0" animBg="1"/>
      <p:bldP spid="25498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scanf Revisited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mtClean="0"/>
              <a:t>   int   x,  y ;</a:t>
            </a:r>
          </a:p>
          <a:p>
            <a:pPr lvl="1">
              <a:buFontTx/>
              <a:buNone/>
            </a:pPr>
            <a:r>
              <a:rPr lang="en-US" smtClean="0"/>
              <a:t>   printf  (“%d %d %d”,  x, y, x+y) ;</a:t>
            </a:r>
          </a:p>
          <a:p>
            <a:pPr lvl="1">
              <a:buFontTx/>
              <a:buNone/>
            </a:pPr>
            <a:endParaRPr lang="en-US" smtClean="0"/>
          </a:p>
          <a:p>
            <a:r>
              <a:rPr lang="en-US" smtClean="0"/>
              <a:t>What about scanf ?</a:t>
            </a:r>
          </a:p>
          <a:p>
            <a:pPr lvl="1">
              <a:buFontTx/>
              <a:buNone/>
            </a:pPr>
            <a:r>
              <a:rPr lang="en-US" smtClean="0"/>
              <a:t>   </a:t>
            </a:r>
          </a:p>
          <a:p>
            <a:pPr lvl="1">
              <a:buFontTx/>
              <a:buNone/>
            </a:pPr>
            <a:r>
              <a:rPr lang="en-US" smtClean="0"/>
              <a:t>   scanf   (“%d %d %d”, x, y, x+y) ;</a:t>
            </a:r>
          </a:p>
          <a:p>
            <a:pPr lvl="1">
              <a:buFontTx/>
              <a:buNone/>
            </a:pPr>
            <a:endParaRPr lang="en-US" smtClean="0"/>
          </a:p>
          <a:p>
            <a:pPr lvl="1">
              <a:buFontTx/>
              <a:buNone/>
            </a:pPr>
            <a:r>
              <a:rPr lang="en-US" smtClean="0"/>
              <a:t>   scanf   (“%d %d”, &amp;x, &amp;y) ;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9E2E3-77C7-49EC-A680-5548B8340977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6400800" y="3657600"/>
            <a:ext cx="1981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6172200" y="4381500"/>
            <a:ext cx="1219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256007" name="Text Box 7"/>
          <p:cNvSpPr txBox="1">
            <a:spLocks noChangeArrowheads="1"/>
          </p:cNvSpPr>
          <p:nvPr/>
        </p:nvSpPr>
        <p:spPr bwMode="auto">
          <a:xfrm>
            <a:off x="6134100" y="5334000"/>
            <a:ext cx="1295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6" grpId="0"/>
      <p:bldP spid="25600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Sort 3 integers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en-US" smtClean="0"/>
              <a:t>Three-step algorithm:</a:t>
            </a:r>
          </a:p>
          <a:p>
            <a:pPr marL="914400" lvl="1" indent="-457200">
              <a:buFontTx/>
              <a:buAutoNum type="arabicPeriod"/>
            </a:pPr>
            <a:r>
              <a:rPr lang="en-US" smtClean="0"/>
              <a:t>Read in three integers x, y and z</a:t>
            </a:r>
          </a:p>
          <a:p>
            <a:pPr marL="914400" lvl="1" indent="-457200">
              <a:buFontTx/>
              <a:buAutoNum type="arabicPeriod"/>
            </a:pPr>
            <a:r>
              <a:rPr lang="en-US" smtClean="0"/>
              <a:t>Put smallest in x</a:t>
            </a:r>
          </a:p>
          <a:p>
            <a:pPr marL="1295400" lvl="2" indent="-381000"/>
            <a:r>
              <a:rPr lang="en-US" smtClean="0"/>
              <a:t>Swap x, y if necessary; then swap x, z if necessary.</a:t>
            </a:r>
          </a:p>
          <a:p>
            <a:pPr marL="914400" lvl="1" indent="-457200">
              <a:buFontTx/>
              <a:buAutoNum type="arabicPeriod"/>
            </a:pPr>
            <a:r>
              <a:rPr lang="en-US" smtClean="0"/>
              <a:t>Put second smallest in y</a:t>
            </a:r>
          </a:p>
          <a:p>
            <a:pPr marL="1295400" lvl="2" indent="-381000"/>
            <a:r>
              <a:rPr lang="en-US" smtClean="0"/>
              <a:t>Swap y, z if necessary.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C7F3B-1421-4B40-AC64-18E793AEAE10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7105C-29D4-4F83-86D5-44D9D3893E6E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1905000" y="1524000"/>
            <a:ext cx="5638800" cy="4146550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main()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      int  x, y, z ;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      ………..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      scanf  (“%d %d %d”, &amp;x, &amp;y, &amp;z) ;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      if  (x &gt; y)   swap (&amp;x, &amp;y);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      if  (x &gt; z)   swap (&amp;x, &amp;z);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      if  (y &gt; z)   swap (&amp;y, &amp;z) ;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      ………..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008000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sort3 as a function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39D4-EB36-42B2-84F7-9C7DBAB83698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1447800" y="1143000"/>
            <a:ext cx="5638800" cy="5006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main()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int  x, y, z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………..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scanf  (“%d %d %d”, &amp;x, &amp;y, &amp;z)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</a:t>
            </a:r>
            <a:r>
              <a:rPr lang="en-US">
                <a:solidFill>
                  <a:srgbClr val="CC0000"/>
                </a:solidFill>
              </a:rPr>
              <a:t>sort3  (&amp;x, &amp;y, &amp;z) 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………..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void   sort3  (int *xp,  int *yp,  int *zp)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if  (*xp &gt; *yp)   swap (xp, yp);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if  (*xp &gt; *zp)   swap (xp, zp);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if  (*yp &gt; *zp)   swap (yp, zp);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259076" name="Rectangle 4"/>
          <p:cNvSpPr>
            <a:spLocks noChangeArrowheads="1"/>
          </p:cNvSpPr>
          <p:nvPr/>
        </p:nvSpPr>
        <p:spPr bwMode="auto">
          <a:xfrm>
            <a:off x="7451725" y="4081463"/>
            <a:ext cx="1458913" cy="1728787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xp/yp/zp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are</a:t>
            </a:r>
          </a:p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pointers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Concept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4724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Within the computer memory, every stored data item occupies one or more contiguous memory cells.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number of memory cells required to store a data item depends on its type (char, int, double, etc.).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Whenever we declare a variable, the system allocates memory location(s) to hold the value of the variable.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Since every byte in memory has a unique address, this location will also have its own (unique) address.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61E92-961C-4326-AB24-EBE5D86A0385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Why no ‘&amp;’ in swap call?</a:t>
            </a:r>
          </a:p>
          <a:p>
            <a:pPr lvl="1"/>
            <a:r>
              <a:rPr lang="en-US" smtClean="0"/>
              <a:t>Because xp, yp and zp are already pointers that point to the variables that we want to swap.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173B8-531A-4C01-99B2-054FBF0C4580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Pointers and Arrays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an array is declared,</a:t>
            </a:r>
          </a:p>
          <a:p>
            <a:pPr lvl="1"/>
            <a:r>
              <a:rPr lang="en-US" smtClean="0"/>
              <a:t>The compiler allocates a </a:t>
            </a:r>
            <a:r>
              <a:rPr lang="en-US" smtClean="0">
                <a:solidFill>
                  <a:srgbClr val="CC0000"/>
                </a:solidFill>
              </a:rPr>
              <a:t>base address</a:t>
            </a:r>
            <a:r>
              <a:rPr lang="en-US" smtClean="0"/>
              <a:t> and sufficient amount of storage to contain all the elements of the array in contiguous memory locations.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solidFill>
                  <a:srgbClr val="CC0000"/>
                </a:solidFill>
              </a:rPr>
              <a:t>base address</a:t>
            </a:r>
            <a:r>
              <a:rPr lang="en-US" smtClean="0"/>
              <a:t> is the location of the first element (index 0) of the array.</a:t>
            </a:r>
          </a:p>
          <a:p>
            <a:pPr lvl="1"/>
            <a:r>
              <a:rPr lang="en-US" smtClean="0"/>
              <a:t>The compiler also defines the array name as a </a:t>
            </a:r>
            <a:r>
              <a:rPr lang="en-US" smtClean="0">
                <a:solidFill>
                  <a:srgbClr val="CC0000"/>
                </a:solidFill>
              </a:rPr>
              <a:t>constant pointer</a:t>
            </a:r>
            <a:r>
              <a:rPr lang="en-US" smtClean="0"/>
              <a:t> to the first element.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6F420A-25FB-4C91-8EFB-682D702B3B55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r>
              <a:rPr lang="en-US" smtClean="0"/>
              <a:t>Consider the declaration:</a:t>
            </a:r>
          </a:p>
          <a:p>
            <a:pPr lvl="1">
              <a:buFontTx/>
              <a:buNone/>
            </a:pPr>
            <a:r>
              <a:rPr lang="en-US" smtClean="0"/>
              <a:t>    int  x[5]  =  {1, 2, 3, 4, 5} ;</a:t>
            </a:r>
          </a:p>
          <a:p>
            <a:pPr lvl="1"/>
            <a:r>
              <a:rPr lang="en-US" smtClean="0"/>
              <a:t>Suppose that the base address of x is 2500, and each integer requires 4 bytes.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mtClean="0"/>
              <a:t>         </a:t>
            </a:r>
            <a:r>
              <a:rPr lang="en-US" sz="2000" u="sng" smtClean="0">
                <a:solidFill>
                  <a:srgbClr val="CC9900"/>
                </a:solidFill>
              </a:rPr>
              <a:t>Element</a:t>
            </a:r>
            <a:r>
              <a:rPr lang="en-US" sz="2000" smtClean="0">
                <a:solidFill>
                  <a:srgbClr val="CC9900"/>
                </a:solidFill>
              </a:rPr>
              <a:t>    </a:t>
            </a:r>
            <a:r>
              <a:rPr lang="en-US" sz="2000" u="sng" smtClean="0">
                <a:solidFill>
                  <a:srgbClr val="CC9900"/>
                </a:solidFill>
              </a:rPr>
              <a:t>Value</a:t>
            </a:r>
            <a:r>
              <a:rPr lang="en-US" sz="2000" smtClean="0">
                <a:solidFill>
                  <a:srgbClr val="CC9900"/>
                </a:solidFill>
              </a:rPr>
              <a:t>    </a:t>
            </a:r>
            <a:r>
              <a:rPr lang="en-US" sz="2000" u="sng" smtClean="0">
                <a:solidFill>
                  <a:srgbClr val="CC9900"/>
                </a:solidFill>
              </a:rPr>
              <a:t>Address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z="2000" smtClean="0">
                <a:solidFill>
                  <a:srgbClr val="CC9900"/>
                </a:solidFill>
              </a:rPr>
              <a:t>             x[0]             1           2500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z="2000" smtClean="0">
                <a:solidFill>
                  <a:srgbClr val="CC9900"/>
                </a:solidFill>
              </a:rPr>
              <a:t>             x[1]             2           2504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z="2000" smtClean="0">
                <a:solidFill>
                  <a:srgbClr val="CC9900"/>
                </a:solidFill>
              </a:rPr>
              <a:t>             x[2]             3           2508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z="2000" smtClean="0">
                <a:solidFill>
                  <a:srgbClr val="CC9900"/>
                </a:solidFill>
              </a:rPr>
              <a:t>             x[3]             4           2512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sz="2000" smtClean="0">
                <a:solidFill>
                  <a:srgbClr val="CC9900"/>
                </a:solidFill>
              </a:rPr>
              <a:t>             x[4]             5           2516</a:t>
            </a:r>
            <a:endParaRPr lang="en-US" sz="2000" smtClean="0">
              <a:solidFill>
                <a:srgbClr val="008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4745B-0235-4235-9FCA-E86D7F21D4AA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x   </a:t>
            </a:r>
            <a:r>
              <a:rPr lang="en-US" smtClean="0">
                <a:sym typeface="Wingdings" pitchFamily="2" charset="2"/>
              </a:rPr>
              <a:t></a:t>
            </a:r>
            <a:r>
              <a:rPr lang="en-US" smtClean="0"/>
              <a:t>   &amp;x[0]   </a:t>
            </a:r>
            <a:r>
              <a:rPr lang="en-US" smtClean="0">
                <a:sym typeface="Wingdings" pitchFamily="2" charset="2"/>
              </a:rPr>
              <a:t></a:t>
            </a:r>
            <a:r>
              <a:rPr lang="en-US" smtClean="0"/>
              <a:t>   2500 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CC0000"/>
                </a:solidFill>
              </a:rPr>
              <a:t>p = x;</a:t>
            </a:r>
            <a:r>
              <a:rPr lang="en-US" smtClean="0"/>
              <a:t>    and    </a:t>
            </a:r>
            <a:r>
              <a:rPr lang="en-US" smtClean="0">
                <a:solidFill>
                  <a:srgbClr val="CC0000"/>
                </a:solidFill>
              </a:rPr>
              <a:t>p = &amp;x[0];</a:t>
            </a:r>
            <a:r>
              <a:rPr lang="en-US" smtClean="0"/>
              <a:t>  are equivalent.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We can access successive values of x by using p++ or p- - to move from one element to another.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Relationship between p and x: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      =   &amp;x[0]   =   2500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p+1  =   &amp;x[1]   =   2504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p+2  =   &amp;x[2]   =   2508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p+3  =   &amp;x[3]   =   2512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p+4  =   &amp;x[4]   =   2516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96D37-F271-440B-92F2-66DC6EF62AA7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5715000" y="4648200"/>
            <a:ext cx="2438400" cy="8540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*(p+i) gives the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     value of x[i]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6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63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63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function to find average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CF278-94F5-4DCB-B918-D80ACF0171BF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4038600" cy="40925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#include  &lt;stdio.h&gt;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main()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int  x[100], k, n ;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scanf  (“%d”, &amp;n) ;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for  (k=0; k&lt;n; k++)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    scanf  (“%d”, &amp;x[k]) ;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printf  (“\nAverage is %f”, 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                                avg (x, n));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4800600" y="1600200"/>
            <a:ext cx="4038600" cy="3482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float  avg  (int array[ ],int  size)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int  *p, i , sum = 0;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p = array ;</a:t>
            </a:r>
          </a:p>
          <a:p>
            <a:pPr>
              <a:spcBef>
                <a:spcPct val="0"/>
              </a:spcBef>
            </a:pPr>
            <a:endParaRPr lang="en-US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for  (i=0; i&lt;size; i++)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     sum = sum + *(p+i);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      return  ((float) sum / size);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5838825" y="971550"/>
            <a:ext cx="1804988" cy="652463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</a:rPr>
              <a:t>int *array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451725" y="2736850"/>
            <a:ext cx="1306513" cy="1152525"/>
            <a:chOff x="4694" y="1724"/>
            <a:chExt cx="823" cy="726"/>
          </a:xfrm>
        </p:grpSpPr>
        <p:sp>
          <p:nvSpPr>
            <p:cNvPr id="35850" name="Rectangle 6"/>
            <p:cNvSpPr>
              <a:spLocks noChangeArrowheads="1"/>
            </p:cNvSpPr>
            <p:nvPr/>
          </p:nvSpPr>
          <p:spPr bwMode="auto">
            <a:xfrm>
              <a:off x="4791" y="1724"/>
              <a:ext cx="726" cy="436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p[i]</a:t>
              </a:r>
            </a:p>
          </p:txBody>
        </p:sp>
        <p:sp>
          <p:nvSpPr>
            <p:cNvPr id="35851" name="Line 7"/>
            <p:cNvSpPr>
              <a:spLocks noChangeShapeType="1"/>
            </p:cNvSpPr>
            <p:nvPr/>
          </p:nvSpPr>
          <p:spPr bwMode="auto">
            <a:xfrm flipH="1">
              <a:off x="4694" y="2160"/>
              <a:ext cx="460" cy="29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Consider the statement</a:t>
            </a:r>
          </a:p>
          <a:p>
            <a:pPr lvl="1">
              <a:buFontTx/>
              <a:buNone/>
            </a:pPr>
            <a:r>
              <a:rPr lang="en-US" sz="2400" smtClean="0"/>
              <a:t>        </a:t>
            </a:r>
            <a:r>
              <a:rPr lang="en-US" sz="2400" smtClean="0">
                <a:solidFill>
                  <a:srgbClr val="CC0000"/>
                </a:solidFill>
              </a:rPr>
              <a:t>int   xyz = 50;</a:t>
            </a:r>
          </a:p>
          <a:p>
            <a:pPr lvl="1"/>
            <a:r>
              <a:rPr lang="en-US" sz="2400" smtClean="0"/>
              <a:t>This statement instructs the compiler to allocate a location for the integer variable </a:t>
            </a:r>
            <a:r>
              <a:rPr lang="en-US" sz="2400" smtClean="0">
                <a:solidFill>
                  <a:srgbClr val="FF0000"/>
                </a:solidFill>
              </a:rPr>
              <a:t>xyz</a:t>
            </a:r>
            <a:r>
              <a:rPr lang="en-US" sz="2400" smtClean="0"/>
              <a:t>, and put the value </a:t>
            </a:r>
            <a:r>
              <a:rPr lang="en-US" sz="2400" smtClean="0">
                <a:solidFill>
                  <a:srgbClr val="FF0000"/>
                </a:solidFill>
              </a:rPr>
              <a:t>50</a:t>
            </a:r>
            <a:r>
              <a:rPr lang="en-US" sz="2400" smtClean="0"/>
              <a:t> in that location.</a:t>
            </a:r>
          </a:p>
          <a:p>
            <a:pPr lvl="1"/>
            <a:r>
              <a:rPr lang="en-US" sz="2400" smtClean="0"/>
              <a:t>Suppose that the address location chosen is </a:t>
            </a:r>
            <a:r>
              <a:rPr lang="en-US" sz="2400" smtClean="0">
                <a:solidFill>
                  <a:srgbClr val="FF0000"/>
                </a:solidFill>
              </a:rPr>
              <a:t>1380</a:t>
            </a:r>
            <a:r>
              <a:rPr lang="en-US" sz="2400" smtClean="0"/>
              <a:t>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B8B08-5112-4B51-A126-F07C9A604BF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209800" y="4343400"/>
            <a:ext cx="4038600" cy="1590675"/>
          </a:xfrm>
          <a:prstGeom prst="rect">
            <a:avLst/>
          </a:prstGeom>
          <a:solidFill>
            <a:srgbClr val="99CC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xyz          </a:t>
            </a:r>
            <a:r>
              <a:rPr lang="en-US" sz="2400">
                <a:solidFill>
                  <a:schemeClr val="tx2"/>
                </a:solidFill>
                <a:sym typeface="Wingdings" pitchFamily="2" charset="2"/>
              </a:rPr>
              <a:t>       variable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sym typeface="Wingdings" pitchFamily="2" charset="2"/>
              </a:rPr>
              <a:t> 50                  value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sym typeface="Wingdings" pitchFamily="2" charset="2"/>
              </a:rPr>
              <a:t>1380               address</a:t>
            </a:r>
            <a:endParaRPr 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Contd.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During execution of the program, the system always associates the name </a:t>
            </a:r>
            <a:r>
              <a:rPr lang="en-US" smtClean="0">
                <a:solidFill>
                  <a:srgbClr val="FF0000"/>
                </a:solidFill>
              </a:rPr>
              <a:t>xyz</a:t>
            </a:r>
            <a:r>
              <a:rPr lang="en-US" smtClean="0"/>
              <a:t> with the address </a:t>
            </a:r>
            <a:r>
              <a:rPr lang="en-US" smtClean="0">
                <a:solidFill>
                  <a:srgbClr val="FF0000"/>
                </a:solidFill>
              </a:rPr>
              <a:t>1380</a:t>
            </a:r>
            <a:r>
              <a:rPr lang="en-US" smtClean="0"/>
              <a:t>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value </a:t>
            </a:r>
            <a:r>
              <a:rPr lang="en-US" smtClean="0">
                <a:solidFill>
                  <a:srgbClr val="FF0000"/>
                </a:solidFill>
              </a:rPr>
              <a:t>50</a:t>
            </a:r>
            <a:r>
              <a:rPr lang="en-US" smtClean="0"/>
              <a:t> can be accessed by using either the name </a:t>
            </a:r>
            <a:r>
              <a:rPr lang="en-US" smtClean="0">
                <a:solidFill>
                  <a:srgbClr val="FF0000"/>
                </a:solidFill>
              </a:rPr>
              <a:t>xyz</a:t>
            </a:r>
            <a:r>
              <a:rPr lang="en-US" smtClean="0"/>
              <a:t> or the address </a:t>
            </a:r>
            <a:r>
              <a:rPr lang="en-US" smtClean="0">
                <a:solidFill>
                  <a:srgbClr val="FF0000"/>
                </a:solidFill>
              </a:rPr>
              <a:t>1380</a:t>
            </a:r>
            <a:r>
              <a:rPr lang="en-US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Since memory </a:t>
            </a:r>
            <a:r>
              <a:rPr lang="en-US" smtClean="0">
                <a:solidFill>
                  <a:srgbClr val="CC0000"/>
                </a:solidFill>
              </a:rPr>
              <a:t>addresses</a:t>
            </a:r>
            <a:r>
              <a:rPr lang="en-US" smtClean="0"/>
              <a:t> are simply numbers, they can be </a:t>
            </a:r>
            <a:r>
              <a:rPr lang="en-US" smtClean="0">
                <a:solidFill>
                  <a:srgbClr val="CC0000"/>
                </a:solidFill>
              </a:rPr>
              <a:t>assigned to some variables</a:t>
            </a:r>
            <a:r>
              <a:rPr lang="en-US" smtClean="0"/>
              <a:t> which can be stored in memory.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Such variables that hold memory addresses are called </a:t>
            </a:r>
            <a:r>
              <a:rPr lang="en-US" smtClean="0">
                <a:solidFill>
                  <a:srgbClr val="CC0000"/>
                </a:solidFill>
              </a:rPr>
              <a:t>pointers</a:t>
            </a:r>
            <a:r>
              <a:rPr lang="en-US" smtClean="0"/>
              <a:t>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Since a pointer is a variable, its value is also stored in some memory location.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3EB1C-5B3F-446A-A449-19CA24CFE87A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Suppose we assign the </a:t>
            </a:r>
            <a:r>
              <a:rPr lang="en-US" smtClean="0">
                <a:solidFill>
                  <a:srgbClr val="CC0000"/>
                </a:solidFill>
              </a:rPr>
              <a:t>address of xyz</a:t>
            </a:r>
            <a:r>
              <a:rPr lang="en-US" smtClean="0"/>
              <a:t> to a variable </a:t>
            </a:r>
            <a:r>
              <a:rPr lang="en-US" smtClean="0">
                <a:solidFill>
                  <a:srgbClr val="FF0000"/>
                </a:solidFill>
              </a:rPr>
              <a:t>p</a:t>
            </a:r>
            <a:r>
              <a:rPr lang="en-US" smtClean="0"/>
              <a:t>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p</a:t>
            </a:r>
            <a:r>
              <a:rPr lang="en-US" smtClean="0"/>
              <a:t> is said to point to the variable </a:t>
            </a:r>
            <a:r>
              <a:rPr lang="en-US" smtClean="0">
                <a:solidFill>
                  <a:srgbClr val="FF0000"/>
                </a:solidFill>
              </a:rPr>
              <a:t>xyz</a:t>
            </a:r>
            <a:r>
              <a:rPr lang="en-US" smtClean="0"/>
              <a:t>.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17640-82B1-4FC7-93D9-680C39FED59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34500" name="Text Box 4"/>
          <p:cNvSpPr txBox="1">
            <a:spLocks noChangeArrowheads="1"/>
          </p:cNvSpPr>
          <p:nvPr/>
        </p:nvSpPr>
        <p:spPr bwMode="auto">
          <a:xfrm>
            <a:off x="1295400" y="3352800"/>
            <a:ext cx="4267200" cy="15906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8000"/>
                </a:solidFill>
              </a:rPr>
              <a:t>Variable</a:t>
            </a:r>
            <a:r>
              <a:rPr lang="en-US" sz="2400">
                <a:solidFill>
                  <a:srgbClr val="008000"/>
                </a:solidFill>
              </a:rPr>
              <a:t>       </a:t>
            </a:r>
            <a:r>
              <a:rPr lang="en-US" sz="2400" u="sng">
                <a:solidFill>
                  <a:srgbClr val="008000"/>
                </a:solidFill>
              </a:rPr>
              <a:t>Value</a:t>
            </a:r>
            <a:r>
              <a:rPr lang="en-US" sz="2400">
                <a:solidFill>
                  <a:srgbClr val="008000"/>
                </a:solidFill>
              </a:rPr>
              <a:t>       </a:t>
            </a:r>
            <a:r>
              <a:rPr lang="en-US" sz="2400" u="sng">
                <a:solidFill>
                  <a:srgbClr val="008000"/>
                </a:solidFill>
              </a:rPr>
              <a:t>Address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   xyz                50             1380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     p                1380           2545</a:t>
            </a:r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6629400" y="3810000"/>
            <a:ext cx="1828800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996633"/>
                </a:solidFill>
              </a:rPr>
              <a:t>p = &amp;xyz;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341813" y="5310188"/>
            <a:ext cx="2573337" cy="957262"/>
            <a:chOff x="2735" y="3345"/>
            <a:chExt cx="1621" cy="603"/>
          </a:xfrm>
        </p:grpSpPr>
        <p:sp>
          <p:nvSpPr>
            <p:cNvPr id="7182" name="Rectangle 6"/>
            <p:cNvSpPr>
              <a:spLocks noChangeArrowheads="1"/>
            </p:cNvSpPr>
            <p:nvPr/>
          </p:nvSpPr>
          <p:spPr bwMode="auto">
            <a:xfrm>
              <a:off x="3315" y="3370"/>
              <a:ext cx="1041" cy="217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50</a:t>
              </a:r>
            </a:p>
          </p:txBody>
        </p:sp>
        <p:sp>
          <p:nvSpPr>
            <p:cNvPr id="7183" name="Text Box 7"/>
            <p:cNvSpPr txBox="1">
              <a:spLocks noChangeArrowheads="1"/>
            </p:cNvSpPr>
            <p:nvPr/>
          </p:nvSpPr>
          <p:spPr bwMode="auto">
            <a:xfrm>
              <a:off x="2735" y="3345"/>
              <a:ext cx="500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accent1"/>
                  </a:solidFill>
                </a:rPr>
                <a:t>1380</a:t>
              </a:r>
            </a:p>
          </p:txBody>
        </p:sp>
        <p:sp>
          <p:nvSpPr>
            <p:cNvPr id="7184" name="Text Box 8"/>
            <p:cNvSpPr txBox="1">
              <a:spLocks noChangeArrowheads="1"/>
            </p:cNvSpPr>
            <p:nvPr/>
          </p:nvSpPr>
          <p:spPr bwMode="auto">
            <a:xfrm>
              <a:off x="3630" y="3660"/>
              <a:ext cx="393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xyz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62025" y="5233988"/>
            <a:ext cx="2573338" cy="957262"/>
            <a:chOff x="2735" y="3345"/>
            <a:chExt cx="1621" cy="603"/>
          </a:xfrm>
        </p:grpSpPr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15" y="3370"/>
              <a:ext cx="1041" cy="217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1380</a:t>
              </a:r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>
              <a:off x="2735" y="3345"/>
              <a:ext cx="500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accent1"/>
                  </a:solidFill>
                </a:rPr>
                <a:t>2545</a:t>
              </a:r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3715" y="3660"/>
              <a:ext cx="223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0" grpId="0" animBg="1"/>
      <p:bldP spid="2345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Accessing the Address of a Variable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The address of a variable can be determined using the ‘</a:t>
            </a:r>
            <a:r>
              <a:rPr lang="en-US" smtClean="0">
                <a:solidFill>
                  <a:srgbClr val="FF0000"/>
                </a:solidFill>
              </a:rPr>
              <a:t>&amp;</a:t>
            </a:r>
            <a:r>
              <a:rPr lang="en-US" smtClean="0"/>
              <a:t>’ operator.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The operator ‘&amp;’ immediately preceding a variable returns the </a:t>
            </a:r>
            <a:r>
              <a:rPr lang="en-US" smtClean="0">
                <a:solidFill>
                  <a:srgbClr val="FF0000"/>
                </a:solidFill>
              </a:rPr>
              <a:t>address</a:t>
            </a:r>
            <a:r>
              <a:rPr lang="en-US" smtClean="0"/>
              <a:t> of the variable.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Example: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  p = &amp;xyz;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address</a:t>
            </a:r>
            <a:r>
              <a:rPr lang="en-US" smtClean="0"/>
              <a:t> of xyz (1380) is assigned to p.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The ‘&amp;’ operator can be used only with a </a:t>
            </a:r>
            <a:r>
              <a:rPr lang="en-US" smtClean="0">
                <a:solidFill>
                  <a:srgbClr val="996633"/>
                </a:solidFill>
              </a:rPr>
              <a:t>simple variable</a:t>
            </a:r>
            <a:r>
              <a:rPr lang="en-US" smtClean="0"/>
              <a:t> or an </a:t>
            </a:r>
            <a:r>
              <a:rPr lang="en-US" smtClean="0">
                <a:solidFill>
                  <a:srgbClr val="996633"/>
                </a:solidFill>
              </a:rPr>
              <a:t>array element</a:t>
            </a:r>
            <a:r>
              <a:rPr lang="en-US" smtClean="0"/>
              <a:t>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&amp;distance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&amp;x[0]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&amp;x[i-2]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4C8FE-4619-41C2-A8D0-5ACDBF72A295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Following usages are illegal: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&amp;235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Pointing at constant.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int   arr[20];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&amp;arr;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Pointing at array name.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&amp;(a+b)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Pointing at expression.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02275-701A-402A-B622-31CE3CFEB18A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6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6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6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6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DF3175-D07B-4186-903A-BD1B03C2381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543800" cy="470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#include  &lt;</a:t>
            </a:r>
            <a:r>
              <a:rPr lang="en-US" dirty="0" err="1">
                <a:solidFill>
                  <a:srgbClr val="008000"/>
                </a:solidFill>
              </a:rPr>
              <a:t>stdio.h</a:t>
            </a:r>
            <a:r>
              <a:rPr lang="en-US" dirty="0">
                <a:solidFill>
                  <a:srgbClr val="008000"/>
                </a:solidFill>
              </a:rPr>
              <a:t>&gt;</a:t>
            </a:r>
          </a:p>
          <a:p>
            <a:pPr>
              <a:spcBef>
                <a:spcPct val="0"/>
              </a:spcBef>
              <a:defRPr/>
            </a:pPr>
            <a:r>
              <a:rPr lang="en-US" dirty="0" err="1">
                <a:solidFill>
                  <a:srgbClr val="008000"/>
                </a:solidFill>
              </a:rPr>
              <a:t>int</a:t>
            </a:r>
            <a:r>
              <a:rPr lang="en-US" dirty="0">
                <a:solidFill>
                  <a:srgbClr val="008000"/>
                </a:solidFill>
              </a:rPr>
              <a:t> main( )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{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</a:t>
            </a:r>
            <a:r>
              <a:rPr lang="en-US" dirty="0" err="1">
                <a:solidFill>
                  <a:srgbClr val="008000"/>
                </a:solidFill>
              </a:rPr>
              <a:t>int</a:t>
            </a:r>
            <a:r>
              <a:rPr lang="en-US" dirty="0">
                <a:solidFill>
                  <a:srgbClr val="008000"/>
                </a:solidFill>
              </a:rPr>
              <a:t>   a;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float  b, c;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double  d;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char  </a:t>
            </a:r>
            <a:r>
              <a:rPr lang="en-US" dirty="0" err="1">
                <a:solidFill>
                  <a:srgbClr val="008000"/>
                </a:solidFill>
              </a:rPr>
              <a:t>ch</a:t>
            </a:r>
            <a:r>
              <a:rPr lang="en-US" dirty="0">
                <a:solidFill>
                  <a:srgbClr val="008000"/>
                </a:solidFill>
              </a:rPr>
              <a:t>;</a:t>
            </a:r>
          </a:p>
          <a:p>
            <a:pPr>
              <a:spcBef>
                <a:spcPct val="0"/>
              </a:spcBef>
              <a:defRPr/>
            </a:pPr>
            <a:endParaRPr lang="en-US" dirty="0">
              <a:solidFill>
                <a:srgbClr val="008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a = 10;   b = 2.5;  c = 12.36;  d = 12345.66;  </a:t>
            </a:r>
            <a:r>
              <a:rPr lang="en-US" dirty="0" err="1">
                <a:solidFill>
                  <a:srgbClr val="008000"/>
                </a:solidFill>
              </a:rPr>
              <a:t>ch</a:t>
            </a:r>
            <a:r>
              <a:rPr lang="en-US" dirty="0">
                <a:solidFill>
                  <a:srgbClr val="008000"/>
                </a:solidFill>
              </a:rPr>
              <a:t> = ‘A’;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</a:t>
            </a:r>
            <a:r>
              <a:rPr lang="en-US" dirty="0" err="1">
                <a:solidFill>
                  <a:srgbClr val="008000"/>
                </a:solidFill>
              </a:rPr>
              <a:t>printf</a:t>
            </a:r>
            <a:r>
              <a:rPr lang="en-US" dirty="0">
                <a:solidFill>
                  <a:srgbClr val="008000"/>
                </a:solidFill>
              </a:rPr>
              <a:t>  (“%d is stored in location %u \n”,  a,  &amp;a) 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</a:t>
            </a:r>
            <a:r>
              <a:rPr lang="en-US" dirty="0" err="1">
                <a:solidFill>
                  <a:srgbClr val="008000"/>
                </a:solidFill>
              </a:rPr>
              <a:t>printf</a:t>
            </a:r>
            <a:r>
              <a:rPr lang="en-US" dirty="0">
                <a:solidFill>
                  <a:srgbClr val="008000"/>
                </a:solidFill>
              </a:rPr>
              <a:t>  (“%f is stored in location %u \n”,  b,  &amp;b) 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</a:t>
            </a:r>
            <a:r>
              <a:rPr lang="en-US" dirty="0" err="1">
                <a:solidFill>
                  <a:srgbClr val="008000"/>
                </a:solidFill>
              </a:rPr>
              <a:t>printf</a:t>
            </a:r>
            <a:r>
              <a:rPr lang="en-US" dirty="0">
                <a:solidFill>
                  <a:srgbClr val="008000"/>
                </a:solidFill>
              </a:rPr>
              <a:t>  (“%f is stored in location %u \n”,  c,  &amp;c) 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</a:t>
            </a:r>
            <a:r>
              <a:rPr lang="en-US" dirty="0" err="1">
                <a:solidFill>
                  <a:srgbClr val="008000"/>
                </a:solidFill>
              </a:rPr>
              <a:t>printf</a:t>
            </a:r>
            <a:r>
              <a:rPr lang="en-US" dirty="0">
                <a:solidFill>
                  <a:srgbClr val="008000"/>
                </a:solidFill>
              </a:rPr>
              <a:t>  (“%ld is stored in location %u \n”,  d,  &amp;d) 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    </a:t>
            </a:r>
            <a:r>
              <a:rPr lang="en-US" dirty="0" err="1">
                <a:solidFill>
                  <a:srgbClr val="008000"/>
                </a:solidFill>
              </a:rPr>
              <a:t>printf</a:t>
            </a:r>
            <a:r>
              <a:rPr lang="en-US" dirty="0">
                <a:solidFill>
                  <a:srgbClr val="008000"/>
                </a:solidFill>
              </a:rPr>
              <a:t>  (“%c is stored in location %u \n”,  </a:t>
            </a:r>
            <a:r>
              <a:rPr lang="en-US" dirty="0" err="1">
                <a:solidFill>
                  <a:srgbClr val="008000"/>
                </a:solidFill>
              </a:rPr>
              <a:t>ch</a:t>
            </a:r>
            <a:r>
              <a:rPr lang="en-US" dirty="0">
                <a:solidFill>
                  <a:srgbClr val="008000"/>
                </a:solidFill>
              </a:rPr>
              <a:t>,  &amp;</a:t>
            </a:r>
            <a:r>
              <a:rPr lang="en-US" dirty="0" err="1">
                <a:solidFill>
                  <a:srgbClr val="008000"/>
                </a:solidFill>
              </a:rPr>
              <a:t>ch</a:t>
            </a:r>
            <a:r>
              <a:rPr lang="en-US" dirty="0">
                <a:solidFill>
                  <a:srgbClr val="008000"/>
                </a:solidFill>
              </a:rPr>
              <a:t>) ;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solidFill>
                  <a:srgbClr val="008000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</TotalTime>
  <Words>2816</Words>
  <Application>Microsoft PowerPoint</Application>
  <PresentationFormat>On-screen Show (4:3)</PresentationFormat>
  <Paragraphs>465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Pointers Part 1</vt:lpstr>
      <vt:lpstr>Introduction</vt:lpstr>
      <vt:lpstr>Basic Concept</vt:lpstr>
      <vt:lpstr>Contd.</vt:lpstr>
      <vt:lpstr>Contd.</vt:lpstr>
      <vt:lpstr>Contd.</vt:lpstr>
      <vt:lpstr>Accessing the Address of a Variable</vt:lpstr>
      <vt:lpstr>Contd.</vt:lpstr>
      <vt:lpstr>Example</vt:lpstr>
      <vt:lpstr>Slide 10</vt:lpstr>
      <vt:lpstr>Pointer Declarations</vt:lpstr>
      <vt:lpstr>Contd.</vt:lpstr>
      <vt:lpstr>Things to Remember</vt:lpstr>
      <vt:lpstr>Accessing a Variable Through its Pointer</vt:lpstr>
      <vt:lpstr>Example 1</vt:lpstr>
      <vt:lpstr>Example 2</vt:lpstr>
      <vt:lpstr>Slide 17</vt:lpstr>
      <vt:lpstr>Pointer Expressions</vt:lpstr>
      <vt:lpstr>Contd.</vt:lpstr>
      <vt:lpstr>Scale Factor</vt:lpstr>
      <vt:lpstr>Contd.</vt:lpstr>
      <vt:lpstr>Example: to find the scale factors</vt:lpstr>
      <vt:lpstr>Passing Pointers to a Function</vt:lpstr>
      <vt:lpstr>Example: passing arguments by value</vt:lpstr>
      <vt:lpstr>Example: passing arguments by reference</vt:lpstr>
      <vt:lpstr>scanf Revisited</vt:lpstr>
      <vt:lpstr>Example: Sort 3 integers</vt:lpstr>
      <vt:lpstr>Contd.</vt:lpstr>
      <vt:lpstr>sort3 as a function</vt:lpstr>
      <vt:lpstr>Contd.</vt:lpstr>
      <vt:lpstr>Pointers and Arrays</vt:lpstr>
      <vt:lpstr>Example</vt:lpstr>
      <vt:lpstr>Contd.</vt:lpstr>
      <vt:lpstr>Example: function to find average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Anupam Basu</cp:lastModifiedBy>
  <cp:revision>780</cp:revision>
  <dcterms:created xsi:type="dcterms:W3CDTF">2000-12-23T12:31:32Z</dcterms:created>
  <dcterms:modified xsi:type="dcterms:W3CDTF">2013-02-07T11:53:41Z</dcterms:modified>
</cp:coreProperties>
</file>