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87" r:id="rId4"/>
    <p:sldId id="291" r:id="rId5"/>
    <p:sldId id="292" r:id="rId6"/>
    <p:sldId id="293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28" r:id="rId30"/>
    <p:sldId id="326" r:id="rId31"/>
    <p:sldId id="32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89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8B4269E-A266-4EAD-8254-200094FE4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D1031-590C-478C-925A-424CE6068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7960C-7069-4DD6-A211-5CC4490BC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4FD3-5B95-4AFD-AF21-692387790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EC38B-BC68-4C3C-828F-BA2D01C7C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B0AC-DD1B-438F-92DA-6A0919BA8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CB73A-F78C-440F-A520-516D32C28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31C1-2CF9-4779-8360-53DE5DE78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67410-37D2-41D5-A47A-3EED05957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9D1A7-2A3B-4C4A-B7B2-0A796122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B784E-D505-49B2-B5CD-62D7872AA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6F38A-58EA-40BC-98A9-72A01EE4F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DAA763-8D27-4576-ABEC-337E20A8A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Pointers Part 2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A7ED0-38C2-41E2-A991-F713749C8F1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D05CB-06FB-44FB-93D6-60B70469B5E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269875" y="1085850"/>
            <a:ext cx="3571875" cy="2616101"/>
          </a:xfrm>
          <a:prstGeom prst="rect">
            <a:avLst/>
          </a:prstGeom>
          <a:solidFill>
            <a:schemeClr val="accent1"/>
          </a:solidFill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{</a:t>
            </a:r>
          </a:p>
          <a:p>
            <a:r>
              <a:rPr lang="en-US" dirty="0"/>
              <a:t>                float real;</a:t>
            </a:r>
          </a:p>
          <a:p>
            <a:r>
              <a:rPr lang="en-US" dirty="0"/>
              <a:t>                float </a:t>
            </a:r>
            <a:r>
              <a:rPr lang="en-US" dirty="0" err="1"/>
              <a:t>imag</a:t>
            </a:r>
            <a:r>
              <a:rPr lang="en-US" dirty="0"/>
              <a:t>;</a:t>
            </a:r>
          </a:p>
          <a:p>
            <a:r>
              <a:rPr lang="en-US" dirty="0"/>
              <a:t>               } </a:t>
            </a:r>
            <a:r>
              <a:rPr lang="en-US" dirty="0" smtClean="0"/>
              <a:t>COMPLEX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273412" name="Text Box 4"/>
          <p:cNvSpPr txBox="1">
            <a:spLocks noChangeArrowheads="1"/>
          </p:cNvSpPr>
          <p:nvPr/>
        </p:nvSpPr>
        <p:spPr bwMode="auto">
          <a:xfrm>
            <a:off x="3803650" y="1085850"/>
            <a:ext cx="4756623" cy="3354765"/>
          </a:xfrm>
          <a:prstGeom prst="rect">
            <a:avLst/>
          </a:prstGeom>
          <a:solidFill>
            <a:schemeClr val="hlink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swap_ref</a:t>
            </a:r>
            <a:r>
              <a:rPr lang="en-US" dirty="0" smtClean="0">
                <a:solidFill>
                  <a:schemeClr val="bg1"/>
                </a:solidFill>
              </a:rPr>
              <a:t>(COMPLEX </a:t>
            </a:r>
            <a:r>
              <a:rPr lang="en-US" dirty="0">
                <a:solidFill>
                  <a:schemeClr val="bg1"/>
                </a:solidFill>
              </a:rPr>
              <a:t>*a, </a:t>
            </a:r>
            <a:r>
              <a:rPr lang="en-US" dirty="0" smtClean="0">
                <a:solidFill>
                  <a:schemeClr val="bg1"/>
                </a:solidFill>
              </a:rPr>
              <a:t>COMPLEX </a:t>
            </a:r>
            <a:r>
              <a:rPr lang="en-US" dirty="0">
                <a:solidFill>
                  <a:schemeClr val="bg1"/>
                </a:solidFill>
              </a:rPr>
              <a:t>*b)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COMPLEX </a:t>
            </a: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=*a;</a:t>
            </a:r>
          </a:p>
          <a:p>
            <a:r>
              <a:rPr lang="en-US" dirty="0">
                <a:solidFill>
                  <a:schemeClr val="bg1"/>
                </a:solidFill>
              </a:rPr>
              <a:t>   *a=*b;</a:t>
            </a:r>
          </a:p>
          <a:p>
            <a:r>
              <a:rPr lang="en-US" dirty="0">
                <a:solidFill>
                  <a:schemeClr val="bg1"/>
                </a:solidFill>
              </a:rPr>
              <a:t>   *b=</a:t>
            </a:r>
            <a:r>
              <a:rPr lang="en-US" dirty="0" err="1">
                <a:solidFill>
                  <a:schemeClr val="bg1"/>
                </a:solidFill>
              </a:rPr>
              <a:t>tmp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1254125" y="4637088"/>
            <a:ext cx="1841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153988" y="3697288"/>
            <a:ext cx="4418012" cy="1877437"/>
          </a:xfrm>
          <a:prstGeom prst="rect">
            <a:avLst/>
          </a:prstGeom>
          <a:solidFill>
            <a:schemeClr val="hlink"/>
          </a:solidFill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print(COMPLEX </a:t>
            </a:r>
            <a:r>
              <a:rPr lang="en-US" dirty="0">
                <a:solidFill>
                  <a:schemeClr val="bg1"/>
                </a:solidFill>
              </a:rPr>
              <a:t>*a)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printf</a:t>
            </a:r>
            <a:r>
              <a:rPr lang="en-US" dirty="0">
                <a:solidFill>
                  <a:schemeClr val="bg1"/>
                </a:solidFill>
              </a:rPr>
              <a:t>("(%</a:t>
            </a:r>
            <a:r>
              <a:rPr lang="en-US" dirty="0" err="1">
                <a:solidFill>
                  <a:schemeClr val="bg1"/>
                </a:solidFill>
              </a:rPr>
              <a:t>f,%f</a:t>
            </a:r>
            <a:r>
              <a:rPr lang="en-US" dirty="0">
                <a:solidFill>
                  <a:schemeClr val="bg1"/>
                </a:solidFill>
              </a:rPr>
              <a:t>)\</a:t>
            </a:r>
            <a:r>
              <a:rPr lang="en-US" dirty="0" err="1">
                <a:solidFill>
                  <a:schemeClr val="bg1"/>
                </a:solidFill>
              </a:rPr>
              <a:t>n",a</a:t>
            </a:r>
            <a:r>
              <a:rPr lang="en-US" dirty="0">
                <a:solidFill>
                  <a:schemeClr val="bg1"/>
                </a:solidFill>
              </a:rPr>
              <a:t>-&gt;</a:t>
            </a:r>
            <a:r>
              <a:rPr lang="en-US" dirty="0" err="1">
                <a:solidFill>
                  <a:schemeClr val="bg1"/>
                </a:solidFill>
              </a:rPr>
              <a:t>real,a</a:t>
            </a:r>
            <a:r>
              <a:rPr lang="en-US" dirty="0">
                <a:solidFill>
                  <a:schemeClr val="bg1"/>
                </a:solidFill>
              </a:rPr>
              <a:t>-&gt;</a:t>
            </a:r>
            <a:r>
              <a:rPr lang="en-US" dirty="0" err="1">
                <a:solidFill>
                  <a:schemeClr val="bg1"/>
                </a:solidFill>
              </a:rPr>
              <a:t>imag</a:t>
            </a:r>
            <a:r>
              <a:rPr lang="en-US" dirty="0">
                <a:solidFill>
                  <a:schemeClr val="bg1"/>
                </a:solidFill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273417" name="Text Box 9"/>
          <p:cNvSpPr txBox="1">
            <a:spLocks noChangeArrowheads="1"/>
          </p:cNvSpPr>
          <p:nvPr/>
        </p:nvSpPr>
        <p:spPr bwMode="auto">
          <a:xfrm>
            <a:off x="4572000" y="3540125"/>
            <a:ext cx="4543231" cy="3354765"/>
          </a:xfrm>
          <a:prstGeom prst="rect">
            <a:avLst/>
          </a:prstGeom>
          <a:solidFill>
            <a:schemeClr val="accent1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</a:t>
            </a:r>
            <a:r>
              <a:rPr lang="fr-FR" dirty="0" smtClean="0"/>
              <a:t>COMPLEX </a:t>
            </a:r>
            <a:r>
              <a:rPr lang="fr-FR" dirty="0"/>
              <a:t>x={10.0,3.0}, y={-20.0,4.0};</a:t>
            </a:r>
          </a:p>
          <a:p>
            <a:endParaRPr lang="fr-FR" dirty="0"/>
          </a:p>
          <a:p>
            <a:r>
              <a:rPr lang="fr-FR" dirty="0"/>
              <a:t>  </a:t>
            </a:r>
            <a:r>
              <a:rPr lang="fr-FR" dirty="0" err="1"/>
              <a:t>print</a:t>
            </a:r>
            <a:r>
              <a:rPr lang="fr-FR" dirty="0"/>
              <a:t>(&amp;x); </a:t>
            </a:r>
            <a:r>
              <a:rPr lang="fr-FR" dirty="0" err="1"/>
              <a:t>print</a:t>
            </a:r>
            <a:r>
              <a:rPr lang="fr-FR" dirty="0"/>
              <a:t>(&amp;y);</a:t>
            </a:r>
          </a:p>
          <a:p>
            <a:r>
              <a:rPr lang="fr-FR" dirty="0"/>
              <a:t>  </a:t>
            </a:r>
            <a:r>
              <a:rPr lang="fr-FR" dirty="0" err="1"/>
              <a:t>swap_ref</a:t>
            </a:r>
            <a:r>
              <a:rPr lang="fr-FR" dirty="0"/>
              <a:t>(&amp;x,&amp;y);</a:t>
            </a:r>
          </a:p>
          <a:p>
            <a:r>
              <a:rPr lang="fr-FR" dirty="0"/>
              <a:t>  </a:t>
            </a:r>
            <a:r>
              <a:rPr lang="fr-FR" dirty="0" err="1"/>
              <a:t>print</a:t>
            </a:r>
            <a:r>
              <a:rPr lang="fr-FR" dirty="0"/>
              <a:t>(&amp;x); </a:t>
            </a:r>
            <a:r>
              <a:rPr lang="fr-FR" dirty="0" err="1"/>
              <a:t>print</a:t>
            </a:r>
            <a:r>
              <a:rPr lang="fr-FR" dirty="0"/>
              <a:t>(&amp;y);</a:t>
            </a:r>
          </a:p>
          <a:p>
            <a:r>
              <a:rPr lang="fr-FR" dirty="0"/>
              <a:t>}</a:t>
            </a:r>
          </a:p>
          <a:p>
            <a:r>
              <a:rPr lang="fr-FR" dirty="0"/>
              <a:t> </a:t>
            </a:r>
            <a:endParaRPr lang="en-US" dirty="0"/>
          </a:p>
        </p:txBody>
      </p:sp>
      <p:sp>
        <p:nvSpPr>
          <p:cNvPr id="273418" name="Text Box 10"/>
          <p:cNvSpPr txBox="1">
            <a:spLocks noChangeArrowheads="1"/>
          </p:cNvSpPr>
          <p:nvPr/>
        </p:nvSpPr>
        <p:spPr bwMode="auto">
          <a:xfrm>
            <a:off x="769938" y="5000625"/>
            <a:ext cx="2555508" cy="1877437"/>
          </a:xfrm>
          <a:prstGeom prst="rect">
            <a:avLst/>
          </a:prstGeom>
          <a:solidFill>
            <a:schemeClr val="folHlink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(10.000000,3.000000)</a:t>
            </a:r>
          </a:p>
          <a:p>
            <a:r>
              <a:rPr lang="en-US" dirty="0">
                <a:solidFill>
                  <a:schemeClr val="bg1"/>
                </a:solidFill>
              </a:rPr>
              <a:t>(-20.000000,4.000000)</a:t>
            </a:r>
          </a:p>
          <a:p>
            <a:r>
              <a:rPr lang="en-US" dirty="0">
                <a:solidFill>
                  <a:schemeClr val="bg1"/>
                </a:solidFill>
              </a:rPr>
              <a:t>(-20.000000,4.000000)</a:t>
            </a:r>
          </a:p>
          <a:p>
            <a:r>
              <a:rPr lang="en-US" dirty="0">
                <a:solidFill>
                  <a:schemeClr val="bg1"/>
                </a:solidFill>
              </a:rPr>
              <a:t>(10.000000,3.000000)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animBg="1"/>
      <p:bldP spid="273412" grpId="0" animBg="1"/>
      <p:bldP spid="273416" grpId="0" animBg="1"/>
      <p:bldP spid="273417" grpId="0" animBg="1"/>
      <p:bldP spid="2734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Warning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4724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When using structure pointers, we should take care of operator precedence.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Member operator “.” has higher precedence than “*”.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CC0000"/>
                </a:solidFill>
              </a:rPr>
              <a:t>ptr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–&gt; roll</a:t>
            </a:r>
            <a:r>
              <a:rPr lang="en-US" dirty="0" smtClean="0">
                <a:cs typeface="Times New Roman" pitchFamily="18" charset="0"/>
              </a:rPr>
              <a:t>    and    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(*</a:t>
            </a:r>
            <a:r>
              <a:rPr lang="en-US" dirty="0" err="1" smtClean="0">
                <a:solidFill>
                  <a:srgbClr val="CC0000"/>
                </a:solidFill>
                <a:cs typeface="Times New Roman" pitchFamily="18" charset="0"/>
              </a:rPr>
              <a:t>ptr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).roll</a:t>
            </a:r>
            <a:r>
              <a:rPr lang="en-US" dirty="0" smtClean="0">
                <a:cs typeface="Times New Roman" pitchFamily="18" charset="0"/>
              </a:rPr>
              <a:t>    mean the same thing.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*</a:t>
            </a:r>
            <a:r>
              <a:rPr lang="en-US" dirty="0" err="1" smtClean="0">
                <a:solidFill>
                  <a:srgbClr val="CC0000"/>
                </a:solidFill>
                <a:cs typeface="Times New Roman" pitchFamily="18" charset="0"/>
              </a:rPr>
              <a:t>ptr.roll</a:t>
            </a:r>
            <a:r>
              <a:rPr lang="en-US" dirty="0" smtClean="0">
                <a:cs typeface="Times New Roman" pitchFamily="18" charset="0"/>
              </a:rPr>
              <a:t>   will lead to error.</a:t>
            </a:r>
          </a:p>
          <a:p>
            <a:pPr lvl="2" fontAlgn="auto">
              <a:spcAft>
                <a:spcPts val="0"/>
              </a:spcAft>
              <a:defRPr/>
            </a:pPr>
            <a:endParaRPr lang="en-US" dirty="0" smtClean="0"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cs typeface="Times New Roman" pitchFamily="18" charset="0"/>
              </a:rPr>
              <a:t>The operator  “–&gt;”  enjoys the highest priority among operators.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++</a:t>
            </a:r>
            <a:r>
              <a:rPr lang="en-US" dirty="0" err="1" smtClean="0">
                <a:solidFill>
                  <a:srgbClr val="CC0000"/>
                </a:solidFill>
                <a:cs typeface="Times New Roman" pitchFamily="18" charset="0"/>
              </a:rPr>
              <a:t>ptr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 –&gt; roll</a:t>
            </a:r>
            <a:r>
              <a:rPr lang="en-US" dirty="0" smtClean="0">
                <a:cs typeface="Times New Roman" pitchFamily="18" charset="0"/>
              </a:rPr>
              <a:t>    will increment roll, not </a:t>
            </a:r>
            <a:r>
              <a:rPr lang="en-US" dirty="0" err="1" smtClean="0">
                <a:solidFill>
                  <a:srgbClr val="FF0000"/>
                </a:solidFill>
                <a:cs typeface="Times New Roman" pitchFamily="18" charset="0"/>
              </a:rPr>
              <a:t>ptr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(++</a:t>
            </a:r>
            <a:r>
              <a:rPr lang="en-US" dirty="0" err="1" smtClean="0">
                <a:solidFill>
                  <a:srgbClr val="CC0000"/>
                </a:solidFill>
                <a:cs typeface="Times New Roman" pitchFamily="18" charset="0"/>
              </a:rPr>
              <a:t>ptr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) –&gt; roll</a:t>
            </a:r>
            <a:r>
              <a:rPr lang="en-US" dirty="0" smtClean="0">
                <a:cs typeface="Times New Roman" pitchFamily="18" charset="0"/>
              </a:rPr>
              <a:t>    will do the intended thing.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7210C-A392-4EDB-8513-4D64DBDCB17E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Structures and Functions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structure can be passed as argument to a function.</a:t>
            </a:r>
          </a:p>
          <a:p>
            <a:r>
              <a:rPr lang="en-US" smtClean="0"/>
              <a:t>A function can also return a structure.</a:t>
            </a:r>
          </a:p>
          <a:p>
            <a:r>
              <a:rPr lang="en-US" smtClean="0"/>
              <a:t>The process shall be illustrated with the help of an example.</a:t>
            </a:r>
          </a:p>
          <a:p>
            <a:pPr lvl="1"/>
            <a:r>
              <a:rPr lang="en-US" smtClean="0"/>
              <a:t>A function to add two complex numbers.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734E-0965-4AD5-B5F9-47AC4DB44821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complex number addition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89CF9-E4AB-4A1C-8E54-AD89FDCDDBC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3886200" cy="46974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#include  &lt;stdio.h&gt;</a:t>
            </a:r>
          </a:p>
          <a:p>
            <a:r>
              <a:rPr lang="en-US" sz="1800"/>
              <a:t>struct  complex  {</a:t>
            </a:r>
          </a:p>
          <a:p>
            <a:r>
              <a:rPr lang="en-US" sz="1800"/>
              <a:t>                                 float  re;</a:t>
            </a:r>
          </a:p>
          <a:p>
            <a:r>
              <a:rPr lang="en-US" sz="1800"/>
              <a:t>                                 float  im;</a:t>
            </a:r>
          </a:p>
          <a:p>
            <a:r>
              <a:rPr lang="en-US" sz="1800"/>
              <a:t>                              };</a:t>
            </a:r>
          </a:p>
          <a:p>
            <a:endParaRPr lang="en-US" sz="1800"/>
          </a:p>
          <a:p>
            <a:r>
              <a:rPr lang="en-US" sz="1800"/>
              <a:t>main()</a:t>
            </a:r>
          </a:p>
          <a:p>
            <a:r>
              <a:rPr lang="en-US" sz="1800"/>
              <a:t>{</a:t>
            </a:r>
          </a:p>
          <a:p>
            <a:r>
              <a:rPr lang="en-US" sz="1800"/>
              <a:t>    struct  complex  a, b, c;</a:t>
            </a:r>
          </a:p>
          <a:p>
            <a:r>
              <a:rPr lang="en-US" sz="1800"/>
              <a:t>    scanf  (“%f %f”, &amp;a.re, &amp;a.im);</a:t>
            </a:r>
          </a:p>
          <a:p>
            <a:r>
              <a:rPr lang="en-US" sz="1800"/>
              <a:t>    scanf  (“%f %f”, &amp;b.re, &amp;b.im);</a:t>
            </a:r>
          </a:p>
          <a:p>
            <a:r>
              <a:rPr lang="en-US" sz="1800"/>
              <a:t>    </a:t>
            </a:r>
            <a:r>
              <a:rPr lang="en-US" sz="1800">
                <a:solidFill>
                  <a:srgbClr val="FF0000"/>
                </a:solidFill>
              </a:rPr>
              <a:t>c  =  add (a, b) ;</a:t>
            </a:r>
          </a:p>
          <a:p>
            <a:r>
              <a:rPr lang="en-US" sz="1800"/>
              <a:t>    printf  (“\n %f %f”, c.re, c.im);</a:t>
            </a:r>
          </a:p>
          <a:p>
            <a:r>
              <a:rPr lang="en-US" sz="1800"/>
              <a:t>}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334000" y="1295400"/>
            <a:ext cx="3048000" cy="30464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struct  complex  add  (x, y)</a:t>
            </a:r>
          </a:p>
          <a:p>
            <a:r>
              <a:rPr lang="en-US" sz="1800">
                <a:solidFill>
                  <a:srgbClr val="FF0000"/>
                </a:solidFill>
              </a:rPr>
              <a:t>struct complex  x, y;</a:t>
            </a:r>
          </a:p>
          <a:p>
            <a:r>
              <a:rPr lang="en-US" sz="1800"/>
              <a:t>{</a:t>
            </a:r>
          </a:p>
          <a:p>
            <a:r>
              <a:rPr lang="en-US" sz="1800"/>
              <a:t>     struct  complex  t;</a:t>
            </a:r>
          </a:p>
          <a:p>
            <a:endParaRPr lang="en-US" sz="1800"/>
          </a:p>
          <a:p>
            <a:r>
              <a:rPr lang="en-US" sz="1800"/>
              <a:t>     t.re = x.re + y.re ;</a:t>
            </a:r>
          </a:p>
          <a:p>
            <a:r>
              <a:rPr lang="en-US" sz="1800"/>
              <a:t>     t.im = x.im + y.im ;</a:t>
            </a:r>
          </a:p>
          <a:p>
            <a:r>
              <a:rPr lang="en-US" sz="1800"/>
              <a:t>     </a:t>
            </a:r>
            <a:r>
              <a:rPr lang="en-US" sz="1800">
                <a:solidFill>
                  <a:srgbClr val="FF0000"/>
                </a:solidFill>
              </a:rPr>
              <a:t>return (t) ;</a:t>
            </a:r>
          </a:p>
          <a:p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Alternative way using pointers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89C79-35D4-427C-A7A4-35F92A14AA9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3886200" cy="46974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#include  &lt;stdio.h&gt;</a:t>
            </a:r>
          </a:p>
          <a:p>
            <a:r>
              <a:rPr lang="en-US" sz="1800"/>
              <a:t>struct  complex  {</a:t>
            </a:r>
          </a:p>
          <a:p>
            <a:r>
              <a:rPr lang="en-US" sz="1800"/>
              <a:t>                                 float  re;</a:t>
            </a:r>
          </a:p>
          <a:p>
            <a:r>
              <a:rPr lang="en-US" sz="1800"/>
              <a:t>                                 float  im;</a:t>
            </a:r>
          </a:p>
          <a:p>
            <a:r>
              <a:rPr lang="en-US" sz="1800"/>
              <a:t>                              };</a:t>
            </a:r>
          </a:p>
          <a:p>
            <a:endParaRPr lang="en-US" sz="1800"/>
          </a:p>
          <a:p>
            <a:r>
              <a:rPr lang="en-US" sz="1800"/>
              <a:t>main()</a:t>
            </a:r>
          </a:p>
          <a:p>
            <a:r>
              <a:rPr lang="en-US" sz="1800"/>
              <a:t>{</a:t>
            </a:r>
          </a:p>
          <a:p>
            <a:r>
              <a:rPr lang="en-US" sz="1800"/>
              <a:t>    struct  complex  a, b, c;</a:t>
            </a:r>
          </a:p>
          <a:p>
            <a:r>
              <a:rPr lang="en-US" sz="1800"/>
              <a:t>    scanf  (“%f %f”, &amp;a.re, &amp;a.im);</a:t>
            </a:r>
          </a:p>
          <a:p>
            <a:r>
              <a:rPr lang="en-US" sz="1800"/>
              <a:t>    scanf  (“%f %f”, &amp;b.re, &amp;b.im);</a:t>
            </a:r>
          </a:p>
          <a:p>
            <a:r>
              <a:rPr lang="en-US" sz="1800"/>
              <a:t>    </a:t>
            </a:r>
            <a:r>
              <a:rPr lang="en-US" sz="1800">
                <a:solidFill>
                  <a:srgbClr val="FF0000"/>
                </a:solidFill>
              </a:rPr>
              <a:t>add (&amp;a, &amp;b, &amp;c) ;</a:t>
            </a:r>
          </a:p>
          <a:p>
            <a:r>
              <a:rPr lang="en-US" sz="1800"/>
              <a:t>    printf  (“\n %f %f”, c,re, c.im);</a:t>
            </a:r>
          </a:p>
          <a:p>
            <a:r>
              <a:rPr lang="en-US" sz="1800"/>
              <a:t>}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5334000" y="1295400"/>
            <a:ext cx="3048000" cy="20558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void  add  (x, y, t)</a:t>
            </a:r>
          </a:p>
          <a:p>
            <a:r>
              <a:rPr lang="en-US" sz="1800">
                <a:solidFill>
                  <a:srgbClr val="FF0000"/>
                </a:solidFill>
              </a:rPr>
              <a:t>struct complex  *x, *y, *t;</a:t>
            </a:r>
          </a:p>
          <a:p>
            <a:r>
              <a:rPr lang="en-US" sz="1800"/>
              <a:t>{</a:t>
            </a:r>
          </a:p>
          <a:p>
            <a:r>
              <a:rPr lang="en-US" sz="1800"/>
              <a:t>     t-&gt;re = x-&gt;re + y-&gt;re ;</a:t>
            </a:r>
          </a:p>
          <a:p>
            <a:r>
              <a:rPr lang="en-US" sz="1800"/>
              <a:t>     t-&gt;im = x-&gt;im + y-&gt;im ;</a:t>
            </a:r>
          </a:p>
          <a:p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/>
              <a:t>Dynamic Memory Allocation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741C0-AB98-459B-A0EF-D47FF11DD1F4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Idea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Many a time we face situations where data is dynamic in nature.</a:t>
            </a:r>
          </a:p>
          <a:p>
            <a:pPr lvl="1"/>
            <a:r>
              <a:rPr lang="en-US" smtClean="0"/>
              <a:t>Amount of data cannot be predicted beforehand.</a:t>
            </a:r>
          </a:p>
          <a:p>
            <a:pPr lvl="1"/>
            <a:r>
              <a:rPr lang="en-US" smtClean="0"/>
              <a:t>Number of data item keeps changing during program execution.</a:t>
            </a:r>
          </a:p>
          <a:p>
            <a:r>
              <a:rPr lang="en-US" smtClean="0"/>
              <a:t>Such situations can be handled more easily and effectively using </a:t>
            </a:r>
            <a:r>
              <a:rPr lang="en-US" smtClean="0">
                <a:solidFill>
                  <a:srgbClr val="FF0000"/>
                </a:solidFill>
              </a:rPr>
              <a:t>dynamic memory management</a:t>
            </a:r>
            <a:r>
              <a:rPr lang="en-US" smtClean="0"/>
              <a:t> techniques.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1142F-9868-46A1-B986-1CA695597F8E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 language requires the number of elements in an array to be specified at compile time.</a:t>
            </a:r>
          </a:p>
          <a:p>
            <a:pPr lvl="1"/>
            <a:r>
              <a:rPr lang="en-US" smtClean="0"/>
              <a:t>Often leads to wastage or memory space or program failure.</a:t>
            </a:r>
          </a:p>
          <a:p>
            <a:r>
              <a:rPr lang="en-US" smtClean="0"/>
              <a:t>Dynamic Memory Allocation</a:t>
            </a:r>
          </a:p>
          <a:p>
            <a:pPr lvl="1"/>
            <a:r>
              <a:rPr lang="en-US" smtClean="0"/>
              <a:t>Memory space required can be specified at the time of execution.</a:t>
            </a:r>
          </a:p>
          <a:p>
            <a:pPr lvl="1"/>
            <a:r>
              <a:rPr lang="en-US" smtClean="0"/>
              <a:t>C supports allocating and freeing memory dynamically using library routines.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8249A-9F68-4EC4-A02D-29A64FC22FFB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Allocation Process  in C</a:t>
            </a: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A5B75-D0F5-4E58-A49B-CB108D18109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1206" name="Rectangle 3"/>
          <p:cNvSpPr>
            <a:spLocks noChangeArrowheads="1"/>
          </p:cNvSpPr>
          <p:nvPr/>
        </p:nvSpPr>
        <p:spPr bwMode="auto">
          <a:xfrm>
            <a:off x="2819400" y="1752600"/>
            <a:ext cx="28956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Local variables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2819400" y="2362200"/>
            <a:ext cx="28956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Free memory</a:t>
            </a:r>
          </a:p>
        </p:txBody>
      </p:sp>
      <p:sp>
        <p:nvSpPr>
          <p:cNvPr id="51208" name="Rectangle 5"/>
          <p:cNvSpPr>
            <a:spLocks noChangeArrowheads="1"/>
          </p:cNvSpPr>
          <p:nvPr/>
        </p:nvSpPr>
        <p:spPr bwMode="auto">
          <a:xfrm>
            <a:off x="2819400" y="2971800"/>
            <a:ext cx="28956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Global variables</a:t>
            </a:r>
          </a:p>
        </p:txBody>
      </p:sp>
      <p:sp>
        <p:nvSpPr>
          <p:cNvPr id="51209" name="Rectangle 6"/>
          <p:cNvSpPr>
            <a:spLocks noChangeArrowheads="1"/>
          </p:cNvSpPr>
          <p:nvPr/>
        </p:nvSpPr>
        <p:spPr bwMode="auto">
          <a:xfrm>
            <a:off x="2819400" y="3581400"/>
            <a:ext cx="28956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Instructions</a:t>
            </a:r>
          </a:p>
        </p:txBody>
      </p:sp>
      <p:sp>
        <p:nvSpPr>
          <p:cNvPr id="51210" name="AutoShape 7"/>
          <p:cNvSpPr>
            <a:spLocks/>
          </p:cNvSpPr>
          <p:nvPr/>
        </p:nvSpPr>
        <p:spPr bwMode="auto">
          <a:xfrm>
            <a:off x="5943600" y="2971800"/>
            <a:ext cx="457200" cy="1219200"/>
          </a:xfrm>
          <a:prstGeom prst="rightBrace">
            <a:avLst>
              <a:gd name="adj1" fmla="val 22222"/>
              <a:gd name="adj2" fmla="val 50000"/>
            </a:avLst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Text Box 8"/>
          <p:cNvSpPr txBox="1">
            <a:spLocks noChangeArrowheads="1"/>
          </p:cNvSpPr>
          <p:nvPr/>
        </p:nvSpPr>
        <p:spPr bwMode="auto">
          <a:xfrm>
            <a:off x="6477000" y="3200400"/>
            <a:ext cx="24384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Permanent storage area</a:t>
            </a:r>
          </a:p>
        </p:txBody>
      </p:sp>
      <p:sp>
        <p:nvSpPr>
          <p:cNvPr id="51212" name="Text Box 9"/>
          <p:cNvSpPr txBox="1">
            <a:spLocks noChangeArrowheads="1"/>
          </p:cNvSpPr>
          <p:nvPr/>
        </p:nvSpPr>
        <p:spPr bwMode="auto">
          <a:xfrm>
            <a:off x="6477000" y="1828800"/>
            <a:ext cx="2438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</a:t>
            </a:r>
          </a:p>
        </p:txBody>
      </p:sp>
      <p:sp>
        <p:nvSpPr>
          <p:cNvPr id="51213" name="Text Box 10"/>
          <p:cNvSpPr txBox="1">
            <a:spLocks noChangeArrowheads="1"/>
          </p:cNvSpPr>
          <p:nvPr/>
        </p:nvSpPr>
        <p:spPr bwMode="auto">
          <a:xfrm>
            <a:off x="6477000" y="2514600"/>
            <a:ext cx="2438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program instructions and the global variables are stored in a region known as permanent storage area.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 local variables are stored in another area called stack.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 memory space between these two areas is available for dynamic allocation during execution of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This free region is called the heap.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size of the heap keeps changing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1778D-4E92-45D9-B92F-FEE09561590D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 pointer is a variable that represents the location (rather than the value) of a data item.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They have a number of useful applications.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Enables us to access a variable that is defined outside the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Can be used to pass information back and forth between a function and its reference point.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More efficient in handling data tables.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Reduces the length and complexity of a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Sometimes also increases the execution speed.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DEB6E-B663-400F-AE72-68281888772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Allocation Functions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malloc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Allocates requested number of bytes and returns a pointer to the first byte of the allocated space.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calloc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Allocates space for an array of elements, initializes them to zero and then returns a pointer to the memory.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free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Frees previously allocated space.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realloc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Modifies the size of previously allocated space.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8AF03-0D42-47EB-9AD0-C1CC28C70A0E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Allocating a Block of Memory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block of memory can be allocated using the function </a:t>
            </a:r>
            <a:r>
              <a:rPr lang="en-US" smtClean="0">
                <a:solidFill>
                  <a:srgbClr val="CC0000"/>
                </a:solidFill>
              </a:rPr>
              <a:t>malloc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Reserves a block of memory of specified size and returns a pointer of type </a:t>
            </a:r>
            <a:r>
              <a:rPr lang="en-US" smtClean="0">
                <a:solidFill>
                  <a:srgbClr val="CC0000"/>
                </a:solidFill>
              </a:rPr>
              <a:t>void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The return pointer can be assigned to any pointer type.</a:t>
            </a:r>
          </a:p>
          <a:p>
            <a:r>
              <a:rPr lang="en-US" smtClean="0"/>
              <a:t>General format:</a:t>
            </a:r>
          </a:p>
          <a:p>
            <a:pPr lvl="1">
              <a:buFontTx/>
              <a:buNone/>
            </a:pPr>
            <a:r>
              <a:rPr lang="en-US" smtClean="0"/>
              <a:t>    ptr  =  (type *)  malloc (byte_size) 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38A94-6D33-48AA-9DC5-5BB3DDE73A68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p  =  (int *)  malloc (100 * sizeof (int)) ;</a:t>
            </a:r>
          </a:p>
          <a:p>
            <a:pPr lvl="2"/>
            <a:r>
              <a:rPr lang="en-US" smtClean="0"/>
              <a:t>A memory space equivalent to “100 times the size of an int” bytes is reserved.</a:t>
            </a:r>
          </a:p>
          <a:p>
            <a:pPr lvl="2"/>
            <a:r>
              <a:rPr lang="en-US" smtClean="0"/>
              <a:t>The address of the first byte of the allocated memory is assigned to the pointer p of type int.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FC762-F77B-4681-945C-58766924BBE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733800" y="4876800"/>
            <a:ext cx="4191000" cy="533400"/>
            <a:chOff x="2352" y="3072"/>
            <a:chExt cx="2640" cy="336"/>
          </a:xfrm>
        </p:grpSpPr>
        <p:sp>
          <p:nvSpPr>
            <p:cNvPr id="55309" name="Rectangle 4"/>
            <p:cNvSpPr>
              <a:spLocks noChangeArrowheads="1"/>
            </p:cNvSpPr>
            <p:nvPr/>
          </p:nvSpPr>
          <p:spPr bwMode="auto">
            <a:xfrm>
              <a:off x="2352" y="3072"/>
              <a:ext cx="2640" cy="33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0" name="Line 5"/>
            <p:cNvSpPr>
              <a:spLocks noChangeShapeType="1"/>
            </p:cNvSpPr>
            <p:nvPr/>
          </p:nvSpPr>
          <p:spPr bwMode="auto">
            <a:xfrm>
              <a:off x="2640" y="3072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1" name="Line 6"/>
            <p:cNvSpPr>
              <a:spLocks noChangeShapeType="1"/>
            </p:cNvSpPr>
            <p:nvPr/>
          </p:nvSpPr>
          <p:spPr bwMode="auto">
            <a:xfrm>
              <a:off x="2928" y="3072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2" name="Line 7"/>
            <p:cNvSpPr>
              <a:spLocks noChangeShapeType="1"/>
            </p:cNvSpPr>
            <p:nvPr/>
          </p:nvSpPr>
          <p:spPr bwMode="auto">
            <a:xfrm>
              <a:off x="3216" y="3072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3" name="Line 8"/>
            <p:cNvSpPr>
              <a:spLocks noChangeShapeType="1"/>
            </p:cNvSpPr>
            <p:nvPr/>
          </p:nvSpPr>
          <p:spPr bwMode="auto">
            <a:xfrm>
              <a:off x="3504" y="3072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4" name="Line 9"/>
            <p:cNvSpPr>
              <a:spLocks noChangeShapeType="1"/>
            </p:cNvSpPr>
            <p:nvPr/>
          </p:nvSpPr>
          <p:spPr bwMode="auto">
            <a:xfrm>
              <a:off x="4704" y="3072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43000" y="4038600"/>
            <a:ext cx="2514600" cy="838200"/>
            <a:chOff x="720" y="2544"/>
            <a:chExt cx="1584" cy="528"/>
          </a:xfrm>
        </p:grpSpPr>
        <p:sp>
          <p:nvSpPr>
            <p:cNvPr id="55307" name="Rectangle 10"/>
            <p:cNvSpPr>
              <a:spLocks noChangeArrowheads="1"/>
            </p:cNvSpPr>
            <p:nvPr/>
          </p:nvSpPr>
          <p:spPr bwMode="auto">
            <a:xfrm>
              <a:off x="720" y="2544"/>
              <a:ext cx="384" cy="336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8" name="Line 11"/>
            <p:cNvSpPr>
              <a:spLocks noChangeShapeType="1"/>
            </p:cNvSpPr>
            <p:nvPr/>
          </p:nvSpPr>
          <p:spPr bwMode="auto">
            <a:xfrm>
              <a:off x="960" y="2688"/>
              <a:ext cx="1344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5708" name="Text Box 12"/>
          <p:cNvSpPr txBox="1">
            <a:spLocks noChangeArrowheads="1"/>
          </p:cNvSpPr>
          <p:nvPr/>
        </p:nvSpPr>
        <p:spPr bwMode="auto">
          <a:xfrm>
            <a:off x="1143000" y="35814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85709" name="Text Box 13"/>
          <p:cNvSpPr txBox="1">
            <a:spLocks noChangeArrowheads="1"/>
          </p:cNvSpPr>
          <p:nvPr/>
        </p:nvSpPr>
        <p:spPr bwMode="auto">
          <a:xfrm>
            <a:off x="3962400" y="54864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A50021"/>
                </a:solidFill>
              </a:rPr>
              <a:t>400 bytes of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8" grpId="0"/>
      <p:bldP spid="28570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cptr  =  (char *)  malloc (20) ;</a:t>
            </a:r>
          </a:p>
          <a:p>
            <a:pPr lvl="2"/>
            <a:r>
              <a:rPr lang="en-US" smtClean="0"/>
              <a:t>Allocates 10 bytes of space for the pointer cptr of type char.</a:t>
            </a:r>
          </a:p>
          <a:p>
            <a:pPr lvl="2"/>
            <a:endParaRPr lang="en-US" smtClean="0"/>
          </a:p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sptr  =  (struct stud *)  malloc (10 * </a:t>
            </a:r>
          </a:p>
          <a:p>
            <a:pPr lvl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                                                  sizeof (struct stud));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963CB-0D9C-408D-A7CB-90EBF1A08936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Points to Note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C0000"/>
                </a:solidFill>
              </a:rPr>
              <a:t>malloc</a:t>
            </a:r>
            <a:r>
              <a:rPr lang="en-US" smtClean="0"/>
              <a:t> always allocates a block of contiguous bytes.</a:t>
            </a:r>
          </a:p>
          <a:p>
            <a:pPr lvl="1"/>
            <a:r>
              <a:rPr lang="en-US" smtClean="0"/>
              <a:t>The allocation can fail if sufficient contiguous memory space is not available.</a:t>
            </a:r>
          </a:p>
          <a:p>
            <a:pPr lvl="1"/>
            <a:r>
              <a:rPr lang="en-US" smtClean="0"/>
              <a:t>If it fails, </a:t>
            </a:r>
            <a:r>
              <a:rPr lang="en-US" smtClean="0">
                <a:solidFill>
                  <a:srgbClr val="CC0000"/>
                </a:solidFill>
              </a:rPr>
              <a:t>malloc</a:t>
            </a:r>
            <a:r>
              <a:rPr lang="en-US" smtClean="0"/>
              <a:t> returns </a:t>
            </a:r>
            <a:r>
              <a:rPr lang="en-US" smtClean="0">
                <a:solidFill>
                  <a:srgbClr val="CC0000"/>
                </a:solidFill>
              </a:rPr>
              <a:t>NULL</a:t>
            </a:r>
            <a:r>
              <a:rPr lang="en-US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7F0AB-9B6A-4700-ABC1-B9B16B9F404D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EB814-96D7-4DF2-A942-2F6731ACA7E7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5110163" y="1239838"/>
            <a:ext cx="3775075" cy="4778375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printf</a:t>
            </a:r>
            <a:r>
              <a:rPr lang="en-US" dirty="0"/>
              <a:t>("Input heights for %d </a:t>
            </a:r>
          </a:p>
          <a:p>
            <a:r>
              <a:rPr lang="en-US" dirty="0"/>
              <a:t>students \</a:t>
            </a:r>
            <a:r>
              <a:rPr lang="en-US" dirty="0" err="1"/>
              <a:t>n",N</a:t>
            </a:r>
            <a:r>
              <a:rPr lang="en-US" dirty="0"/>
              <a:t>);</a:t>
            </a:r>
          </a:p>
          <a:p>
            <a:r>
              <a:rPr lang="en-US" dirty="0"/>
              <a:t>  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N;i</a:t>
            </a:r>
            <a:r>
              <a:rPr lang="en-US" dirty="0"/>
              <a:t>++)</a:t>
            </a:r>
          </a:p>
          <a:p>
            <a:r>
              <a:rPr lang="en-US" dirty="0"/>
              <a:t>   </a:t>
            </a:r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f",&amp;height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endParaRPr lang="en-US" dirty="0"/>
          </a:p>
          <a:p>
            <a:r>
              <a:rPr lang="en-US" dirty="0"/>
              <a:t>  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N;i</a:t>
            </a:r>
            <a:r>
              <a:rPr lang="en-US" dirty="0"/>
              <a:t>++)</a:t>
            </a:r>
          </a:p>
          <a:p>
            <a:r>
              <a:rPr lang="en-US" dirty="0"/>
              <a:t>    sum+=height[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avg</a:t>
            </a:r>
            <a:r>
              <a:rPr lang="en-US" dirty="0"/>
              <a:t>=sum/(float) N;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printf</a:t>
            </a:r>
            <a:r>
              <a:rPr lang="en-US" dirty="0"/>
              <a:t>("Average height= %f \n",</a:t>
            </a:r>
          </a:p>
          <a:p>
            <a:r>
              <a:rPr lang="en-US" dirty="0" err="1"/>
              <a:t>avg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0" y="1123950"/>
            <a:ext cx="4989513" cy="5143500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i,N</a:t>
            </a:r>
            <a:r>
              <a:rPr lang="en-US" dirty="0"/>
              <a:t>;</a:t>
            </a:r>
          </a:p>
          <a:p>
            <a:r>
              <a:rPr lang="en-US" dirty="0"/>
              <a:t>  float *height;</a:t>
            </a:r>
          </a:p>
          <a:p>
            <a:r>
              <a:rPr lang="en-US" dirty="0"/>
              <a:t>  float sum=0,avg;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("Input the number of students. \n");</a:t>
            </a:r>
          </a:p>
          <a:p>
            <a:r>
              <a:rPr lang="en-US" dirty="0"/>
              <a:t>  </a:t>
            </a:r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d",&amp;N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height=(float *) </a:t>
            </a:r>
            <a:r>
              <a:rPr lang="en-US" dirty="0" err="1">
                <a:solidFill>
                  <a:srgbClr val="FF0000"/>
                </a:solidFill>
              </a:rPr>
              <a:t>malloc</a:t>
            </a:r>
            <a:r>
              <a:rPr lang="en-US" dirty="0">
                <a:solidFill>
                  <a:srgbClr val="FF0000"/>
                </a:solidFill>
              </a:rPr>
              <a:t>(N * </a:t>
            </a:r>
            <a:r>
              <a:rPr lang="en-US" dirty="0" err="1">
                <a:solidFill>
                  <a:srgbClr val="FF0000"/>
                </a:solidFill>
              </a:rPr>
              <a:t>sizeof</a:t>
            </a:r>
            <a:r>
              <a:rPr lang="en-US" dirty="0">
                <a:solidFill>
                  <a:srgbClr val="FF0000"/>
                </a:solidFill>
              </a:rPr>
              <a:t>(float));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8773" name="Text Box 5"/>
          <p:cNvSpPr txBox="1">
            <a:spLocks noChangeArrowheads="1"/>
          </p:cNvSpPr>
          <p:nvPr/>
        </p:nvSpPr>
        <p:spPr bwMode="auto">
          <a:xfrm>
            <a:off x="1844675" y="1700213"/>
            <a:ext cx="3532188" cy="2222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Input the number of students. 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Input heights for 5 students </a:t>
            </a:r>
          </a:p>
          <a:p>
            <a:r>
              <a:rPr lang="en-US" dirty="0"/>
              <a:t>23 24 25 26 27</a:t>
            </a:r>
          </a:p>
          <a:p>
            <a:r>
              <a:rPr lang="en-US" dirty="0"/>
              <a:t>Average height= 25.000000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Releasing the Used Space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When we no longer need the data stored in a block of memory, we may release the block for future use.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How?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By using the </a:t>
            </a:r>
            <a:r>
              <a:rPr lang="en-US" smtClean="0">
                <a:solidFill>
                  <a:srgbClr val="CC0000"/>
                </a:solidFill>
              </a:rPr>
              <a:t>free</a:t>
            </a:r>
            <a:r>
              <a:rPr lang="en-US" smtClean="0"/>
              <a:t> function.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General format: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</a:t>
            </a:r>
            <a:r>
              <a:rPr lang="en-US" smtClean="0">
                <a:solidFill>
                  <a:srgbClr val="CC0000"/>
                </a:solidFill>
              </a:rPr>
              <a:t>free (ptr) 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where ptr is a pointer to a memory block which has been already created using </a:t>
            </a:r>
            <a:r>
              <a:rPr lang="en-US" smtClean="0">
                <a:solidFill>
                  <a:srgbClr val="CC0000"/>
                </a:solidFill>
              </a:rPr>
              <a:t>malloc</a:t>
            </a:r>
            <a:r>
              <a:rPr lang="en-US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F7AD9-7B05-4FC9-A1E4-346F9BE08518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Altering the Size of a Block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077200" cy="4724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Sometimes we need to alter the size of some previously allocated memory block.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More memory needed.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Memory allocated is larger than necessary.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How?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By using the </a:t>
            </a:r>
            <a:r>
              <a:rPr lang="en-US" smtClean="0">
                <a:solidFill>
                  <a:srgbClr val="CC0000"/>
                </a:solidFill>
              </a:rPr>
              <a:t>realloc</a:t>
            </a:r>
            <a:r>
              <a:rPr lang="en-US" smtClean="0"/>
              <a:t> function.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If the original allocation is done by the statement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ptr  =  malloc (size) 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then reallocation of space may be done as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ptr  =  realloc (ptr, newsize) 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7C735-6B13-418F-802D-81A23D6EA28B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The new memory block may or may not begin at the same place as the old one.</a:t>
            </a:r>
          </a:p>
          <a:p>
            <a:pPr lvl="2"/>
            <a:r>
              <a:rPr lang="en-US" smtClean="0"/>
              <a:t>If it does not find space, it will create it in an entirely different region and move the contents of the old block into the new block.</a:t>
            </a:r>
          </a:p>
          <a:p>
            <a:pPr lvl="1"/>
            <a:r>
              <a:rPr lang="en-US" smtClean="0"/>
              <a:t>The function guarantees that the old data remains intact.</a:t>
            </a:r>
          </a:p>
          <a:p>
            <a:pPr lvl="1"/>
            <a:r>
              <a:rPr lang="en-US" smtClean="0"/>
              <a:t>If it is unable to allocate, it returns NULL and frees the original block.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71286-DB83-43C2-A0CD-CD502F437D07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 to Pointer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Example:</a:t>
            </a:r>
          </a:p>
          <a:p>
            <a:pPr>
              <a:buFontTx/>
              <a:buNone/>
            </a:pPr>
            <a:r>
              <a:rPr lang="en-US" smtClean="0"/>
              <a:t>                int **p;</a:t>
            </a:r>
          </a:p>
          <a:p>
            <a:pPr>
              <a:buFontTx/>
              <a:buNone/>
            </a:pPr>
            <a:r>
              <a:rPr lang="en-US" smtClean="0"/>
              <a:t>               p=(int **) malloc(3 * sizeof(int *)); 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67491-9AEE-41CA-80C0-DE8A83DE0D8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806575" y="3775075"/>
            <a:ext cx="1306513" cy="384175"/>
            <a:chOff x="1138" y="2378"/>
            <a:chExt cx="823" cy="242"/>
          </a:xfrm>
        </p:grpSpPr>
        <p:sp>
          <p:nvSpPr>
            <p:cNvPr id="62488" name="Rectangle 5"/>
            <p:cNvSpPr>
              <a:spLocks noChangeArrowheads="1"/>
            </p:cNvSpPr>
            <p:nvPr/>
          </p:nvSpPr>
          <p:spPr bwMode="auto">
            <a:xfrm>
              <a:off x="1138" y="2378"/>
              <a:ext cx="508" cy="24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9" name="Line 13"/>
            <p:cNvSpPr>
              <a:spLocks noChangeShapeType="1"/>
            </p:cNvSpPr>
            <p:nvPr/>
          </p:nvSpPr>
          <p:spPr bwMode="auto">
            <a:xfrm>
              <a:off x="1429" y="2523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113088" y="3775075"/>
            <a:ext cx="1192212" cy="1190625"/>
            <a:chOff x="1960" y="2378"/>
            <a:chExt cx="751" cy="750"/>
          </a:xfrm>
        </p:grpSpPr>
        <p:grpSp>
          <p:nvGrpSpPr>
            <p:cNvPr id="62481" name="Group 6"/>
            <p:cNvGrpSpPr>
              <a:grpSpLocks/>
            </p:cNvGrpSpPr>
            <p:nvPr/>
          </p:nvGrpSpPr>
          <p:grpSpPr bwMode="auto">
            <a:xfrm>
              <a:off x="1960" y="2378"/>
              <a:ext cx="509" cy="750"/>
              <a:chOff x="3919" y="2160"/>
              <a:chExt cx="509" cy="750"/>
            </a:xfrm>
          </p:grpSpPr>
          <p:sp>
            <p:nvSpPr>
              <p:cNvPr id="62485" name="Rectangle 7"/>
              <p:cNvSpPr>
                <a:spLocks noChangeArrowheads="1"/>
              </p:cNvSpPr>
              <p:nvPr/>
            </p:nvSpPr>
            <p:spPr bwMode="auto">
              <a:xfrm>
                <a:off x="3919" y="2160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6" name="Rectangle 8"/>
              <p:cNvSpPr>
                <a:spLocks noChangeArrowheads="1"/>
              </p:cNvSpPr>
              <p:nvPr/>
            </p:nvSpPr>
            <p:spPr bwMode="auto">
              <a:xfrm>
                <a:off x="3919" y="2402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Rectangle 9"/>
              <p:cNvSpPr>
                <a:spLocks noChangeArrowheads="1"/>
              </p:cNvSpPr>
              <p:nvPr/>
            </p:nvSpPr>
            <p:spPr bwMode="auto">
              <a:xfrm>
                <a:off x="3920" y="2668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82" name="Line 14"/>
            <p:cNvSpPr>
              <a:spLocks noChangeShapeType="1"/>
            </p:cNvSpPr>
            <p:nvPr/>
          </p:nvSpPr>
          <p:spPr bwMode="auto">
            <a:xfrm>
              <a:off x="2155" y="2523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3" name="Line 15"/>
            <p:cNvSpPr>
              <a:spLocks noChangeShapeType="1"/>
            </p:cNvSpPr>
            <p:nvPr/>
          </p:nvSpPr>
          <p:spPr bwMode="auto">
            <a:xfrm>
              <a:off x="2179" y="2741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4" name="Line 16"/>
            <p:cNvSpPr>
              <a:spLocks noChangeShapeType="1"/>
            </p:cNvSpPr>
            <p:nvPr/>
          </p:nvSpPr>
          <p:spPr bwMode="auto">
            <a:xfrm>
              <a:off x="2155" y="3007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4145" name="Text Box 17"/>
          <p:cNvSpPr txBox="1">
            <a:spLocks noChangeArrowheads="1"/>
          </p:cNvSpPr>
          <p:nvPr/>
        </p:nvSpPr>
        <p:spPr bwMode="auto">
          <a:xfrm>
            <a:off x="1308100" y="3736975"/>
            <a:ext cx="35401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</a:p>
        </p:txBody>
      </p:sp>
      <p:sp>
        <p:nvSpPr>
          <p:cNvPr id="304147" name="Text Box 19"/>
          <p:cNvSpPr txBox="1">
            <a:spLocks noChangeArrowheads="1"/>
          </p:cNvSpPr>
          <p:nvPr/>
        </p:nvSpPr>
        <p:spPr bwMode="auto">
          <a:xfrm>
            <a:off x="3189288" y="5041900"/>
            <a:ext cx="7096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p[2]</a:t>
            </a:r>
          </a:p>
        </p:txBody>
      </p:sp>
      <p:sp>
        <p:nvSpPr>
          <p:cNvPr id="304148" name="Text Box 20"/>
          <p:cNvSpPr txBox="1">
            <a:spLocks noChangeArrowheads="1"/>
          </p:cNvSpPr>
          <p:nvPr/>
        </p:nvSpPr>
        <p:spPr bwMode="auto">
          <a:xfrm>
            <a:off x="2382838" y="4119563"/>
            <a:ext cx="7096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p[1]</a:t>
            </a:r>
          </a:p>
        </p:txBody>
      </p:sp>
      <p:sp>
        <p:nvSpPr>
          <p:cNvPr id="304149" name="Text Box 21"/>
          <p:cNvSpPr txBox="1">
            <a:spLocks noChangeArrowheads="1"/>
          </p:cNvSpPr>
          <p:nvPr/>
        </p:nvSpPr>
        <p:spPr bwMode="auto">
          <a:xfrm>
            <a:off x="3113088" y="3200400"/>
            <a:ext cx="7096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p[0]</a:t>
            </a:r>
          </a:p>
        </p:txBody>
      </p:sp>
      <p:sp>
        <p:nvSpPr>
          <p:cNvPr id="304151" name="Text Box 23"/>
          <p:cNvSpPr txBox="1">
            <a:spLocks noChangeArrowheads="1"/>
          </p:cNvSpPr>
          <p:nvPr/>
        </p:nvSpPr>
        <p:spPr bwMode="auto">
          <a:xfrm>
            <a:off x="3189288" y="4197350"/>
            <a:ext cx="669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*</a:t>
            </a:r>
          </a:p>
        </p:txBody>
      </p:sp>
      <p:sp>
        <p:nvSpPr>
          <p:cNvPr id="304152" name="Text Box 24"/>
          <p:cNvSpPr txBox="1">
            <a:spLocks noChangeArrowheads="1"/>
          </p:cNvSpPr>
          <p:nvPr/>
        </p:nvSpPr>
        <p:spPr bwMode="auto">
          <a:xfrm>
            <a:off x="1806575" y="3775075"/>
            <a:ext cx="796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**</a:t>
            </a:r>
          </a:p>
        </p:txBody>
      </p:sp>
      <p:sp>
        <p:nvSpPr>
          <p:cNvPr id="304153" name="Text Box 25"/>
          <p:cNvSpPr txBox="1">
            <a:spLocks noChangeArrowheads="1"/>
          </p:cNvSpPr>
          <p:nvPr/>
        </p:nvSpPr>
        <p:spPr bwMode="auto">
          <a:xfrm>
            <a:off x="3227388" y="4543425"/>
            <a:ext cx="669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*</a:t>
            </a:r>
          </a:p>
        </p:txBody>
      </p:sp>
      <p:sp>
        <p:nvSpPr>
          <p:cNvPr id="304154" name="Text Box 26"/>
          <p:cNvSpPr txBox="1">
            <a:spLocks noChangeArrowheads="1"/>
          </p:cNvSpPr>
          <p:nvPr/>
        </p:nvSpPr>
        <p:spPr bwMode="auto">
          <a:xfrm>
            <a:off x="3189288" y="3736975"/>
            <a:ext cx="669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0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0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0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0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0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0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45" grpId="0"/>
      <p:bldP spid="304147" grpId="0"/>
      <p:bldP spid="304148" grpId="0"/>
      <p:bldP spid="304149" grpId="0"/>
      <p:bldP spid="304151" grpId="0"/>
      <p:bldP spid="304152" grpId="0"/>
      <p:bldP spid="304153" grpId="0"/>
      <p:bldP spid="304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Pointers and Arrays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an array is declared,</a:t>
            </a:r>
          </a:p>
          <a:p>
            <a:pPr lvl="1"/>
            <a:r>
              <a:rPr lang="en-US" smtClean="0"/>
              <a:t>The compiler allocates a </a:t>
            </a:r>
            <a:r>
              <a:rPr lang="en-US" smtClean="0">
                <a:solidFill>
                  <a:srgbClr val="CC0000"/>
                </a:solidFill>
              </a:rPr>
              <a:t>base address</a:t>
            </a:r>
            <a:r>
              <a:rPr lang="en-US" smtClean="0"/>
              <a:t> and sufficient amount of storage to contain all the elements of the array in contiguous memory locations.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CC0000"/>
                </a:solidFill>
              </a:rPr>
              <a:t>base address</a:t>
            </a:r>
            <a:r>
              <a:rPr lang="en-US" smtClean="0"/>
              <a:t> is the location of the first element (index 0) of the array.</a:t>
            </a:r>
          </a:p>
          <a:p>
            <a:pPr lvl="1"/>
            <a:r>
              <a:rPr lang="en-US" smtClean="0"/>
              <a:t>The compiler also defines the array name as a </a:t>
            </a:r>
            <a:r>
              <a:rPr lang="en-US" smtClean="0">
                <a:solidFill>
                  <a:srgbClr val="CC0000"/>
                </a:solidFill>
              </a:rPr>
              <a:t>constant pointer</a:t>
            </a:r>
            <a:r>
              <a:rPr lang="en-US" smtClean="0"/>
              <a:t> to the first element.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70B78-9452-41C1-BC0D-1B468827466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2-D Array Allocation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CFF9C-5EB4-4FD2-A317-4EA685D0B4F4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514350" y="1316038"/>
            <a:ext cx="4121150" cy="51435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**allocate(</a:t>
            </a:r>
            <a:r>
              <a:rPr lang="en-US" dirty="0" err="1"/>
              <a:t>int</a:t>
            </a:r>
            <a:r>
              <a:rPr lang="en-US" dirty="0"/>
              <a:t> h, </a:t>
            </a:r>
            <a:r>
              <a:rPr lang="en-US" dirty="0" err="1"/>
              <a:t>int</a:t>
            </a:r>
            <a:r>
              <a:rPr lang="en-US" dirty="0"/>
              <a:t> w)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</a:t>
            </a:r>
            <a:r>
              <a:rPr lang="en-US" dirty="0" err="1"/>
              <a:t>int</a:t>
            </a:r>
            <a:r>
              <a:rPr lang="en-US" dirty="0"/>
              <a:t> **p;</a:t>
            </a:r>
          </a:p>
          <a:p>
            <a:r>
              <a:rPr lang="en-US" dirty="0"/>
              <a:t>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i,j</a:t>
            </a:r>
            <a:r>
              <a:rPr lang="en-US" dirty="0"/>
              <a:t>;  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p=(</a:t>
            </a:r>
            <a:r>
              <a:rPr lang="en-US" dirty="0" err="1"/>
              <a:t>int</a:t>
            </a:r>
            <a:r>
              <a:rPr lang="en-US" dirty="0"/>
              <a:t> **) </a:t>
            </a:r>
            <a:r>
              <a:rPr lang="en-US" dirty="0" err="1"/>
              <a:t>calloc</a:t>
            </a:r>
            <a:r>
              <a:rPr lang="en-US" dirty="0"/>
              <a:t>(h, </a:t>
            </a:r>
            <a:r>
              <a:rPr lang="en-US" dirty="0" err="1"/>
              <a:t>sizeof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 *) );</a:t>
            </a:r>
          </a:p>
          <a:p>
            <a:r>
              <a:rPr lang="en-US" dirty="0"/>
              <a:t>      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h;i</a:t>
            </a:r>
            <a:r>
              <a:rPr lang="en-US" dirty="0"/>
              <a:t>++)</a:t>
            </a:r>
          </a:p>
          <a:p>
            <a:r>
              <a:rPr lang="en-US" dirty="0"/>
              <a:t>       p[</a:t>
            </a:r>
            <a:r>
              <a:rPr lang="en-US" dirty="0" err="1"/>
              <a:t>i</a:t>
            </a:r>
            <a:r>
              <a:rPr lang="en-US" dirty="0"/>
              <a:t>]=(</a:t>
            </a:r>
            <a:r>
              <a:rPr lang="en-US" dirty="0" err="1"/>
              <a:t>int</a:t>
            </a:r>
            <a:r>
              <a:rPr lang="en-US" dirty="0"/>
              <a:t> *) </a:t>
            </a:r>
            <a:r>
              <a:rPr lang="en-US" dirty="0" err="1"/>
              <a:t>calloc</a:t>
            </a:r>
            <a:r>
              <a:rPr lang="en-US" dirty="0"/>
              <a:t>(</a:t>
            </a:r>
            <a:r>
              <a:rPr lang="en-US" dirty="0" err="1"/>
              <a:t>w,sizeof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));</a:t>
            </a:r>
          </a:p>
          <a:p>
            <a:r>
              <a:rPr lang="en-US" dirty="0"/>
              <a:t>      return(p);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</p:txBody>
      </p:sp>
      <p:sp>
        <p:nvSpPr>
          <p:cNvPr id="63496" name="Text Box 5"/>
          <p:cNvSpPr txBox="1">
            <a:spLocks noChangeArrowheads="1"/>
          </p:cNvSpPr>
          <p:nvPr/>
        </p:nvSpPr>
        <p:spPr bwMode="auto">
          <a:xfrm>
            <a:off x="4572000" y="1316038"/>
            <a:ext cx="4572000" cy="3317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read_data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**</a:t>
            </a:r>
            <a:r>
              <a:rPr lang="en-US" dirty="0" err="1"/>
              <a:t>p,int</a:t>
            </a:r>
            <a:r>
              <a:rPr lang="en-US" dirty="0"/>
              <a:t> </a:t>
            </a:r>
            <a:r>
              <a:rPr lang="en-US" dirty="0" err="1"/>
              <a:t>h,int</a:t>
            </a:r>
            <a:r>
              <a:rPr lang="en-US" dirty="0"/>
              <a:t> w)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i,j</a:t>
            </a:r>
            <a:r>
              <a:rPr lang="en-US" dirty="0"/>
              <a:t>;</a:t>
            </a:r>
          </a:p>
          <a:p>
            <a:r>
              <a:rPr lang="en-US" dirty="0"/>
              <a:t>      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h;i</a:t>
            </a:r>
            <a:r>
              <a:rPr lang="en-US" dirty="0"/>
              <a:t>++)</a:t>
            </a:r>
          </a:p>
          <a:p>
            <a:r>
              <a:rPr lang="en-US" dirty="0"/>
              <a:t>      for(j=0;j&lt;</a:t>
            </a:r>
            <a:r>
              <a:rPr lang="en-US" dirty="0" err="1"/>
              <a:t>w;j</a:t>
            </a:r>
            <a:r>
              <a:rPr lang="en-US" dirty="0"/>
              <a:t>++)</a:t>
            </a:r>
          </a:p>
          <a:p>
            <a:r>
              <a:rPr lang="en-US" dirty="0"/>
              <a:t>        </a:t>
            </a:r>
            <a:r>
              <a:rPr lang="en-US" dirty="0" err="1"/>
              <a:t>scanf</a:t>
            </a:r>
            <a:r>
              <a:rPr lang="en-US" dirty="0"/>
              <a:t> ("%</a:t>
            </a:r>
            <a:r>
              <a:rPr lang="en-US" dirty="0" err="1"/>
              <a:t>d",&amp;p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][j]);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98713" y="3067050"/>
            <a:ext cx="1779587" cy="1244600"/>
            <a:chOff x="1511" y="1932"/>
            <a:chExt cx="1121" cy="784"/>
          </a:xfrm>
        </p:grpSpPr>
        <p:sp>
          <p:nvSpPr>
            <p:cNvPr id="63504" name="Rectangle 7"/>
            <p:cNvSpPr>
              <a:spLocks noChangeArrowheads="1"/>
            </p:cNvSpPr>
            <p:nvPr/>
          </p:nvSpPr>
          <p:spPr bwMode="auto">
            <a:xfrm>
              <a:off x="1511" y="1932"/>
              <a:ext cx="1121" cy="504"/>
            </a:xfrm>
            <a:prstGeom prst="rect">
              <a:avLst/>
            </a:prstGeom>
            <a:solidFill>
              <a:srgbClr val="CCFFFF"/>
            </a:solidFill>
            <a:ln w="38100" algn="ctr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Allocate array</a:t>
              </a:r>
            </a:p>
            <a:p>
              <a:pPr algn="ctr"/>
              <a:r>
                <a:rPr lang="en-US"/>
                <a:t>of pointers</a:t>
              </a:r>
            </a:p>
          </p:txBody>
        </p:sp>
        <p:sp>
          <p:nvSpPr>
            <p:cNvPr id="63505" name="Line 9"/>
            <p:cNvSpPr>
              <a:spLocks noChangeShapeType="1"/>
            </p:cNvSpPr>
            <p:nvPr/>
          </p:nvSpPr>
          <p:spPr bwMode="auto">
            <a:xfrm>
              <a:off x="2082" y="2475"/>
              <a:ext cx="0" cy="241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473325" y="5233988"/>
            <a:ext cx="2054225" cy="1543050"/>
            <a:chOff x="1558" y="3297"/>
            <a:chExt cx="1294" cy="972"/>
          </a:xfrm>
        </p:grpSpPr>
        <p:sp>
          <p:nvSpPr>
            <p:cNvPr id="63502" name="Rectangle 11"/>
            <p:cNvSpPr>
              <a:spLocks noChangeArrowheads="1"/>
            </p:cNvSpPr>
            <p:nvPr/>
          </p:nvSpPr>
          <p:spPr bwMode="auto">
            <a:xfrm>
              <a:off x="1558" y="3535"/>
              <a:ext cx="1294" cy="734"/>
            </a:xfrm>
            <a:prstGeom prst="rect">
              <a:avLst/>
            </a:prstGeom>
            <a:solidFill>
              <a:srgbClr val="CCFFFF"/>
            </a:solidFill>
            <a:ln w="38100" algn="ctr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Allocate array of</a:t>
              </a:r>
            </a:p>
            <a:p>
              <a:pPr algn="ctr"/>
              <a:r>
                <a:rPr lang="en-US"/>
                <a:t>integers for each</a:t>
              </a:r>
            </a:p>
            <a:p>
              <a:pPr algn="ctr"/>
              <a:r>
                <a:rPr lang="en-US"/>
                <a:t>row</a:t>
              </a:r>
            </a:p>
          </p:txBody>
        </p:sp>
        <p:sp>
          <p:nvSpPr>
            <p:cNvPr id="63503" name="Line 12"/>
            <p:cNvSpPr>
              <a:spLocks noChangeShapeType="1"/>
            </p:cNvSpPr>
            <p:nvPr/>
          </p:nvSpPr>
          <p:spPr bwMode="auto">
            <a:xfrm flipV="1">
              <a:off x="2203" y="3297"/>
              <a:ext cx="0" cy="19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380038" y="3429000"/>
            <a:ext cx="2878137" cy="1452563"/>
            <a:chOff x="3389" y="2160"/>
            <a:chExt cx="1813" cy="915"/>
          </a:xfrm>
        </p:grpSpPr>
        <p:sp>
          <p:nvSpPr>
            <p:cNvPr id="63500" name="Rectangle 14"/>
            <p:cNvSpPr>
              <a:spLocks noChangeArrowheads="1"/>
            </p:cNvSpPr>
            <p:nvPr/>
          </p:nvSpPr>
          <p:spPr bwMode="auto">
            <a:xfrm>
              <a:off x="3389" y="2571"/>
              <a:ext cx="1813" cy="504"/>
            </a:xfrm>
            <a:prstGeom prst="rect">
              <a:avLst/>
            </a:prstGeom>
            <a:solidFill>
              <a:srgbClr val="CCFFFF"/>
            </a:solidFill>
            <a:ln w="38100" algn="ctr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Elements accessed</a:t>
              </a:r>
            </a:p>
            <a:p>
              <a:pPr algn="ctr"/>
              <a:r>
                <a:rPr lang="en-US"/>
                <a:t>like 2-D array elements. </a:t>
              </a:r>
            </a:p>
          </p:txBody>
        </p:sp>
        <p:sp>
          <p:nvSpPr>
            <p:cNvPr id="63501" name="Line 15"/>
            <p:cNvSpPr>
              <a:spLocks noChangeShapeType="1"/>
            </p:cNvSpPr>
            <p:nvPr/>
          </p:nvSpPr>
          <p:spPr bwMode="auto">
            <a:xfrm flipV="1">
              <a:off x="4283" y="2160"/>
              <a:ext cx="0" cy="387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2-D Array: Contd.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BCF89-C23E-4290-89EA-89107544D0A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4518" name="Text Box 9"/>
          <p:cNvSpPr txBox="1">
            <a:spLocks noChangeArrowheads="1"/>
          </p:cNvSpPr>
          <p:nvPr/>
        </p:nvSpPr>
        <p:spPr bwMode="auto">
          <a:xfrm>
            <a:off x="0" y="1085850"/>
            <a:ext cx="3960813" cy="40481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void </a:t>
            </a:r>
            <a:r>
              <a:rPr lang="en-US" dirty="0" err="1">
                <a:solidFill>
                  <a:schemeClr val="accent2"/>
                </a:solidFill>
              </a:rPr>
              <a:t>print_data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dirty="0" err="1">
                <a:solidFill>
                  <a:schemeClr val="accent2"/>
                </a:solidFill>
              </a:rPr>
              <a:t>int</a:t>
            </a:r>
            <a:r>
              <a:rPr lang="en-US" dirty="0">
                <a:solidFill>
                  <a:schemeClr val="accent2"/>
                </a:solidFill>
              </a:rPr>
              <a:t> **</a:t>
            </a:r>
            <a:r>
              <a:rPr lang="en-US" dirty="0" err="1">
                <a:solidFill>
                  <a:schemeClr val="accent2"/>
                </a:solidFill>
              </a:rPr>
              <a:t>p,int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h,int</a:t>
            </a:r>
            <a:r>
              <a:rPr lang="en-US" dirty="0">
                <a:solidFill>
                  <a:schemeClr val="accent2"/>
                </a:solidFill>
              </a:rPr>
              <a:t> w)</a:t>
            </a:r>
          </a:p>
          <a:p>
            <a:r>
              <a:rPr lang="en-US" dirty="0">
                <a:solidFill>
                  <a:schemeClr val="accent2"/>
                </a:solidFill>
              </a:rPr>
              <a:t>  {</a:t>
            </a:r>
          </a:p>
          <a:p>
            <a:r>
              <a:rPr lang="en-US" dirty="0">
                <a:solidFill>
                  <a:schemeClr val="accent2"/>
                </a:solidFill>
              </a:rPr>
              <a:t>     </a:t>
            </a:r>
            <a:r>
              <a:rPr lang="en-US" dirty="0" err="1">
                <a:solidFill>
                  <a:schemeClr val="accent2"/>
                </a:solidFill>
              </a:rPr>
              <a:t>int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i,j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r>
              <a:rPr lang="en-US" dirty="0">
                <a:solidFill>
                  <a:schemeClr val="accent2"/>
                </a:solidFill>
              </a:rPr>
              <a:t>      for(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=0;i&lt;</a:t>
            </a:r>
            <a:r>
              <a:rPr lang="en-US" dirty="0" err="1">
                <a:solidFill>
                  <a:schemeClr val="accent2"/>
                </a:solidFill>
              </a:rPr>
              <a:t>h;i</a:t>
            </a:r>
            <a:r>
              <a:rPr lang="en-US" dirty="0">
                <a:solidFill>
                  <a:schemeClr val="accent2"/>
                </a:solidFill>
              </a:rPr>
              <a:t>++)</a:t>
            </a:r>
          </a:p>
          <a:p>
            <a:r>
              <a:rPr lang="en-US" dirty="0">
                <a:solidFill>
                  <a:schemeClr val="accent2"/>
                </a:solidFill>
              </a:rPr>
              <a:t>      {</a:t>
            </a:r>
          </a:p>
          <a:p>
            <a:r>
              <a:rPr lang="en-US" dirty="0">
                <a:solidFill>
                  <a:schemeClr val="accent2"/>
                </a:solidFill>
              </a:rPr>
              <a:t>      for(j=0;j&lt;</a:t>
            </a:r>
            <a:r>
              <a:rPr lang="en-US" dirty="0" err="1">
                <a:solidFill>
                  <a:schemeClr val="accent2"/>
                </a:solidFill>
              </a:rPr>
              <a:t>w;j</a:t>
            </a:r>
            <a:r>
              <a:rPr lang="en-US" dirty="0">
                <a:solidFill>
                  <a:schemeClr val="accent2"/>
                </a:solidFill>
              </a:rPr>
              <a:t>++)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</a:t>
            </a:r>
            <a:r>
              <a:rPr lang="en-US" dirty="0" err="1">
                <a:solidFill>
                  <a:schemeClr val="accent2"/>
                </a:solidFill>
              </a:rPr>
              <a:t>printf</a:t>
            </a:r>
            <a:r>
              <a:rPr lang="en-US" dirty="0">
                <a:solidFill>
                  <a:schemeClr val="accent2"/>
                </a:solidFill>
              </a:rPr>
              <a:t>("%5d ",p[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][j]);</a:t>
            </a:r>
          </a:p>
          <a:p>
            <a:r>
              <a:rPr lang="en-US" dirty="0">
                <a:solidFill>
                  <a:schemeClr val="accent2"/>
                </a:solidFill>
              </a:rPr>
              <a:t>       </a:t>
            </a:r>
            <a:r>
              <a:rPr lang="en-US" dirty="0" err="1">
                <a:solidFill>
                  <a:schemeClr val="accent2"/>
                </a:solidFill>
              </a:rPr>
              <a:t>printf</a:t>
            </a:r>
            <a:r>
              <a:rPr lang="en-US" dirty="0">
                <a:solidFill>
                  <a:schemeClr val="accent2"/>
                </a:solidFill>
              </a:rPr>
              <a:t>("\n");</a:t>
            </a:r>
          </a:p>
          <a:p>
            <a:r>
              <a:rPr lang="en-US" dirty="0">
                <a:solidFill>
                  <a:schemeClr val="accent2"/>
                </a:solidFill>
              </a:rPr>
              <a:t>      }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4840288" y="1039813"/>
            <a:ext cx="3968750" cy="47783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**p;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M,N;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("Give M and N \n");</a:t>
            </a:r>
          </a:p>
          <a:p>
            <a:r>
              <a:rPr lang="en-US" dirty="0"/>
              <a:t>  </a:t>
            </a:r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d%d",&amp;M,&amp;N</a:t>
            </a:r>
            <a:r>
              <a:rPr lang="en-US" dirty="0"/>
              <a:t>);</a:t>
            </a:r>
          </a:p>
          <a:p>
            <a:r>
              <a:rPr lang="en-US" dirty="0"/>
              <a:t>  p=allocate(M,N);</a:t>
            </a:r>
          </a:p>
          <a:p>
            <a:r>
              <a:rPr lang="en-US" dirty="0"/>
              <a:t>  </a:t>
            </a:r>
            <a:r>
              <a:rPr lang="en-US" dirty="0" err="1"/>
              <a:t>read_data</a:t>
            </a:r>
            <a:r>
              <a:rPr lang="en-US" dirty="0"/>
              <a:t>(</a:t>
            </a:r>
            <a:r>
              <a:rPr lang="en-US" dirty="0" err="1"/>
              <a:t>p,M,N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("\n The array read as \n");</a:t>
            </a:r>
          </a:p>
          <a:p>
            <a:r>
              <a:rPr lang="en-US" dirty="0"/>
              <a:t>  </a:t>
            </a:r>
            <a:r>
              <a:rPr lang="en-US" dirty="0" err="1"/>
              <a:t>print_data</a:t>
            </a:r>
            <a:r>
              <a:rPr lang="en-US" dirty="0"/>
              <a:t>(</a:t>
            </a:r>
            <a:r>
              <a:rPr lang="en-US" dirty="0" err="1"/>
              <a:t>p,M,N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303109" name="Text Box 5"/>
          <p:cNvSpPr txBox="1">
            <a:spLocks noChangeArrowheads="1"/>
          </p:cNvSpPr>
          <p:nvPr/>
        </p:nvSpPr>
        <p:spPr bwMode="auto">
          <a:xfrm>
            <a:off x="2767013" y="2584450"/>
            <a:ext cx="2251075" cy="4048125"/>
          </a:xfrm>
          <a:prstGeom prst="rect">
            <a:avLst/>
          </a:prstGeom>
          <a:solidFill>
            <a:schemeClr val="accent1"/>
          </a:solidFill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 M and N </a:t>
            </a:r>
          </a:p>
          <a:p>
            <a:r>
              <a:rPr lang="en-US"/>
              <a:t>3 3</a:t>
            </a:r>
          </a:p>
          <a:p>
            <a:r>
              <a:rPr lang="en-US"/>
              <a:t>1 2 3</a:t>
            </a:r>
          </a:p>
          <a:p>
            <a:r>
              <a:rPr lang="en-US"/>
              <a:t>4 5 6</a:t>
            </a:r>
          </a:p>
          <a:p>
            <a:r>
              <a:rPr lang="en-US"/>
              <a:t>7 8 9</a:t>
            </a:r>
          </a:p>
          <a:p>
            <a:endParaRPr lang="en-US"/>
          </a:p>
          <a:p>
            <a:r>
              <a:rPr lang="en-US"/>
              <a:t> The array read as </a:t>
            </a:r>
          </a:p>
          <a:p>
            <a:r>
              <a:rPr lang="en-US"/>
              <a:t>    1     2     3 </a:t>
            </a:r>
          </a:p>
          <a:p>
            <a:r>
              <a:rPr lang="en-US"/>
              <a:t>    4     5     6 </a:t>
            </a:r>
          </a:p>
          <a:p>
            <a:r>
              <a:rPr lang="en-US"/>
              <a:t>    7     8     9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Linked List :: Basic Concepts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list refers to a set of items organized sequentially.</a:t>
            </a:r>
          </a:p>
          <a:p>
            <a:pPr lvl="1"/>
            <a:r>
              <a:rPr lang="en-US" smtClean="0"/>
              <a:t>An array is an example of a list.</a:t>
            </a:r>
          </a:p>
          <a:p>
            <a:pPr lvl="2"/>
            <a:r>
              <a:rPr lang="en-US" smtClean="0"/>
              <a:t>The array index is used for accessing and manipulation of array elements.</a:t>
            </a:r>
          </a:p>
          <a:p>
            <a:pPr lvl="1"/>
            <a:r>
              <a:rPr lang="en-US" smtClean="0"/>
              <a:t>Problems with array:</a:t>
            </a:r>
          </a:p>
          <a:p>
            <a:pPr lvl="2"/>
            <a:r>
              <a:rPr lang="en-US" smtClean="0"/>
              <a:t>The array size has to be specified at the beginning.</a:t>
            </a:r>
          </a:p>
          <a:p>
            <a:pPr lvl="2"/>
            <a:r>
              <a:rPr lang="en-US" smtClean="0"/>
              <a:t>Deleting an element or inserting an element may require shifting of elements.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35689-86C4-401F-A78E-DD3125B632D1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completely different way to represent a list:</a:t>
            </a:r>
          </a:p>
          <a:p>
            <a:pPr lvl="1"/>
            <a:r>
              <a:rPr lang="en-US" smtClean="0"/>
              <a:t>Make each item in the list part of a structure.</a:t>
            </a:r>
          </a:p>
          <a:p>
            <a:pPr lvl="1"/>
            <a:r>
              <a:rPr lang="en-US" smtClean="0"/>
              <a:t>The structure also contains a pointer or link to the structure containing the next item.</a:t>
            </a:r>
          </a:p>
          <a:p>
            <a:pPr lvl="1"/>
            <a:r>
              <a:rPr lang="en-US" smtClean="0"/>
              <a:t>This type of list is called a </a:t>
            </a:r>
            <a:r>
              <a:rPr lang="en-US" smtClean="0">
                <a:solidFill>
                  <a:srgbClr val="FF0000"/>
                </a:solidFill>
              </a:rPr>
              <a:t>linked list</a:t>
            </a:r>
            <a:r>
              <a:rPr lang="en-US" smtClean="0"/>
              <a:t>.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31111-6478-403D-AE5D-92F68AD5FC5B}" type="slidenum">
              <a:rPr lang="en-US"/>
              <a:pPr>
                <a:defRPr/>
              </a:pPr>
              <a:t>33</a:t>
            </a:fld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990600" y="4114800"/>
            <a:ext cx="2743200" cy="990600"/>
            <a:chOff x="624" y="2592"/>
            <a:chExt cx="1728" cy="624"/>
          </a:xfrm>
        </p:grpSpPr>
        <p:grpSp>
          <p:nvGrpSpPr>
            <p:cNvPr id="66582" name="Group 19"/>
            <p:cNvGrpSpPr>
              <a:grpSpLocks/>
            </p:cNvGrpSpPr>
            <p:nvPr/>
          </p:nvGrpSpPr>
          <p:grpSpPr bwMode="auto">
            <a:xfrm>
              <a:off x="624" y="2592"/>
              <a:ext cx="1728" cy="624"/>
              <a:chOff x="624" y="2592"/>
              <a:chExt cx="1728" cy="624"/>
            </a:xfrm>
          </p:grpSpPr>
          <p:sp>
            <p:nvSpPr>
              <p:cNvPr id="66584" name="Rectangle 4"/>
              <p:cNvSpPr>
                <a:spLocks noChangeArrowheads="1"/>
              </p:cNvSpPr>
              <p:nvPr/>
            </p:nvSpPr>
            <p:spPr bwMode="auto">
              <a:xfrm>
                <a:off x="720" y="2880"/>
                <a:ext cx="960" cy="336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5" name="Line 10"/>
              <p:cNvSpPr>
                <a:spLocks noChangeShapeType="1"/>
              </p:cNvSpPr>
              <p:nvPr/>
            </p:nvSpPr>
            <p:spPr bwMode="auto">
              <a:xfrm>
                <a:off x="1536" y="3072"/>
                <a:ext cx="816" cy="0"/>
              </a:xfrm>
              <a:prstGeom prst="line">
                <a:avLst/>
              </a:prstGeom>
              <a:noFill/>
              <a:ln w="50800">
                <a:solidFill>
                  <a:srgbClr val="FF66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6" name="Text Box 13"/>
              <p:cNvSpPr txBox="1">
                <a:spLocks noChangeArrowheads="1"/>
              </p:cNvSpPr>
              <p:nvPr/>
            </p:nvSpPr>
            <p:spPr bwMode="auto">
              <a:xfrm>
                <a:off x="624" y="2592"/>
                <a:ext cx="1200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996633"/>
                    </a:solidFill>
                  </a:rPr>
                  <a:t>Structure 1</a:t>
                </a:r>
              </a:p>
            </p:txBody>
          </p:sp>
          <p:sp>
            <p:nvSpPr>
              <p:cNvPr id="66587" name="Text Box 16"/>
              <p:cNvSpPr txBox="1">
                <a:spLocks noChangeArrowheads="1"/>
              </p:cNvSpPr>
              <p:nvPr/>
            </p:nvSpPr>
            <p:spPr bwMode="auto">
              <a:xfrm>
                <a:off x="720" y="2928"/>
                <a:ext cx="62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A50021"/>
                    </a:solidFill>
                  </a:rPr>
                  <a:t>item</a:t>
                </a:r>
              </a:p>
            </p:txBody>
          </p:sp>
        </p:grpSp>
        <p:sp>
          <p:nvSpPr>
            <p:cNvPr id="66583" name="Line 7"/>
            <p:cNvSpPr>
              <a:spLocks noChangeShapeType="1"/>
            </p:cNvSpPr>
            <p:nvPr/>
          </p:nvSpPr>
          <p:spPr bwMode="auto">
            <a:xfrm>
              <a:off x="1392" y="2880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581400" y="4114800"/>
            <a:ext cx="2743200" cy="990600"/>
            <a:chOff x="2256" y="2592"/>
            <a:chExt cx="1728" cy="624"/>
          </a:xfrm>
        </p:grpSpPr>
        <p:grpSp>
          <p:nvGrpSpPr>
            <p:cNvPr id="66576" name="Group 20"/>
            <p:cNvGrpSpPr>
              <a:grpSpLocks/>
            </p:cNvGrpSpPr>
            <p:nvPr/>
          </p:nvGrpSpPr>
          <p:grpSpPr bwMode="auto">
            <a:xfrm>
              <a:off x="2256" y="2592"/>
              <a:ext cx="1728" cy="624"/>
              <a:chOff x="2256" y="2592"/>
              <a:chExt cx="1728" cy="624"/>
            </a:xfrm>
          </p:grpSpPr>
          <p:sp>
            <p:nvSpPr>
              <p:cNvPr id="66578" name="Rectangle 5"/>
              <p:cNvSpPr>
                <a:spLocks noChangeArrowheads="1"/>
              </p:cNvSpPr>
              <p:nvPr/>
            </p:nvSpPr>
            <p:spPr bwMode="auto">
              <a:xfrm>
                <a:off x="2352" y="2880"/>
                <a:ext cx="960" cy="336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9" name="Line 12"/>
              <p:cNvSpPr>
                <a:spLocks noChangeShapeType="1"/>
              </p:cNvSpPr>
              <p:nvPr/>
            </p:nvSpPr>
            <p:spPr bwMode="auto">
              <a:xfrm>
                <a:off x="3168" y="3072"/>
                <a:ext cx="816" cy="0"/>
              </a:xfrm>
              <a:prstGeom prst="line">
                <a:avLst/>
              </a:prstGeom>
              <a:noFill/>
              <a:ln w="50800">
                <a:solidFill>
                  <a:srgbClr val="FF66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0" name="Text Box 14"/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1200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996633"/>
                    </a:solidFill>
                  </a:rPr>
                  <a:t>Structure 2</a:t>
                </a:r>
              </a:p>
            </p:txBody>
          </p:sp>
          <p:sp>
            <p:nvSpPr>
              <p:cNvPr id="66581" name="Text Box 17"/>
              <p:cNvSpPr txBox="1">
                <a:spLocks noChangeArrowheads="1"/>
              </p:cNvSpPr>
              <p:nvPr/>
            </p:nvSpPr>
            <p:spPr bwMode="auto">
              <a:xfrm>
                <a:off x="2352" y="2928"/>
                <a:ext cx="62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A50021"/>
                    </a:solidFill>
                  </a:rPr>
                  <a:t>item</a:t>
                </a:r>
              </a:p>
            </p:txBody>
          </p:sp>
        </p:grpSp>
        <p:sp>
          <p:nvSpPr>
            <p:cNvPr id="66577" name="Line 8"/>
            <p:cNvSpPr>
              <a:spLocks noChangeShapeType="1"/>
            </p:cNvSpPr>
            <p:nvPr/>
          </p:nvSpPr>
          <p:spPr bwMode="auto">
            <a:xfrm>
              <a:off x="3024" y="2880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6096000" y="4114800"/>
            <a:ext cx="2819400" cy="990600"/>
            <a:chOff x="3840" y="2592"/>
            <a:chExt cx="1776" cy="624"/>
          </a:xfrm>
        </p:grpSpPr>
        <p:grpSp>
          <p:nvGrpSpPr>
            <p:cNvPr id="66570" name="Group 21"/>
            <p:cNvGrpSpPr>
              <a:grpSpLocks/>
            </p:cNvGrpSpPr>
            <p:nvPr/>
          </p:nvGrpSpPr>
          <p:grpSpPr bwMode="auto">
            <a:xfrm>
              <a:off x="3840" y="2592"/>
              <a:ext cx="1776" cy="624"/>
              <a:chOff x="3840" y="2592"/>
              <a:chExt cx="1776" cy="624"/>
            </a:xfrm>
          </p:grpSpPr>
          <p:sp>
            <p:nvSpPr>
              <p:cNvPr id="66572" name="Rectangle 6"/>
              <p:cNvSpPr>
                <a:spLocks noChangeArrowheads="1"/>
              </p:cNvSpPr>
              <p:nvPr/>
            </p:nvSpPr>
            <p:spPr bwMode="auto">
              <a:xfrm>
                <a:off x="3984" y="2880"/>
                <a:ext cx="960" cy="336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3" name="Line 11"/>
              <p:cNvSpPr>
                <a:spLocks noChangeShapeType="1"/>
              </p:cNvSpPr>
              <p:nvPr/>
            </p:nvSpPr>
            <p:spPr bwMode="auto">
              <a:xfrm>
                <a:off x="4800" y="3072"/>
                <a:ext cx="816" cy="0"/>
              </a:xfrm>
              <a:prstGeom prst="line">
                <a:avLst/>
              </a:prstGeom>
              <a:noFill/>
              <a:ln w="50800">
                <a:solidFill>
                  <a:srgbClr val="FF66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4" name="Text Box 15"/>
              <p:cNvSpPr txBox="1">
                <a:spLocks noChangeArrowheads="1"/>
              </p:cNvSpPr>
              <p:nvPr/>
            </p:nvSpPr>
            <p:spPr bwMode="auto">
              <a:xfrm>
                <a:off x="3840" y="2592"/>
                <a:ext cx="1200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996633"/>
                    </a:solidFill>
                  </a:rPr>
                  <a:t>Structure 3</a:t>
                </a:r>
              </a:p>
            </p:txBody>
          </p:sp>
          <p:sp>
            <p:nvSpPr>
              <p:cNvPr id="66575" name="Text Box 18"/>
              <p:cNvSpPr txBox="1">
                <a:spLocks noChangeArrowheads="1"/>
              </p:cNvSpPr>
              <p:nvPr/>
            </p:nvSpPr>
            <p:spPr bwMode="auto">
              <a:xfrm>
                <a:off x="4032" y="2928"/>
                <a:ext cx="62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rgbClr val="A50021"/>
                    </a:solidFill>
                  </a:rPr>
                  <a:t>item</a:t>
                </a:r>
              </a:p>
            </p:txBody>
          </p:sp>
        </p:grpSp>
        <p:sp>
          <p:nvSpPr>
            <p:cNvPr id="66571" name="Line 9"/>
            <p:cNvSpPr>
              <a:spLocks noChangeShapeType="1"/>
            </p:cNvSpPr>
            <p:nvPr/>
          </p:nvSpPr>
          <p:spPr bwMode="auto">
            <a:xfrm>
              <a:off x="4704" y="2880"/>
              <a:ext cx="0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Each structure of the list is called a node, and consists of two fields: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One containing the item.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other containing the address of the next item in the list.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 data items comprising a linked list need not be contiguous in memory.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They are ordered by logical links that are stored as part of the data in the structure itself.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link is a pointer to another structure of the same type.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A7B16-4910-473C-891B-99625C535D5E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Such a structure can be represented as: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struct  node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{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int    item;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struct node  *next;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} 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fontAlgn="auto">
              <a:spcBef>
                <a:spcPct val="5000"/>
              </a:spcBef>
              <a:spcAft>
                <a:spcPts val="0"/>
              </a:spcAft>
              <a:defRPr/>
            </a:pPr>
            <a:r>
              <a:rPr lang="en-US" smtClean="0"/>
              <a:t>Such structures which contain a member field pointing to the same structure type are called </a:t>
            </a:r>
            <a:r>
              <a:rPr lang="en-US" smtClean="0">
                <a:solidFill>
                  <a:srgbClr val="FF0000"/>
                </a:solidFill>
              </a:rPr>
              <a:t>self-referential structures</a:t>
            </a:r>
            <a:r>
              <a:rPr lang="en-US" smtClean="0"/>
              <a:t>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FA2FA-735F-4B8F-821D-B0CCDEBA825C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68615" name="Rectangle 4"/>
          <p:cNvSpPr>
            <a:spLocks noChangeArrowheads="1"/>
          </p:cNvSpPr>
          <p:nvPr/>
        </p:nvSpPr>
        <p:spPr bwMode="auto">
          <a:xfrm>
            <a:off x="2667000" y="3962400"/>
            <a:ext cx="2133600" cy="609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Line 5"/>
          <p:cNvSpPr>
            <a:spLocks noChangeShapeType="1"/>
          </p:cNvSpPr>
          <p:nvPr/>
        </p:nvSpPr>
        <p:spPr bwMode="auto">
          <a:xfrm>
            <a:off x="4191000" y="3962400"/>
            <a:ext cx="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7" name="Line 6"/>
          <p:cNvSpPr>
            <a:spLocks noChangeShapeType="1"/>
          </p:cNvSpPr>
          <p:nvPr/>
        </p:nvSpPr>
        <p:spPr bwMode="auto">
          <a:xfrm>
            <a:off x="4419600" y="4267200"/>
            <a:ext cx="129540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2514600" y="4572000"/>
            <a:ext cx="2057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item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2971800" y="3505200"/>
            <a:ext cx="2057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node</a:t>
            </a:r>
          </a:p>
        </p:txBody>
      </p: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3505200" y="4572000"/>
            <a:ext cx="2057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 general, a node may be represented as follows: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struct  node_name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{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type  member1;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type member2;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………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</a:t>
            </a:r>
            <a:r>
              <a:rPr lang="en-US" smtClean="0">
                <a:solidFill>
                  <a:srgbClr val="FF0000"/>
                </a:solidFill>
              </a:rPr>
              <a:t>struct  node_name  *next;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};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BDD19-EF2F-4A6A-B727-05FF12A6085F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Illustration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Consider the structure: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struct  stud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{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int  roll;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char  name[30];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int  age;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struct  stud  *next;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};</a:t>
            </a:r>
          </a:p>
          <a:p>
            <a:pPr fontAlgn="auto">
              <a:spcBef>
                <a:spcPct val="5000"/>
              </a:spcBef>
              <a:spcAft>
                <a:spcPts val="0"/>
              </a:spcAft>
              <a:defRPr/>
            </a:pPr>
            <a:r>
              <a:rPr lang="en-US" smtClean="0"/>
              <a:t>Also assume that the list consists of three nodes n1, n2 and n3.</a:t>
            </a:r>
          </a:p>
          <a:p>
            <a:pPr lvl="1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struct  stud  n1, n2, n3;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CFAB4-EBC6-4722-88ED-69025472117A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Contd.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52500"/>
            <a:ext cx="8229600" cy="4525963"/>
          </a:xfrm>
        </p:spPr>
        <p:txBody>
          <a:bodyPr/>
          <a:lstStyle/>
          <a:p>
            <a:r>
              <a:rPr lang="en-US" dirty="0" smtClean="0"/>
              <a:t>To create the links between nodes, we can write:</a:t>
            </a:r>
          </a:p>
          <a:p>
            <a:pPr lvl="1">
              <a:buFontTx/>
              <a:buNone/>
            </a:pPr>
            <a:r>
              <a:rPr lang="en-US" dirty="0" smtClean="0"/>
              <a:t>      n1.next  =  &amp;n2 ;</a:t>
            </a:r>
          </a:p>
          <a:p>
            <a:pPr lvl="1">
              <a:buFontTx/>
              <a:buNone/>
            </a:pPr>
            <a:r>
              <a:rPr lang="en-US" dirty="0" smtClean="0"/>
              <a:t>      n2.next  =  &amp;n3 ;</a:t>
            </a:r>
          </a:p>
          <a:p>
            <a:pPr lvl="1">
              <a:buFontTx/>
              <a:buNone/>
            </a:pPr>
            <a:r>
              <a:rPr lang="en-US" dirty="0" smtClean="0"/>
              <a:t>      n3.next  =  NULL ;   /* No more nodes follow */</a:t>
            </a:r>
          </a:p>
          <a:p>
            <a:r>
              <a:rPr lang="en-US" dirty="0" smtClean="0"/>
              <a:t>Now the list looks like: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11757-12C2-4C49-8446-DAE3A4DBB5F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905000" y="42672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Rectangle 5"/>
          <p:cNvSpPr>
            <a:spLocks noChangeArrowheads="1"/>
          </p:cNvSpPr>
          <p:nvPr/>
        </p:nvSpPr>
        <p:spPr bwMode="auto">
          <a:xfrm>
            <a:off x="6934200" y="51054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6"/>
          <p:cNvSpPr>
            <a:spLocks noChangeArrowheads="1"/>
          </p:cNvSpPr>
          <p:nvPr/>
        </p:nvSpPr>
        <p:spPr bwMode="auto">
          <a:xfrm>
            <a:off x="6934200" y="44958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Rectangle 7"/>
          <p:cNvSpPr>
            <a:spLocks noChangeArrowheads="1"/>
          </p:cNvSpPr>
          <p:nvPr/>
        </p:nvSpPr>
        <p:spPr bwMode="auto">
          <a:xfrm>
            <a:off x="1905000" y="51816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8"/>
          <p:cNvSpPr>
            <a:spLocks noChangeArrowheads="1"/>
          </p:cNvSpPr>
          <p:nvPr/>
        </p:nvSpPr>
        <p:spPr bwMode="auto">
          <a:xfrm>
            <a:off x="1905000" y="48768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Rectangle 9"/>
          <p:cNvSpPr>
            <a:spLocks noChangeArrowheads="1"/>
          </p:cNvSpPr>
          <p:nvPr/>
        </p:nvSpPr>
        <p:spPr bwMode="auto">
          <a:xfrm>
            <a:off x="1905000" y="45720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Rectangle 10"/>
          <p:cNvSpPr>
            <a:spLocks noChangeArrowheads="1"/>
          </p:cNvSpPr>
          <p:nvPr/>
        </p:nvSpPr>
        <p:spPr bwMode="auto">
          <a:xfrm>
            <a:off x="6934200" y="41910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Rectangle 11"/>
          <p:cNvSpPr>
            <a:spLocks noChangeArrowheads="1"/>
          </p:cNvSpPr>
          <p:nvPr/>
        </p:nvSpPr>
        <p:spPr bwMode="auto">
          <a:xfrm>
            <a:off x="4495800" y="51816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Rectangle 12"/>
          <p:cNvSpPr>
            <a:spLocks noChangeArrowheads="1"/>
          </p:cNvSpPr>
          <p:nvPr/>
        </p:nvSpPr>
        <p:spPr bwMode="auto">
          <a:xfrm>
            <a:off x="4495800" y="48768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Rectangle 13"/>
          <p:cNvSpPr>
            <a:spLocks noChangeArrowheads="1"/>
          </p:cNvSpPr>
          <p:nvPr/>
        </p:nvSpPr>
        <p:spPr bwMode="auto">
          <a:xfrm>
            <a:off x="4495800" y="45720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Rectangle 14"/>
          <p:cNvSpPr>
            <a:spLocks noChangeArrowheads="1"/>
          </p:cNvSpPr>
          <p:nvPr/>
        </p:nvSpPr>
        <p:spPr bwMode="auto">
          <a:xfrm>
            <a:off x="4495800" y="42672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Rectangle 15"/>
          <p:cNvSpPr>
            <a:spLocks noChangeArrowheads="1"/>
          </p:cNvSpPr>
          <p:nvPr/>
        </p:nvSpPr>
        <p:spPr bwMode="auto">
          <a:xfrm>
            <a:off x="6934200" y="4800600"/>
            <a:ext cx="1066800" cy="30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438400" y="4419600"/>
            <a:ext cx="2057400" cy="914400"/>
            <a:chOff x="1536" y="2784"/>
            <a:chExt cx="1296" cy="576"/>
          </a:xfrm>
        </p:grpSpPr>
        <p:sp>
          <p:nvSpPr>
            <p:cNvPr id="71715" name="Line 16"/>
            <p:cNvSpPr>
              <a:spLocks noChangeShapeType="1"/>
            </p:cNvSpPr>
            <p:nvPr/>
          </p:nvSpPr>
          <p:spPr bwMode="auto">
            <a:xfrm>
              <a:off x="1536" y="3360"/>
              <a:ext cx="72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6" name="Line 17"/>
            <p:cNvSpPr>
              <a:spLocks noChangeShapeType="1"/>
            </p:cNvSpPr>
            <p:nvPr/>
          </p:nvSpPr>
          <p:spPr bwMode="auto">
            <a:xfrm flipV="1">
              <a:off x="2256" y="2784"/>
              <a:ext cx="0" cy="57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7" name="Line 18"/>
            <p:cNvSpPr>
              <a:spLocks noChangeShapeType="1"/>
            </p:cNvSpPr>
            <p:nvPr/>
          </p:nvSpPr>
          <p:spPr bwMode="auto">
            <a:xfrm>
              <a:off x="2256" y="2784"/>
              <a:ext cx="57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029200" y="4419600"/>
            <a:ext cx="1905000" cy="914400"/>
            <a:chOff x="3168" y="2784"/>
            <a:chExt cx="1200" cy="576"/>
          </a:xfrm>
        </p:grpSpPr>
        <p:sp>
          <p:nvSpPr>
            <p:cNvPr id="71712" name="Line 19"/>
            <p:cNvSpPr>
              <a:spLocks noChangeShapeType="1"/>
            </p:cNvSpPr>
            <p:nvPr/>
          </p:nvSpPr>
          <p:spPr bwMode="auto">
            <a:xfrm>
              <a:off x="3792" y="2784"/>
              <a:ext cx="57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3" name="Line 20"/>
            <p:cNvSpPr>
              <a:spLocks noChangeShapeType="1"/>
            </p:cNvSpPr>
            <p:nvPr/>
          </p:nvSpPr>
          <p:spPr bwMode="auto">
            <a:xfrm flipV="1">
              <a:off x="3792" y="2784"/>
              <a:ext cx="0" cy="57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4" name="Line 21"/>
            <p:cNvSpPr>
              <a:spLocks noChangeShapeType="1"/>
            </p:cNvSpPr>
            <p:nvPr/>
          </p:nvSpPr>
          <p:spPr bwMode="auto">
            <a:xfrm>
              <a:off x="3168" y="3360"/>
              <a:ext cx="624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467600" y="5257800"/>
            <a:ext cx="1143000" cy="304800"/>
            <a:chOff x="4704" y="3312"/>
            <a:chExt cx="720" cy="192"/>
          </a:xfrm>
        </p:grpSpPr>
        <p:sp>
          <p:nvSpPr>
            <p:cNvPr id="71709" name="Line 22"/>
            <p:cNvSpPr>
              <a:spLocks noChangeShapeType="1"/>
            </p:cNvSpPr>
            <p:nvPr/>
          </p:nvSpPr>
          <p:spPr bwMode="auto">
            <a:xfrm>
              <a:off x="4704" y="3312"/>
              <a:ext cx="624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0" name="Line 23"/>
            <p:cNvSpPr>
              <a:spLocks noChangeShapeType="1"/>
            </p:cNvSpPr>
            <p:nvPr/>
          </p:nvSpPr>
          <p:spPr bwMode="auto">
            <a:xfrm>
              <a:off x="5328" y="3312"/>
              <a:ext cx="0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1" name="Line 24"/>
            <p:cNvSpPr>
              <a:spLocks noChangeShapeType="1"/>
            </p:cNvSpPr>
            <p:nvPr/>
          </p:nvSpPr>
          <p:spPr bwMode="auto">
            <a:xfrm>
              <a:off x="5232" y="3504"/>
              <a:ext cx="19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2" name="Text Box 25"/>
          <p:cNvSpPr txBox="1">
            <a:spLocks noChangeArrowheads="1"/>
          </p:cNvSpPr>
          <p:nvPr/>
        </p:nvSpPr>
        <p:spPr bwMode="auto">
          <a:xfrm>
            <a:off x="1981200" y="55626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n1</a:t>
            </a:r>
          </a:p>
        </p:txBody>
      </p:sp>
      <p:sp>
        <p:nvSpPr>
          <p:cNvPr id="71703" name="Text Box 26"/>
          <p:cNvSpPr txBox="1">
            <a:spLocks noChangeArrowheads="1"/>
          </p:cNvSpPr>
          <p:nvPr/>
        </p:nvSpPr>
        <p:spPr bwMode="auto">
          <a:xfrm>
            <a:off x="4495800" y="54864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n2</a:t>
            </a:r>
          </a:p>
        </p:txBody>
      </p:sp>
      <p:sp>
        <p:nvSpPr>
          <p:cNvPr id="71704" name="Text Box 27"/>
          <p:cNvSpPr txBox="1">
            <a:spLocks noChangeArrowheads="1"/>
          </p:cNvSpPr>
          <p:nvPr/>
        </p:nvSpPr>
        <p:spPr bwMode="auto">
          <a:xfrm>
            <a:off x="6934200" y="54102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n3</a:t>
            </a:r>
          </a:p>
        </p:txBody>
      </p:sp>
      <p:sp>
        <p:nvSpPr>
          <p:cNvPr id="71705" name="Text Box 28"/>
          <p:cNvSpPr txBox="1">
            <a:spLocks noChangeArrowheads="1"/>
          </p:cNvSpPr>
          <p:nvPr/>
        </p:nvSpPr>
        <p:spPr bwMode="auto">
          <a:xfrm>
            <a:off x="762000" y="4191000"/>
            <a:ext cx="13716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roll</a:t>
            </a:r>
          </a:p>
        </p:txBody>
      </p:sp>
      <p:sp>
        <p:nvSpPr>
          <p:cNvPr id="71706" name="Text Box 29"/>
          <p:cNvSpPr txBox="1">
            <a:spLocks noChangeArrowheads="1"/>
          </p:cNvSpPr>
          <p:nvPr/>
        </p:nvSpPr>
        <p:spPr bwMode="auto">
          <a:xfrm>
            <a:off x="685800" y="4495800"/>
            <a:ext cx="13716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accent2"/>
                </a:solidFill>
              </a:rPr>
              <a:t>name</a:t>
            </a:r>
          </a:p>
        </p:txBody>
      </p:sp>
      <p:sp>
        <p:nvSpPr>
          <p:cNvPr id="71707" name="Text Box 30"/>
          <p:cNvSpPr txBox="1">
            <a:spLocks noChangeArrowheads="1"/>
          </p:cNvSpPr>
          <p:nvPr/>
        </p:nvSpPr>
        <p:spPr bwMode="auto">
          <a:xfrm>
            <a:off x="762000" y="4800600"/>
            <a:ext cx="13716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age</a:t>
            </a:r>
          </a:p>
        </p:txBody>
      </p:sp>
      <p:sp>
        <p:nvSpPr>
          <p:cNvPr id="71708" name="Text Box 31"/>
          <p:cNvSpPr txBox="1">
            <a:spLocks noChangeArrowheads="1"/>
          </p:cNvSpPr>
          <p:nvPr/>
        </p:nvSpPr>
        <p:spPr bwMode="auto">
          <a:xfrm>
            <a:off x="762000" y="5105400"/>
            <a:ext cx="13716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sz="2400" smtClean="0"/>
              <a:t>Example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CC6FC-9AD3-4D52-9844-4E35DDC5922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3810000" cy="562292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/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 sz="1800"/>
              <a:t>struct  stud</a:t>
            </a:r>
          </a:p>
          <a:p>
            <a:pPr>
              <a:spcBef>
                <a:spcPct val="0"/>
              </a:spcBef>
            </a:pPr>
            <a:r>
              <a:rPr lang="en-US" sz="1800"/>
              <a:t>  {</a:t>
            </a:r>
          </a:p>
          <a:p>
            <a:pPr>
              <a:spcBef>
                <a:spcPct val="0"/>
              </a:spcBef>
            </a:pPr>
            <a:r>
              <a:rPr lang="en-US" sz="1800"/>
              <a:t>      int  roll;</a:t>
            </a:r>
          </a:p>
          <a:p>
            <a:pPr>
              <a:spcBef>
                <a:spcPct val="0"/>
              </a:spcBef>
            </a:pPr>
            <a:r>
              <a:rPr lang="en-US" sz="1800"/>
              <a:t>      char  name[30];</a:t>
            </a:r>
          </a:p>
          <a:p>
            <a:pPr>
              <a:spcBef>
                <a:spcPct val="0"/>
              </a:spcBef>
            </a:pPr>
            <a:r>
              <a:rPr lang="en-US" sz="1800"/>
              <a:t>      int  age;</a:t>
            </a:r>
          </a:p>
          <a:p>
            <a:pPr>
              <a:spcBef>
                <a:spcPct val="0"/>
              </a:spcBef>
            </a:pPr>
            <a:r>
              <a:rPr lang="en-US" sz="1800"/>
              <a:t>      struct  stud  *next;</a:t>
            </a:r>
          </a:p>
          <a:p>
            <a:pPr>
              <a:spcBef>
                <a:spcPct val="0"/>
              </a:spcBef>
            </a:pPr>
            <a:r>
              <a:rPr lang="en-US" sz="1800"/>
              <a:t>  };</a:t>
            </a:r>
          </a:p>
          <a:p>
            <a:pPr>
              <a:spcBef>
                <a:spcPct val="0"/>
              </a:spcBef>
            </a:pPr>
            <a:endParaRPr lang="en-US" sz="1800"/>
          </a:p>
          <a:p>
            <a:pPr>
              <a:spcBef>
                <a:spcPct val="0"/>
              </a:spcBef>
            </a:pPr>
            <a:r>
              <a:rPr lang="en-US" sz="1800"/>
              <a:t>main()</a:t>
            </a:r>
          </a:p>
          <a:p>
            <a:pPr>
              <a:spcBef>
                <a:spcPct val="0"/>
              </a:spcBef>
            </a:pPr>
            <a:r>
              <a:rPr lang="en-US" sz="1800"/>
              <a:t>{</a:t>
            </a:r>
          </a:p>
          <a:p>
            <a:pPr>
              <a:spcBef>
                <a:spcPct val="0"/>
              </a:spcBef>
            </a:pPr>
            <a:r>
              <a:rPr lang="en-US" sz="1800"/>
              <a:t>    struct  stud  n1, n2, n3;</a:t>
            </a:r>
          </a:p>
          <a:p>
            <a:pPr>
              <a:spcBef>
                <a:spcPct val="0"/>
              </a:spcBef>
            </a:pPr>
            <a:r>
              <a:rPr lang="en-US" sz="1800"/>
              <a:t>    struct  stud  *p;</a:t>
            </a:r>
          </a:p>
          <a:p>
            <a:pPr>
              <a:spcBef>
                <a:spcPct val="0"/>
              </a:spcBef>
            </a:pPr>
            <a:endParaRPr lang="en-US" sz="1800"/>
          </a:p>
          <a:p>
            <a:pPr>
              <a:spcBef>
                <a:spcPct val="0"/>
              </a:spcBef>
            </a:pPr>
            <a:r>
              <a:rPr lang="en-US" sz="1800"/>
              <a:t>    scanf (“%d %s %d”, &amp;n1.roll, </a:t>
            </a:r>
          </a:p>
          <a:p>
            <a:pPr>
              <a:spcBef>
                <a:spcPct val="0"/>
              </a:spcBef>
            </a:pPr>
            <a:r>
              <a:rPr lang="en-US" sz="1800"/>
              <a:t>                             n1.name, &amp;n1.age);</a:t>
            </a:r>
          </a:p>
          <a:p>
            <a:pPr>
              <a:spcBef>
                <a:spcPct val="0"/>
              </a:spcBef>
            </a:pPr>
            <a:r>
              <a:rPr lang="en-US" sz="1800"/>
              <a:t>    scanf (“%d %s %d”, &amp;n2.roll, </a:t>
            </a:r>
          </a:p>
          <a:p>
            <a:pPr>
              <a:spcBef>
                <a:spcPct val="0"/>
              </a:spcBef>
            </a:pPr>
            <a:r>
              <a:rPr lang="en-US" sz="1800"/>
              <a:t>                             n2.name, &amp;n2.age);</a:t>
            </a:r>
          </a:p>
          <a:p>
            <a:pPr>
              <a:spcBef>
                <a:spcPct val="0"/>
              </a:spcBef>
            </a:pPr>
            <a:r>
              <a:rPr lang="en-US" sz="1800"/>
              <a:t>    scanf (“%d %s %d”, &amp;n3.roll, </a:t>
            </a:r>
          </a:p>
          <a:p>
            <a:pPr>
              <a:spcBef>
                <a:spcPct val="0"/>
              </a:spcBef>
            </a:pPr>
            <a:r>
              <a:rPr lang="en-US" sz="1800"/>
              <a:t>                             n3.name, &amp;n3.age);</a:t>
            </a: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4800600" y="609600"/>
            <a:ext cx="3810000" cy="4249738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/>
              <a:t>    n1.next  =  &amp;n2 ;</a:t>
            </a:r>
          </a:p>
          <a:p>
            <a:pPr>
              <a:spcBef>
                <a:spcPct val="0"/>
              </a:spcBef>
            </a:pPr>
            <a:r>
              <a:rPr lang="en-US" sz="1800"/>
              <a:t>    n2.next  =  &amp;n3 ;</a:t>
            </a:r>
          </a:p>
          <a:p>
            <a:pPr>
              <a:spcBef>
                <a:spcPct val="0"/>
              </a:spcBef>
            </a:pPr>
            <a:r>
              <a:rPr lang="en-US" sz="1800"/>
              <a:t>    n3.next  =  NULL ;</a:t>
            </a:r>
          </a:p>
          <a:p>
            <a:pPr>
              <a:spcBef>
                <a:spcPct val="0"/>
              </a:spcBef>
            </a:pPr>
            <a:endParaRPr lang="en-US" sz="1800"/>
          </a:p>
          <a:p>
            <a:pPr>
              <a:spcBef>
                <a:spcPct val="0"/>
              </a:spcBef>
            </a:pPr>
            <a:r>
              <a:rPr lang="en-US" sz="1800"/>
              <a:t>/* Now traverse the list and print</a:t>
            </a:r>
          </a:p>
          <a:p>
            <a:pPr>
              <a:spcBef>
                <a:spcPct val="0"/>
              </a:spcBef>
            </a:pPr>
            <a:r>
              <a:rPr lang="en-US" sz="1800"/>
              <a:t>   the elements */</a:t>
            </a:r>
          </a:p>
          <a:p>
            <a:pPr>
              <a:spcBef>
                <a:spcPct val="0"/>
              </a:spcBef>
            </a:pPr>
            <a:endParaRPr lang="en-US" sz="1800"/>
          </a:p>
          <a:p>
            <a:pPr>
              <a:spcBef>
                <a:spcPct val="0"/>
              </a:spcBef>
            </a:pPr>
            <a:r>
              <a:rPr lang="en-US" sz="1800"/>
              <a:t>    p  =  n1 ;   /* point to 1</a:t>
            </a:r>
            <a:r>
              <a:rPr lang="en-US" sz="1800" baseline="30000"/>
              <a:t>st</a:t>
            </a:r>
            <a:r>
              <a:rPr lang="en-US" sz="1800"/>
              <a:t> element */</a:t>
            </a:r>
          </a:p>
          <a:p>
            <a:pPr>
              <a:spcBef>
                <a:spcPct val="0"/>
              </a:spcBef>
            </a:pPr>
            <a:r>
              <a:rPr lang="en-US" sz="1800"/>
              <a:t>    while  (p != NULL)</a:t>
            </a:r>
          </a:p>
          <a:p>
            <a:pPr>
              <a:spcBef>
                <a:spcPct val="0"/>
              </a:spcBef>
            </a:pPr>
            <a:r>
              <a:rPr lang="en-US" sz="1800"/>
              <a:t>    {</a:t>
            </a:r>
          </a:p>
          <a:p>
            <a:pPr>
              <a:spcBef>
                <a:spcPct val="0"/>
              </a:spcBef>
            </a:pPr>
            <a:r>
              <a:rPr lang="en-US" sz="1800"/>
              <a:t>         printf (“\n %d %s %d”,</a:t>
            </a:r>
          </a:p>
          <a:p>
            <a:pPr>
              <a:spcBef>
                <a:spcPct val="0"/>
              </a:spcBef>
            </a:pPr>
            <a:r>
              <a:rPr lang="en-US" sz="1800"/>
              <a:t>            p-&gt;roll, p-&gt;name, p-&gt;age);</a:t>
            </a:r>
          </a:p>
          <a:p>
            <a:pPr>
              <a:spcBef>
                <a:spcPct val="0"/>
              </a:spcBef>
            </a:pPr>
            <a:r>
              <a:rPr lang="en-US" sz="1800"/>
              <a:t>            p  =  p-&gt;next;</a:t>
            </a:r>
          </a:p>
          <a:p>
            <a:pPr>
              <a:spcBef>
                <a:spcPct val="0"/>
              </a:spcBef>
            </a:pPr>
            <a:r>
              <a:rPr lang="en-US" sz="1800"/>
              <a:t>    }</a:t>
            </a:r>
          </a:p>
          <a:p>
            <a:pPr>
              <a:spcBef>
                <a:spcPct val="0"/>
              </a:spcBef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Structures Revisited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Recall that a structure can be declared as: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struct   stud   {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int    roll;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char  dept_code[25];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float  cgpa;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};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struct  stud  a, b, c;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And the individual structure elements can be accessed as: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a.roll ,  b.roll ,  c.cgpa 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D32A0-614B-4934-9E9E-1390DCD5132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 of Structures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define an array of structure records as</a:t>
            </a:r>
          </a:p>
          <a:p>
            <a:pPr lvl="1">
              <a:buFontTx/>
              <a:buNone/>
            </a:pPr>
            <a:r>
              <a:rPr lang="en-US" smtClean="0"/>
              <a:t>		struct   stud   class[100] ;</a:t>
            </a:r>
          </a:p>
          <a:p>
            <a:pPr lvl="1">
              <a:buFontTx/>
              <a:buNone/>
            </a:pPr>
            <a:endParaRPr lang="en-US" smtClean="0"/>
          </a:p>
          <a:p>
            <a:r>
              <a:rPr lang="en-US" smtClean="0"/>
              <a:t>The structure elements of the individual records can be accessed as:</a:t>
            </a:r>
          </a:p>
          <a:p>
            <a:pPr lvl="2">
              <a:buFontTx/>
              <a:buNone/>
            </a:pPr>
            <a:r>
              <a:rPr lang="en-US" smtClean="0"/>
              <a:t>	class[i].roll</a:t>
            </a:r>
          </a:p>
          <a:p>
            <a:pPr lvl="2">
              <a:buFontTx/>
              <a:buNone/>
            </a:pPr>
            <a:r>
              <a:rPr lang="en-US" smtClean="0"/>
              <a:t>   class[20].dept_code</a:t>
            </a:r>
          </a:p>
          <a:p>
            <a:pPr lvl="2">
              <a:buFontTx/>
              <a:buNone/>
            </a:pPr>
            <a:r>
              <a:rPr lang="en-US" smtClean="0"/>
              <a:t>   class[k++].cgpa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0B139-6ECF-4120-8ABC-3858988D4B20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2800" smtClean="0"/>
              <a:t>Example: Sorting by Roll Numbers 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FD03E-6AC8-4272-A15D-A9732E5F1CE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3886200" cy="50276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#include &lt;stdio.h&gt;</a:t>
            </a:r>
          </a:p>
          <a:p>
            <a:r>
              <a:rPr lang="en-US" sz="1800">
                <a:solidFill>
                  <a:srgbClr val="996633"/>
                </a:solidFill>
              </a:rPr>
              <a:t>struct   stud   </a:t>
            </a:r>
          </a:p>
          <a:p>
            <a:r>
              <a:rPr lang="en-US" sz="1800">
                <a:solidFill>
                  <a:srgbClr val="996633"/>
                </a:solidFill>
              </a:rPr>
              <a:t>{</a:t>
            </a:r>
          </a:p>
          <a:p>
            <a:r>
              <a:rPr lang="en-US" sz="1800">
                <a:solidFill>
                  <a:srgbClr val="996633"/>
                </a:solidFill>
              </a:rPr>
              <a:t>      int    roll;</a:t>
            </a:r>
          </a:p>
          <a:p>
            <a:r>
              <a:rPr lang="en-US" sz="1800">
                <a:solidFill>
                  <a:srgbClr val="996633"/>
                </a:solidFill>
              </a:rPr>
              <a:t>      char  dept_code[25];</a:t>
            </a:r>
          </a:p>
          <a:p>
            <a:r>
              <a:rPr lang="en-US" sz="1800">
                <a:solidFill>
                  <a:srgbClr val="996633"/>
                </a:solidFill>
              </a:rPr>
              <a:t>      float  cgpa;</a:t>
            </a:r>
          </a:p>
          <a:p>
            <a:r>
              <a:rPr lang="en-US" sz="1800">
                <a:solidFill>
                  <a:srgbClr val="996633"/>
                </a:solidFill>
              </a:rPr>
              <a:t> };</a:t>
            </a:r>
          </a:p>
          <a:p>
            <a:endParaRPr lang="en-US" sz="1800">
              <a:solidFill>
                <a:srgbClr val="996633"/>
              </a:solidFill>
            </a:endParaRPr>
          </a:p>
          <a:p>
            <a:r>
              <a:rPr lang="en-US" sz="1800">
                <a:solidFill>
                  <a:srgbClr val="996633"/>
                </a:solidFill>
              </a:rPr>
              <a:t>main()</a:t>
            </a:r>
          </a:p>
          <a:p>
            <a:r>
              <a:rPr lang="en-US" sz="1800">
                <a:solidFill>
                  <a:srgbClr val="996633"/>
                </a:solidFill>
              </a:rPr>
              <a:t>{</a:t>
            </a:r>
          </a:p>
          <a:p>
            <a:r>
              <a:rPr lang="en-US" sz="1800">
                <a:solidFill>
                  <a:srgbClr val="996633"/>
                </a:solidFill>
              </a:rPr>
              <a:t>      struc  stud  class[100], t;</a:t>
            </a:r>
          </a:p>
          <a:p>
            <a:r>
              <a:rPr lang="en-US" sz="1800">
                <a:solidFill>
                  <a:srgbClr val="996633"/>
                </a:solidFill>
              </a:rPr>
              <a:t>      int  j, k, n;</a:t>
            </a:r>
          </a:p>
          <a:p>
            <a:r>
              <a:rPr lang="en-US" sz="1800"/>
              <a:t>      </a:t>
            </a:r>
          </a:p>
          <a:p>
            <a:r>
              <a:rPr lang="en-US" sz="1800"/>
              <a:t>      scanf  (“%d”, &amp;n); </a:t>
            </a:r>
          </a:p>
          <a:p>
            <a:r>
              <a:rPr lang="en-US" sz="1800"/>
              <a:t>                        /* no. of students */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4419600" y="1066800"/>
            <a:ext cx="4724400" cy="50276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for  (k=0; k&lt;n; k++)</a:t>
            </a:r>
          </a:p>
          <a:p>
            <a:r>
              <a:rPr lang="en-US" sz="1800"/>
              <a:t>         scanf (“%d %s %f”, &amp;class[k].roll,</a:t>
            </a:r>
          </a:p>
          <a:p>
            <a:r>
              <a:rPr lang="en-US" sz="1800"/>
              <a:t>               class[k].dept_code, &amp;class[k].cgpa);</a:t>
            </a:r>
          </a:p>
          <a:p>
            <a:r>
              <a:rPr lang="en-US" sz="1800"/>
              <a:t>     for  (j=0; j&lt;n-1; j++)</a:t>
            </a:r>
          </a:p>
          <a:p>
            <a:r>
              <a:rPr lang="en-US" sz="1800"/>
              <a:t>         for  (k=j+1; k&lt;n; k++)</a:t>
            </a:r>
          </a:p>
          <a:p>
            <a:r>
              <a:rPr lang="en-US" sz="1800"/>
              <a:t>            {</a:t>
            </a:r>
          </a:p>
          <a:p>
            <a:r>
              <a:rPr lang="en-US" sz="1800"/>
              <a:t>                 if  (class[j].roll &gt; class[k].roll)</a:t>
            </a:r>
          </a:p>
          <a:p>
            <a:r>
              <a:rPr lang="en-US" sz="1800"/>
              <a:t>                      {</a:t>
            </a:r>
          </a:p>
          <a:p>
            <a:r>
              <a:rPr lang="en-US" sz="1800"/>
              <a:t>                           t = class[j] ;</a:t>
            </a:r>
          </a:p>
          <a:p>
            <a:r>
              <a:rPr lang="en-US" sz="1800"/>
              <a:t>                           class[j] = class[k] ;</a:t>
            </a:r>
          </a:p>
          <a:p>
            <a:r>
              <a:rPr lang="en-US" sz="1800"/>
              <a:t>                           class[k] = t</a:t>
            </a:r>
          </a:p>
          <a:p>
            <a:r>
              <a:rPr lang="en-US" sz="1800"/>
              <a:t>                       }</a:t>
            </a:r>
          </a:p>
          <a:p>
            <a:r>
              <a:rPr lang="en-US" sz="1800"/>
              <a:t>             }</a:t>
            </a:r>
          </a:p>
          <a:p>
            <a:r>
              <a:rPr lang="en-US" sz="1800"/>
              <a:t>    &lt;&lt;&lt;&lt; PRINT THE RECORDS &gt;&gt;&gt;&gt;</a:t>
            </a:r>
          </a:p>
          <a:p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Pointers and Structures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You may recall that the name of an array stands for the address of its zero-th element.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Also true for the names of arrays of structure variables.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Consider the declaration: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struct   stud   {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int    roll;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char  dept_code[25];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float  cgpa;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}    </a:t>
            </a:r>
            <a:r>
              <a:rPr lang="en-US" smtClean="0">
                <a:solidFill>
                  <a:srgbClr val="CC0000"/>
                </a:solidFill>
              </a:rPr>
              <a:t>class[100],  *ptr</a:t>
            </a:r>
            <a:r>
              <a:rPr lang="en-US" smtClean="0"/>
              <a:t>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CED77-2E8E-4938-B8E6-6FCC251EB06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 rtlCol="0">
            <a:normAutofit fontScale="92500" lnSpcReduction="20000"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name </a:t>
            </a:r>
            <a:r>
              <a:rPr lang="en-US" smtClean="0">
                <a:solidFill>
                  <a:srgbClr val="FF0000"/>
                </a:solidFill>
              </a:rPr>
              <a:t>class</a:t>
            </a:r>
            <a:r>
              <a:rPr lang="en-US" smtClean="0"/>
              <a:t> represents the address of the zero-th element of the structure array.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FF0000"/>
                </a:solidFill>
              </a:rPr>
              <a:t>ptr</a:t>
            </a:r>
            <a:r>
              <a:rPr lang="en-US" smtClean="0"/>
              <a:t> is a pointer to data objects of the type </a:t>
            </a:r>
            <a:r>
              <a:rPr lang="en-US" smtClean="0">
                <a:solidFill>
                  <a:srgbClr val="FF0000"/>
                </a:solidFill>
              </a:rPr>
              <a:t>struct stud</a:t>
            </a:r>
            <a:r>
              <a:rPr lang="en-US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 assignment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ptr  =  class 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will assign the address of </a:t>
            </a:r>
            <a:r>
              <a:rPr lang="en-US" smtClean="0">
                <a:solidFill>
                  <a:srgbClr val="FF0000"/>
                </a:solidFill>
              </a:rPr>
              <a:t>class[0]</a:t>
            </a:r>
            <a:r>
              <a:rPr lang="en-US" smtClean="0"/>
              <a:t> to </a:t>
            </a:r>
            <a:r>
              <a:rPr lang="en-US" smtClean="0">
                <a:solidFill>
                  <a:srgbClr val="FF0000"/>
                </a:solidFill>
              </a:rPr>
              <a:t>ptr</a:t>
            </a:r>
            <a:r>
              <a:rPr lang="en-US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When the pointer </a:t>
            </a:r>
            <a:r>
              <a:rPr lang="en-US" smtClean="0">
                <a:solidFill>
                  <a:srgbClr val="FF0000"/>
                </a:solidFill>
              </a:rPr>
              <a:t>ptr</a:t>
            </a:r>
            <a:r>
              <a:rPr lang="en-US" smtClean="0"/>
              <a:t> is incremented by one (ptr++) 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value of </a:t>
            </a:r>
            <a:r>
              <a:rPr lang="en-US" smtClean="0">
                <a:solidFill>
                  <a:srgbClr val="FF0000"/>
                </a:solidFill>
              </a:rPr>
              <a:t>ptr</a:t>
            </a:r>
            <a:r>
              <a:rPr lang="en-US" smtClean="0"/>
              <a:t> is actually increased by </a:t>
            </a:r>
            <a:r>
              <a:rPr lang="en-US" smtClean="0">
                <a:solidFill>
                  <a:srgbClr val="CC9900"/>
                </a:solidFill>
              </a:rPr>
              <a:t>sizeof(stud).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It is made to point to the next record.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B2CB1-3C9C-4077-8ABA-ADC7FD343B19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1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1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1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1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Once </a:t>
            </a:r>
            <a:r>
              <a:rPr lang="en-US" smtClean="0">
                <a:solidFill>
                  <a:srgbClr val="FF0000"/>
                </a:solidFill>
              </a:rPr>
              <a:t>ptr</a:t>
            </a:r>
            <a:r>
              <a:rPr lang="en-US" smtClean="0"/>
              <a:t> points to a structure variable, the members can be accessed as: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ptr  </a:t>
            </a:r>
            <a:r>
              <a:rPr lang="en-US" smtClean="0">
                <a:solidFill>
                  <a:srgbClr val="CC0000"/>
                </a:solidFill>
                <a:cs typeface="Times New Roman" pitchFamily="18" charset="0"/>
              </a:rPr>
              <a:t>–&gt;  roll ;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    ptr  </a:t>
            </a:r>
            <a:r>
              <a:rPr lang="en-US" smtClean="0">
                <a:solidFill>
                  <a:srgbClr val="CC0000"/>
                </a:solidFill>
                <a:cs typeface="Times New Roman" pitchFamily="18" charset="0"/>
              </a:rPr>
              <a:t>–&gt;  dept_code ;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    ptr  </a:t>
            </a:r>
            <a:r>
              <a:rPr lang="en-US" smtClean="0">
                <a:solidFill>
                  <a:srgbClr val="CC0000"/>
                </a:solidFill>
                <a:cs typeface="Times New Roman" pitchFamily="18" charset="0"/>
              </a:rPr>
              <a:t>–&gt;  cgpa ;</a:t>
            </a:r>
          </a:p>
          <a:p>
            <a:pPr lvl="1">
              <a:spcBef>
                <a:spcPct val="5000"/>
              </a:spcBef>
            </a:pPr>
            <a:endParaRPr lang="en-US" smtClean="0">
              <a:solidFill>
                <a:srgbClr val="CC0000"/>
              </a:solidFill>
              <a:cs typeface="Times New Roman" pitchFamily="18" charset="0"/>
            </a:endParaRPr>
          </a:p>
          <a:p>
            <a:pPr lvl="1">
              <a:spcBef>
                <a:spcPct val="5000"/>
              </a:spcBef>
            </a:pPr>
            <a:r>
              <a:rPr lang="en-US" smtClean="0">
                <a:cs typeface="Times New Roman" pitchFamily="18" charset="0"/>
              </a:rPr>
              <a:t>The symbol “–&gt;” is called the </a:t>
            </a:r>
            <a:r>
              <a:rPr lang="en-US" smtClean="0">
                <a:solidFill>
                  <a:srgbClr val="FF0000"/>
                </a:solidFill>
                <a:cs typeface="Times New Roman" pitchFamily="18" charset="0"/>
              </a:rPr>
              <a:t>arrow</a:t>
            </a:r>
            <a:r>
              <a:rPr lang="en-US" smtClean="0">
                <a:cs typeface="Times New Roman" pitchFamily="18" charset="0"/>
              </a:rPr>
              <a:t> operator.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8D288-CBE4-49CA-986A-6E818A8AB7AB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2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2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2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2948</Words>
  <Application>Microsoft PowerPoint</Application>
  <PresentationFormat>On-screen Show (4:3)</PresentationFormat>
  <Paragraphs>586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Pointers Part 2</vt:lpstr>
      <vt:lpstr>Introduction</vt:lpstr>
      <vt:lpstr>Pointers and Arrays</vt:lpstr>
      <vt:lpstr>Structures Revisited</vt:lpstr>
      <vt:lpstr>Arrays of Structures</vt:lpstr>
      <vt:lpstr>Example: Sorting by Roll Numbers </vt:lpstr>
      <vt:lpstr>Pointers and Structures</vt:lpstr>
      <vt:lpstr>Slide 8</vt:lpstr>
      <vt:lpstr>Slide 9</vt:lpstr>
      <vt:lpstr>Example</vt:lpstr>
      <vt:lpstr>A Warning</vt:lpstr>
      <vt:lpstr>Structures and Functions</vt:lpstr>
      <vt:lpstr>Example: complex number addition</vt:lpstr>
      <vt:lpstr>Example: Alternative way using pointers</vt:lpstr>
      <vt:lpstr>Dynamic Memory Allocation</vt:lpstr>
      <vt:lpstr>Basic Idea</vt:lpstr>
      <vt:lpstr>Contd.</vt:lpstr>
      <vt:lpstr>Memory Allocation Process  in C</vt:lpstr>
      <vt:lpstr>Contd.</vt:lpstr>
      <vt:lpstr>Memory Allocation Functions</vt:lpstr>
      <vt:lpstr>Allocating a Block of Memory</vt:lpstr>
      <vt:lpstr>Contd.</vt:lpstr>
      <vt:lpstr>Contd.</vt:lpstr>
      <vt:lpstr>Points to Note</vt:lpstr>
      <vt:lpstr>Example</vt:lpstr>
      <vt:lpstr>Releasing the Used Space</vt:lpstr>
      <vt:lpstr>Altering the Size of a Block</vt:lpstr>
      <vt:lpstr>Contd.</vt:lpstr>
      <vt:lpstr>Pointer to Pointer</vt:lpstr>
      <vt:lpstr>2-D Array Allocation</vt:lpstr>
      <vt:lpstr>2-D Array: Contd.</vt:lpstr>
      <vt:lpstr>Linked List :: Basic Concepts</vt:lpstr>
      <vt:lpstr>Contd.</vt:lpstr>
      <vt:lpstr>Contd.</vt:lpstr>
      <vt:lpstr>Contd.</vt:lpstr>
      <vt:lpstr>Contd.</vt:lpstr>
      <vt:lpstr>Illustration</vt:lpstr>
      <vt:lpstr>Contd.</vt:lpstr>
      <vt:lpstr>Example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784</cp:revision>
  <dcterms:created xsi:type="dcterms:W3CDTF">2000-12-23T12:31:32Z</dcterms:created>
  <dcterms:modified xsi:type="dcterms:W3CDTF">2013-03-07T15:23:49Z</dcterms:modified>
</cp:coreProperties>
</file>