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rgbClr val="FF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rgbClr val="FF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rgbClr val="FF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rgbClr val="FF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0000"/>
    <a:srgbClr val="FF0000"/>
    <a:srgbClr val="996633"/>
    <a:srgbClr val="CC9900"/>
    <a:srgbClr val="008000"/>
    <a:srgbClr val="A50021"/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728" autoAdjust="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D46D893-9F5F-4BF6-B850-93F1B85B5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13CB9-4F3E-4C24-A162-495DFBDE1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AA2F6-FA39-4366-BE71-B3A0B7EE6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3CF8E-FDDE-461C-9BCB-F0BD59B46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8D68F-9D60-4EF7-8DBD-C377929AB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FA71E-ED97-4723-8065-3A21AC2C1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715C4-DEC7-4CA3-9D11-300966E96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59F43-D84F-440A-9D74-FC3B745C0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7B5E7-175E-4588-8450-F537FEEB5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F8467-A8D3-46F5-B203-E47F139D7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F75A-AF16-4FF0-9C41-66F526DD0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DAC1C-C5D6-4942-BFF4-9C4C457301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2FA31AC-CE83-466B-A2D9-6D3B83DB4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Structures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C0D142-6880-4EE4-8656-CD7912C7673D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Comparison of Structure Variables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Unlike arrays, group operations can be performed with structure variables.   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 structure variable can be directly assigned to another structure variable of the same type.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a1 = a2;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All the individual members get assigned.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Two structure variables can be compared for equality or inequality.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if  (a1 = = a2)  …….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Compare all members and return 1 if they are equal; 0 otherwise.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145521-26AE-4A89-B479-8D985BA0995F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Arrays of Structures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Once a structure has been defined, we can declare an array of structures.</a:t>
            </a:r>
          </a:p>
          <a:p>
            <a:pPr lvl="1">
              <a:buFontTx/>
              <a:buNone/>
            </a:pPr>
            <a:r>
              <a:rPr lang="en-US" smtClean="0"/>
              <a:t>   struct  student  class[50];</a:t>
            </a:r>
          </a:p>
          <a:p>
            <a:pPr lvl="1">
              <a:buFontTx/>
              <a:buNone/>
            </a:pPr>
            <a:endParaRPr lang="en-US" smtClean="0"/>
          </a:p>
          <a:p>
            <a:pPr lvl="1"/>
            <a:r>
              <a:rPr lang="en-US" smtClean="0"/>
              <a:t>The individual members can be accessed as:</a:t>
            </a:r>
          </a:p>
          <a:p>
            <a:pPr lvl="2"/>
            <a:r>
              <a:rPr lang="en-US" smtClean="0"/>
              <a:t>class[i].name</a:t>
            </a:r>
          </a:p>
          <a:p>
            <a:pPr lvl="2"/>
            <a:r>
              <a:rPr lang="en-US" smtClean="0"/>
              <a:t>class[5].roll_number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45A27-CA7B-415A-AA78-028FDC87D714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Arrays within Structures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 structure member can be an array: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The array element within the structure can be accessed as: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a1.marks[2]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73ED84-3776-44F5-A09B-CE7B98D6E5AC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09925" name="Rectangle 5"/>
          <p:cNvSpPr>
            <a:spLocks noChangeArrowheads="1"/>
          </p:cNvSpPr>
          <p:nvPr/>
        </p:nvSpPr>
        <p:spPr bwMode="auto">
          <a:xfrm>
            <a:off x="2209800" y="1981200"/>
            <a:ext cx="5715000" cy="20637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>
                <a:solidFill>
                  <a:srgbClr val="336600"/>
                </a:solidFill>
                <a:latin typeface="Times New Roman" pitchFamily="18" charset="0"/>
              </a:rPr>
              <a:t>struct  student  {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336600"/>
                </a:solidFill>
                <a:latin typeface="Times New Roman" pitchFamily="18" charset="0"/>
              </a:rPr>
              <a:t>                                  char  name[30];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336600"/>
                </a:solidFill>
                <a:latin typeface="Times New Roman" pitchFamily="18" charset="0"/>
              </a:rPr>
              <a:t>                                  int  roll_number;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336600"/>
                </a:solidFill>
                <a:latin typeface="Times New Roman" pitchFamily="18" charset="0"/>
              </a:rPr>
              <a:t>                                  int  marks[5];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336600"/>
                </a:solidFill>
                <a:latin typeface="Times New Roman" pitchFamily="18" charset="0"/>
              </a:rPr>
              <a:t>                                  char  dob[10];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336600"/>
                </a:solidFill>
                <a:latin typeface="Times New Roman" pitchFamily="18" charset="0"/>
              </a:rPr>
              <a:t>                             }  a1, a2, a3;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99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9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99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9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Defining data type: using </a:t>
            </a:r>
            <a:r>
              <a:rPr lang="en-US" i="1" smtClean="0"/>
              <a:t>typedef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One may define a structure data-type with a single name.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General syntax: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</a:t>
            </a:r>
            <a:r>
              <a:rPr lang="en-US" dirty="0" err="1" smtClean="0">
                <a:solidFill>
                  <a:schemeClr val="accent1"/>
                </a:solidFill>
              </a:rPr>
              <a:t>typedef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struct</a:t>
            </a:r>
            <a:r>
              <a:rPr lang="en-US" dirty="0" smtClean="0"/>
              <a:t> {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      member-variable1;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       member-variable2;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           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       member-</a:t>
            </a:r>
            <a:r>
              <a:rPr lang="en-US" dirty="0" err="1" smtClean="0"/>
              <a:t>variableN</a:t>
            </a:r>
            <a:r>
              <a:rPr lang="en-US" dirty="0" smtClean="0"/>
              <a:t>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    } </a:t>
            </a:r>
            <a:r>
              <a:rPr lang="en-US" dirty="0" smtClean="0">
                <a:solidFill>
                  <a:srgbClr val="FF0000"/>
                </a:solidFill>
              </a:rPr>
              <a:t>tag</a:t>
            </a:r>
            <a:r>
              <a:rPr lang="en-US" dirty="0" smtClean="0"/>
              <a:t>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FF0000"/>
                </a:solidFill>
              </a:rPr>
              <a:t>tag</a:t>
            </a:r>
            <a:r>
              <a:rPr lang="en-US" dirty="0" smtClean="0"/>
              <a:t> is the name of the new data-type.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CE321-0962-4066-9B0F-E8632EF24245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1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0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typedef : An example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>
                <a:solidFill>
                  <a:schemeClr val="accent1"/>
                </a:solidFill>
              </a:rPr>
              <a:t>typedef struct</a:t>
            </a:r>
            <a:r>
              <a:rPr lang="en-US" smtClean="0"/>
              <a:t>{</a:t>
            </a:r>
          </a:p>
          <a:p>
            <a:pPr>
              <a:buFontTx/>
              <a:buNone/>
            </a:pPr>
            <a:r>
              <a:rPr lang="en-US" smtClean="0"/>
              <a:t>                float real;</a:t>
            </a:r>
          </a:p>
          <a:p>
            <a:pPr>
              <a:buFontTx/>
              <a:buNone/>
            </a:pPr>
            <a:r>
              <a:rPr lang="en-US" smtClean="0"/>
              <a:t>                float imag;</a:t>
            </a:r>
          </a:p>
          <a:p>
            <a:pPr>
              <a:buFontTx/>
              <a:buNone/>
            </a:pPr>
            <a:r>
              <a:rPr lang="en-US" smtClean="0"/>
              <a:t>                }  </a:t>
            </a:r>
            <a:r>
              <a:rPr lang="en-US" smtClean="0">
                <a:solidFill>
                  <a:srgbClr val="FF0000"/>
                </a:solidFill>
              </a:rPr>
              <a:t>_COMPLEX</a:t>
            </a:r>
            <a:r>
              <a:rPr lang="en-US" smtClean="0"/>
              <a:t>;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_COMPLEX</a:t>
            </a:r>
            <a:r>
              <a:rPr lang="en-US" smtClean="0"/>
              <a:t> a,b,c;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22AA9-DAA2-4D08-B154-AA220C25B19B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11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 Initialization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Structure variables may be initialized following similar rules of an array. The values are provided within the second braces separated by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commas.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An example: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FF0000"/>
                </a:solidFill>
              </a:rPr>
              <a:t>_COMPLEX</a:t>
            </a:r>
            <a:r>
              <a:rPr lang="en-US" smtClean="0"/>
              <a:t> a={1.0,2.0}, b={-3.0,4.0};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041D5-2A66-4FBB-90A5-DEA07EF33DE7}" type="slidenum">
              <a:rPr lang="en-US"/>
              <a:pPr>
                <a:defRPr/>
              </a:pPr>
              <a:t>15</a:t>
            </a:fld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151188" y="4811713"/>
            <a:ext cx="3763962" cy="1458912"/>
            <a:chOff x="1985" y="3031"/>
            <a:chExt cx="2371" cy="919"/>
          </a:xfrm>
        </p:grpSpPr>
        <p:sp>
          <p:nvSpPr>
            <p:cNvPr id="16392" name="Rectangle 4"/>
            <p:cNvSpPr>
              <a:spLocks noChangeArrowheads="1"/>
            </p:cNvSpPr>
            <p:nvPr/>
          </p:nvSpPr>
          <p:spPr bwMode="auto">
            <a:xfrm>
              <a:off x="1985" y="3321"/>
              <a:ext cx="2371" cy="629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accent2"/>
                  </a:solidFill>
                </a:rPr>
                <a:t>a.real=1.0; a.imag=2.0;</a:t>
              </a:r>
            </a:p>
            <a:p>
              <a:pPr algn="ctr"/>
              <a:r>
                <a:rPr lang="en-US">
                  <a:solidFill>
                    <a:schemeClr val="accent2"/>
                  </a:solidFill>
                </a:rPr>
                <a:t>  b.real=-3.0; b.imag=4.0;</a:t>
              </a:r>
            </a:p>
            <a:p>
              <a:pPr algn="ctr"/>
              <a:endParaRPr lang="en-US"/>
            </a:p>
          </p:txBody>
        </p:sp>
        <p:sp>
          <p:nvSpPr>
            <p:cNvPr id="16393" name="AutoShape 6"/>
            <p:cNvSpPr>
              <a:spLocks noChangeArrowheads="1"/>
            </p:cNvSpPr>
            <p:nvPr/>
          </p:nvSpPr>
          <p:spPr bwMode="auto">
            <a:xfrm>
              <a:off x="3170" y="3031"/>
              <a:ext cx="73" cy="218"/>
            </a:xfrm>
            <a:prstGeom prst="downArrow">
              <a:avLst>
                <a:gd name="adj1" fmla="val 50000"/>
                <a:gd name="adj2" fmla="val 74658"/>
              </a:avLst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Parameter Passing in a Function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Structure variables could be passed as parameters like any other variable. Only the values will be copied during function invokation.</a:t>
            </a:r>
            <a:endParaRPr lang="en-US" sz="2400" smtClean="0"/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489F6-54F9-46C7-97D7-FD4FF8A6CB41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1577975" y="3160713"/>
            <a:ext cx="5988050" cy="3378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void swap(_COMPLEX a, _COMPLEX b)</a:t>
            </a:r>
          </a:p>
          <a:p>
            <a:r>
              <a:rPr lang="en-US"/>
              <a:t> {</a:t>
            </a:r>
          </a:p>
          <a:p>
            <a:r>
              <a:rPr lang="en-US"/>
              <a:t>    _COMPLEX tmp;</a:t>
            </a:r>
          </a:p>
          <a:p>
            <a:endParaRPr lang="en-US"/>
          </a:p>
          <a:p>
            <a:r>
              <a:rPr lang="en-US"/>
              <a:t>    tmp=a;</a:t>
            </a:r>
          </a:p>
          <a:p>
            <a:r>
              <a:rPr lang="en-US"/>
              <a:t>    a=b;</a:t>
            </a:r>
          </a:p>
          <a:p>
            <a:r>
              <a:rPr lang="en-US"/>
              <a:t>    b=tmp;</a:t>
            </a:r>
          </a:p>
          <a:p>
            <a:r>
              <a:rPr lang="en-US"/>
              <a:t> }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example program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2EEA37-0994-4185-B8FE-3FDDFFC00BE2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731838" y="1047750"/>
            <a:ext cx="3302000" cy="3317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#include &lt;stdio.h&gt;</a:t>
            </a:r>
          </a:p>
          <a:p>
            <a:endParaRPr lang="en-US"/>
          </a:p>
          <a:p>
            <a:r>
              <a:rPr lang="en-US"/>
              <a:t>typedef struct{</a:t>
            </a:r>
          </a:p>
          <a:p>
            <a:r>
              <a:rPr lang="en-US"/>
              <a:t>          float real;</a:t>
            </a:r>
          </a:p>
          <a:p>
            <a:r>
              <a:rPr lang="en-US"/>
              <a:t>          float imag;</a:t>
            </a:r>
          </a:p>
          <a:p>
            <a:r>
              <a:rPr lang="en-US"/>
              <a:t>         } _COMPLEX;</a:t>
            </a:r>
          </a:p>
          <a:p>
            <a:endParaRPr lang="en-US"/>
          </a:p>
          <a:p>
            <a:endParaRPr lang="en-US"/>
          </a:p>
          <a:p>
            <a:r>
              <a:rPr lang="en-US" sz="2000"/>
              <a:t> </a:t>
            </a:r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962025" y="3429000"/>
            <a:ext cx="5903913" cy="3743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void swap(_COMPLEX a, _COMPLEX b)</a:t>
            </a:r>
          </a:p>
          <a:p>
            <a:r>
              <a:rPr lang="en-US"/>
              <a:t> {</a:t>
            </a:r>
          </a:p>
          <a:p>
            <a:r>
              <a:rPr lang="en-US"/>
              <a:t>    _COMPLEX tmp;</a:t>
            </a:r>
          </a:p>
          <a:p>
            <a:endParaRPr lang="en-US"/>
          </a:p>
          <a:p>
            <a:r>
              <a:rPr lang="en-US"/>
              <a:t>    tmp=a;</a:t>
            </a:r>
          </a:p>
          <a:p>
            <a:r>
              <a:rPr lang="en-US"/>
              <a:t>    a=b;</a:t>
            </a:r>
          </a:p>
          <a:p>
            <a:r>
              <a:rPr lang="en-US"/>
              <a:t>    b=tmp;</a:t>
            </a:r>
          </a:p>
          <a:p>
            <a:r>
              <a:rPr lang="en-US"/>
              <a:t> }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program: contd.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4F1CE-47A7-47D2-B57E-808194971997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1676400" y="1704975"/>
            <a:ext cx="1841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808038" y="1289050"/>
            <a:ext cx="5673725" cy="52038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void print(_COMPLEX a)</a:t>
            </a:r>
          </a:p>
          <a:p>
            <a:r>
              <a:rPr lang="en-US"/>
              <a:t> {</a:t>
            </a:r>
          </a:p>
          <a:p>
            <a:r>
              <a:rPr lang="en-US"/>
              <a:t>  printf("(%f , %f) \n",a.real,a.imag);</a:t>
            </a:r>
          </a:p>
          <a:p>
            <a:r>
              <a:rPr lang="en-US"/>
              <a:t> }</a:t>
            </a:r>
          </a:p>
          <a:p>
            <a:endParaRPr lang="en-US"/>
          </a:p>
          <a:p>
            <a:r>
              <a:rPr lang="en-US"/>
              <a:t> main()</a:t>
            </a:r>
          </a:p>
          <a:p>
            <a:r>
              <a:rPr lang="en-US"/>
              <a:t> {</a:t>
            </a:r>
          </a:p>
          <a:p>
            <a:r>
              <a:rPr lang="en-US"/>
              <a:t>  _COMPLEX x={4.0,5.0},y={10.0,15.0};</a:t>
            </a:r>
          </a:p>
          <a:p>
            <a:endParaRPr lang="en-US"/>
          </a:p>
          <a:p>
            <a:r>
              <a:rPr lang="en-US"/>
              <a:t>   print(x); print(y);</a:t>
            </a:r>
          </a:p>
          <a:p>
            <a:r>
              <a:rPr lang="en-US"/>
              <a:t>   swap(x,y); </a:t>
            </a:r>
          </a:p>
          <a:p>
            <a:r>
              <a:rPr lang="en-US"/>
              <a:t>   print(x); print(y);</a:t>
            </a:r>
          </a:p>
          <a:p>
            <a:r>
              <a:rPr lang="en-US"/>
              <a:t> }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Returning structures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It is also possible to return structure values from a function. The return data type of the function should be as same as the data type of the structure itself.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8134B-0A32-4EBB-9F87-60236158F91B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3213100" y="5238750"/>
            <a:ext cx="1841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7093" name="Text Box 5"/>
          <p:cNvSpPr txBox="1">
            <a:spLocks noChangeArrowheads="1"/>
          </p:cNvSpPr>
          <p:nvPr/>
        </p:nvSpPr>
        <p:spPr bwMode="auto">
          <a:xfrm>
            <a:off x="952500" y="2933700"/>
            <a:ext cx="6454775" cy="37861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</a:t>
            </a:r>
            <a:r>
              <a:rPr lang="en-US" b="0">
                <a:solidFill>
                  <a:srgbClr val="002060"/>
                </a:solidFill>
              </a:rPr>
              <a:t>COMPLEX add (COMPLEX a, COMPLEX b)</a:t>
            </a:r>
          </a:p>
          <a:p>
            <a:r>
              <a:rPr lang="en-US" b="0">
                <a:solidFill>
                  <a:srgbClr val="002060"/>
                </a:solidFill>
              </a:rPr>
              <a:t> {</a:t>
            </a:r>
          </a:p>
          <a:p>
            <a:r>
              <a:rPr lang="en-US" b="0">
                <a:solidFill>
                  <a:srgbClr val="002060"/>
                </a:solidFill>
              </a:rPr>
              <a:t>    COMPLEX tmp;</a:t>
            </a:r>
          </a:p>
          <a:p>
            <a:endParaRPr lang="en-US" b="0">
              <a:solidFill>
                <a:srgbClr val="002060"/>
              </a:solidFill>
            </a:endParaRPr>
          </a:p>
          <a:p>
            <a:r>
              <a:rPr lang="en-US" b="0">
                <a:solidFill>
                  <a:srgbClr val="002060"/>
                </a:solidFill>
              </a:rPr>
              <a:t>    tmp.real = a.real+b.real;</a:t>
            </a:r>
          </a:p>
          <a:p>
            <a:r>
              <a:rPr lang="en-US" b="0">
                <a:solidFill>
                  <a:srgbClr val="002060"/>
                </a:solidFill>
              </a:rPr>
              <a:t>    tmp.imag = a.imag+b.imag;</a:t>
            </a:r>
          </a:p>
          <a:p>
            <a:endParaRPr lang="en-US" b="0">
              <a:solidFill>
                <a:srgbClr val="002060"/>
              </a:solidFill>
            </a:endParaRPr>
          </a:p>
          <a:p>
            <a:r>
              <a:rPr lang="en-US" b="0">
                <a:solidFill>
                  <a:srgbClr val="002060"/>
                </a:solidFill>
              </a:rPr>
              <a:t>    return(tmp);</a:t>
            </a:r>
          </a:p>
          <a:p>
            <a:r>
              <a:rPr lang="en-US" b="0">
                <a:solidFill>
                  <a:srgbClr val="002060"/>
                </a:solidFill>
              </a:rPr>
              <a:t> }</a:t>
            </a:r>
          </a:p>
          <a:p>
            <a:endParaRPr lang="en-US"/>
          </a:p>
        </p:txBody>
      </p:sp>
      <p:sp>
        <p:nvSpPr>
          <p:cNvPr id="217094" name="Rectangle 6"/>
          <p:cNvSpPr>
            <a:spLocks noChangeArrowheads="1"/>
          </p:cNvSpPr>
          <p:nvPr/>
        </p:nvSpPr>
        <p:spPr bwMode="auto">
          <a:xfrm>
            <a:off x="5829300" y="4076700"/>
            <a:ext cx="3035300" cy="1460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0" dirty="0">
                <a:solidFill>
                  <a:schemeClr val="tx1"/>
                </a:solidFill>
                <a:latin typeface="Arial" pitchFamily="34" charset="0"/>
              </a:rPr>
              <a:t>Direct arithmetic</a:t>
            </a:r>
          </a:p>
          <a:p>
            <a:pPr algn="ctr">
              <a:defRPr/>
            </a:pPr>
            <a:r>
              <a:rPr lang="en-US" b="0" dirty="0">
                <a:solidFill>
                  <a:schemeClr val="tx1"/>
                </a:solidFill>
                <a:latin typeface="Arial" pitchFamily="34" charset="0"/>
              </a:rPr>
              <a:t> operations are not </a:t>
            </a:r>
          </a:p>
          <a:p>
            <a:pPr algn="ctr">
              <a:defRPr/>
            </a:pPr>
            <a:r>
              <a:rPr lang="en-US" b="0" dirty="0">
                <a:solidFill>
                  <a:schemeClr val="tx1"/>
                </a:solidFill>
                <a:latin typeface="Arial" pitchFamily="34" charset="0"/>
              </a:rPr>
              <a:t>possible with</a:t>
            </a:r>
          </a:p>
          <a:p>
            <a:pPr algn="ctr">
              <a:defRPr/>
            </a:pPr>
            <a:r>
              <a:rPr lang="en-US" b="0" dirty="0">
                <a:solidFill>
                  <a:schemeClr val="tx1"/>
                </a:solidFill>
                <a:latin typeface="Arial" pitchFamily="34" charset="0"/>
              </a:rPr>
              <a:t>Structure variables.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7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7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3" grpId="0"/>
      <p:bldP spid="21709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 Structure?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It is a convenient tool for handling a group of logically related data items.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Student name, roll number, and marks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Real part and complex part of a complex number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This is our first look at a non-trivial data structure.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Helps in organizing complex data in a more meaningful way.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The individual structure elements are called </a:t>
            </a:r>
            <a:r>
              <a:rPr lang="en-US" smtClean="0">
                <a:solidFill>
                  <a:srgbClr val="FF0000"/>
                </a:solidFill>
              </a:rPr>
              <a:t>members</a:t>
            </a:r>
            <a:r>
              <a:rPr lang="en-US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43289E-D861-41F9-A388-754209155745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Defining a Structure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The composition of a structure may be defined as: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</a:t>
            </a:r>
            <a:r>
              <a:rPr lang="en-US" smtClean="0">
                <a:solidFill>
                  <a:srgbClr val="CC0000"/>
                </a:solidFill>
              </a:rPr>
              <a:t>struct</a:t>
            </a:r>
            <a:r>
              <a:rPr lang="en-US" smtClean="0"/>
              <a:t>   </a:t>
            </a:r>
            <a:r>
              <a:rPr lang="en-US" smtClean="0">
                <a:solidFill>
                  <a:schemeClr val="accent1"/>
                </a:solidFill>
              </a:rPr>
              <a:t>tag</a:t>
            </a:r>
            <a:r>
              <a:rPr lang="en-US" smtClean="0"/>
              <a:t>   {</a:t>
            </a:r>
          </a:p>
          <a:p>
            <a:pPr lvl="1" fontAlgn="auto">
              <a:lnSpc>
                <a:spcPct val="90000"/>
              </a:lnSpc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        </a:t>
            </a:r>
            <a:r>
              <a:rPr lang="en-US" smtClean="0">
                <a:solidFill>
                  <a:schemeClr val="accent2"/>
                </a:solidFill>
              </a:rPr>
              <a:t>member 1;</a:t>
            </a:r>
          </a:p>
          <a:p>
            <a:pPr lvl="1" fontAlgn="auto">
              <a:lnSpc>
                <a:spcPct val="90000"/>
              </a:lnSpc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        </a:t>
            </a:r>
            <a:r>
              <a:rPr lang="en-US" smtClean="0">
                <a:solidFill>
                  <a:schemeClr val="accent2"/>
                </a:solidFill>
              </a:rPr>
              <a:t>member 2;</a:t>
            </a:r>
          </a:p>
          <a:p>
            <a:pPr lvl="1" fontAlgn="auto">
              <a:lnSpc>
                <a:spcPct val="90000"/>
              </a:lnSpc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        :</a:t>
            </a:r>
          </a:p>
          <a:p>
            <a:pPr lvl="1" fontAlgn="auto">
              <a:lnSpc>
                <a:spcPct val="90000"/>
              </a:lnSpc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        </a:t>
            </a:r>
            <a:r>
              <a:rPr lang="en-US" smtClean="0">
                <a:solidFill>
                  <a:schemeClr val="accent2"/>
                </a:solidFill>
              </a:rPr>
              <a:t>member m</a:t>
            </a:r>
            <a:r>
              <a:rPr lang="en-US" smtClean="0"/>
              <a:t>;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      };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>
                <a:solidFill>
                  <a:srgbClr val="CC0000"/>
                </a:solidFill>
              </a:rPr>
              <a:t>struct</a:t>
            </a:r>
            <a:r>
              <a:rPr lang="en-US" smtClean="0"/>
              <a:t> is the required keyword.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>
                <a:solidFill>
                  <a:schemeClr val="accent1"/>
                </a:solidFill>
              </a:rPr>
              <a:t>tag</a:t>
            </a:r>
            <a:r>
              <a:rPr lang="en-US" smtClean="0"/>
              <a:t> is the name of the structure.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>
                <a:solidFill>
                  <a:schemeClr val="accent2"/>
                </a:solidFill>
              </a:rPr>
              <a:t>member 1, member 2</a:t>
            </a:r>
            <a:r>
              <a:rPr lang="en-US" smtClean="0"/>
              <a:t>, … are individual member declarations.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4DBD8-9B9B-42AD-BF29-FFD6C4F46A11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0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0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0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0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0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0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The individual members can be ordinary variables, pointers, arrays, or other structures.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The member names within a particular structure must be distinct from one another.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 member name can be the same as the name of a variable defined outside of the structure.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Once a structure has been defined, individual structure-type variables can be declared as: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</a:t>
            </a:r>
            <a:r>
              <a:rPr lang="en-US" smtClean="0">
                <a:solidFill>
                  <a:srgbClr val="CC0000"/>
                </a:solidFill>
              </a:rPr>
              <a:t>struct </a:t>
            </a:r>
            <a:r>
              <a:rPr lang="en-US" smtClean="0"/>
              <a:t> </a:t>
            </a:r>
            <a:r>
              <a:rPr lang="en-US" smtClean="0">
                <a:solidFill>
                  <a:schemeClr val="accent1"/>
                </a:solidFill>
              </a:rPr>
              <a:t>tag</a:t>
            </a:r>
            <a:r>
              <a:rPr lang="en-US" smtClean="0"/>
              <a:t>  variable_1, variable_2, …, variable_n;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8093DB-9B54-4B52-8F40-718421347CD5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A structure definition: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2400" smtClean="0"/>
              <a:t>   </a:t>
            </a:r>
            <a:r>
              <a:rPr lang="en-US" sz="2400" smtClean="0">
                <a:solidFill>
                  <a:srgbClr val="CC0000"/>
                </a:solidFill>
              </a:rPr>
              <a:t>struct</a:t>
            </a:r>
            <a:r>
              <a:rPr lang="en-US" sz="2400" smtClean="0"/>
              <a:t>  </a:t>
            </a:r>
            <a:r>
              <a:rPr lang="en-US" sz="2400" smtClean="0">
                <a:solidFill>
                  <a:schemeClr val="accent1"/>
                </a:solidFill>
              </a:rPr>
              <a:t>student</a:t>
            </a:r>
            <a:r>
              <a:rPr lang="en-US" sz="2400" smtClean="0"/>
              <a:t>  {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2400" smtClean="0"/>
              <a:t>                                  char  name[30];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2400" smtClean="0"/>
              <a:t>                                  int  roll_number;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2400" smtClean="0"/>
              <a:t>                                  int  total_marks;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2400" smtClean="0"/>
              <a:t>                                  char  dob[10];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2400" smtClean="0"/>
              <a:t>                               };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Defining structure variables: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2400" smtClean="0"/>
              <a:t>   </a:t>
            </a:r>
            <a:r>
              <a:rPr lang="en-US" sz="2400" smtClean="0">
                <a:solidFill>
                  <a:srgbClr val="CC0000"/>
                </a:solidFill>
              </a:rPr>
              <a:t>struct</a:t>
            </a:r>
            <a:r>
              <a:rPr lang="en-US" sz="2400" smtClean="0"/>
              <a:t>  </a:t>
            </a:r>
            <a:r>
              <a:rPr lang="en-US" sz="2400" smtClean="0">
                <a:solidFill>
                  <a:schemeClr val="accent1"/>
                </a:solidFill>
              </a:rPr>
              <a:t>student</a:t>
            </a:r>
            <a:r>
              <a:rPr lang="en-US" sz="2400" smtClean="0"/>
              <a:t>   a1, a2, a3;</a:t>
            </a:r>
          </a:p>
          <a:p>
            <a:pPr lvl="1">
              <a:buFontTx/>
              <a:buNone/>
            </a:pPr>
            <a:r>
              <a:rPr lang="en-US" smtClean="0"/>
              <a:t>                                  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D2C5F2-852F-4344-BFAA-A4107A51C4A6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69875" y="4991100"/>
            <a:ext cx="4302125" cy="1125538"/>
            <a:chOff x="170" y="3144"/>
            <a:chExt cx="2710" cy="709"/>
          </a:xfrm>
        </p:grpSpPr>
        <p:sp>
          <p:nvSpPr>
            <p:cNvPr id="6152" name="Rectangle 4"/>
            <p:cNvSpPr>
              <a:spLocks noChangeArrowheads="1"/>
            </p:cNvSpPr>
            <p:nvPr/>
          </p:nvSpPr>
          <p:spPr bwMode="auto">
            <a:xfrm>
              <a:off x="170" y="3418"/>
              <a:ext cx="2710" cy="435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Times New Roman" pitchFamily="18" charset="0"/>
                </a:rPr>
                <a:t>A new data-type</a:t>
              </a:r>
            </a:p>
          </p:txBody>
        </p:sp>
        <p:sp>
          <p:nvSpPr>
            <p:cNvPr id="6153" name="Text Box 5"/>
            <p:cNvSpPr txBox="1">
              <a:spLocks noChangeArrowheads="1"/>
            </p:cNvSpPr>
            <p:nvPr/>
          </p:nvSpPr>
          <p:spPr bwMode="auto">
            <a:xfrm rot="5400000">
              <a:off x="1387" y="2693"/>
              <a:ext cx="96" cy="99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9600">
                  <a:latin typeface="Times New Roman" pitchFamily="18" charset="0"/>
                </a:rPr>
                <a:t>}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2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2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Compact Form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77200" cy="4724400"/>
          </a:xfrm>
        </p:spPr>
        <p:txBody>
          <a:bodyPr rtlCol="0">
            <a:normAutofit fontScale="92500"/>
          </a:bodyPr>
          <a:lstStyle/>
          <a:p>
            <a:pPr marL="533400" indent="-5334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It is possible to combine the declaration of the structure with that of the structure variables:</a:t>
            </a:r>
          </a:p>
          <a:p>
            <a:pPr marL="914400" lvl="1" indent="-457200" fontAlgn="auto">
              <a:spcAft>
                <a:spcPts val="0"/>
              </a:spcAft>
              <a:buFontTx/>
              <a:buNone/>
              <a:defRPr/>
            </a:pPr>
            <a:r>
              <a:rPr lang="en-US" dirty="0" err="1" smtClean="0"/>
              <a:t>struct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tag</a:t>
            </a:r>
            <a:r>
              <a:rPr lang="en-US" dirty="0" smtClean="0"/>
              <a:t>   {</a:t>
            </a:r>
          </a:p>
          <a:p>
            <a:pPr marL="914400" lvl="1" indent="-457200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member 1;</a:t>
            </a:r>
          </a:p>
          <a:p>
            <a:pPr marL="914400" lvl="1" indent="-457200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member 2;</a:t>
            </a:r>
          </a:p>
          <a:p>
            <a:pPr marL="914400" lvl="1" indent="-457200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:</a:t>
            </a:r>
          </a:p>
          <a:p>
            <a:pPr marL="914400" lvl="1" indent="-457200" fontAlgn="auto">
              <a:spcBef>
                <a:spcPct val="500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member m;</a:t>
            </a:r>
          </a:p>
          <a:p>
            <a:pPr marL="914400" lvl="1" indent="-457200" fontAlgn="auto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}  variable_1, variable_2,…, </a:t>
            </a:r>
            <a:r>
              <a:rPr lang="en-US" dirty="0" err="1" smtClean="0"/>
              <a:t>variable_n</a:t>
            </a:r>
            <a:r>
              <a:rPr lang="en-US" dirty="0" smtClean="0"/>
              <a:t>;</a:t>
            </a:r>
          </a:p>
          <a:p>
            <a:pPr marL="533400" indent="-5334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this form, “tag” is optional.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C879DB-9CC8-4516-BA30-B1A2FE7DD70C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3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03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3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3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3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1066800" y="3429000"/>
            <a:ext cx="5334000" cy="22098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066800" y="1143000"/>
            <a:ext cx="5334000" cy="21336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sz="2800" smtClean="0"/>
              <a:t>Example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724400"/>
          </a:xfrm>
        </p:spPr>
        <p:txBody>
          <a:bodyPr rtlCol="0">
            <a:normAutofit lnSpcReduction="10000"/>
          </a:bodyPr>
          <a:lstStyle/>
          <a:p>
            <a:pPr lv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 err="1" smtClean="0"/>
              <a:t>struct</a:t>
            </a:r>
            <a:r>
              <a:rPr lang="en-US" dirty="0" smtClean="0"/>
              <a:t>  student  {</a:t>
            </a:r>
          </a:p>
          <a:p>
            <a:pPr lv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     char  name[30];</a:t>
            </a:r>
          </a:p>
          <a:p>
            <a:pPr lv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     </a:t>
            </a:r>
            <a:r>
              <a:rPr lang="en-US" dirty="0" err="1" smtClean="0"/>
              <a:t>int</a:t>
            </a:r>
            <a:r>
              <a:rPr lang="en-US" dirty="0" smtClean="0"/>
              <a:t>  </a:t>
            </a:r>
            <a:r>
              <a:rPr lang="en-US" dirty="0" err="1" smtClean="0"/>
              <a:t>roll_number</a:t>
            </a:r>
            <a:r>
              <a:rPr lang="en-US" dirty="0" smtClean="0"/>
              <a:t>;</a:t>
            </a:r>
          </a:p>
          <a:p>
            <a:pPr lv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     </a:t>
            </a:r>
            <a:r>
              <a:rPr lang="en-US" dirty="0" err="1" smtClean="0"/>
              <a:t>int</a:t>
            </a:r>
            <a:r>
              <a:rPr lang="en-US" dirty="0" smtClean="0"/>
              <a:t>  </a:t>
            </a:r>
            <a:r>
              <a:rPr lang="en-US" dirty="0" err="1" smtClean="0"/>
              <a:t>total_marks</a:t>
            </a:r>
            <a:r>
              <a:rPr lang="en-US" dirty="0" smtClean="0"/>
              <a:t>;</a:t>
            </a:r>
          </a:p>
          <a:p>
            <a:pPr lv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     char  dob[10];</a:t>
            </a:r>
          </a:p>
          <a:p>
            <a:pPr lv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}  a1, a2, a3;</a:t>
            </a:r>
          </a:p>
          <a:p>
            <a:pPr lv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dirty="0" smtClean="0"/>
          </a:p>
          <a:p>
            <a:pPr lv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 err="1" smtClean="0"/>
              <a:t>struct</a:t>
            </a:r>
            <a:r>
              <a:rPr lang="en-US" dirty="0" smtClean="0"/>
              <a:t>                   {</a:t>
            </a:r>
          </a:p>
          <a:p>
            <a:pPr lv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     char  name[30];</a:t>
            </a:r>
          </a:p>
          <a:p>
            <a:pPr lv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     </a:t>
            </a:r>
            <a:r>
              <a:rPr lang="en-US" dirty="0" err="1" smtClean="0"/>
              <a:t>int</a:t>
            </a:r>
            <a:r>
              <a:rPr lang="en-US" dirty="0" smtClean="0"/>
              <a:t>  </a:t>
            </a:r>
            <a:r>
              <a:rPr lang="en-US" dirty="0" err="1" smtClean="0"/>
              <a:t>roll_number</a:t>
            </a:r>
            <a:r>
              <a:rPr lang="en-US" dirty="0" smtClean="0"/>
              <a:t>;</a:t>
            </a:r>
          </a:p>
          <a:p>
            <a:pPr lv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     </a:t>
            </a:r>
            <a:r>
              <a:rPr lang="en-US" dirty="0" err="1" smtClean="0"/>
              <a:t>int</a:t>
            </a:r>
            <a:r>
              <a:rPr lang="en-US" dirty="0" smtClean="0"/>
              <a:t>  </a:t>
            </a:r>
            <a:r>
              <a:rPr lang="en-US" dirty="0" err="1" smtClean="0"/>
              <a:t>total_marks</a:t>
            </a:r>
            <a:r>
              <a:rPr lang="en-US" dirty="0" smtClean="0"/>
              <a:t>;</a:t>
            </a:r>
          </a:p>
          <a:p>
            <a:pPr lv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     char  dob[10];</a:t>
            </a:r>
          </a:p>
          <a:p>
            <a:pPr lv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                      }  a1, a2, a3;</a:t>
            </a:r>
          </a:p>
          <a:p>
            <a:pPr lv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59491-22B7-4613-81AE-3C2BD99E5F8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6781800" y="2590800"/>
            <a:ext cx="1981200" cy="8588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n-US">
                <a:latin typeface="Times New Roman" pitchFamily="18" charset="0"/>
              </a:rPr>
              <a:t>Equivalent</a:t>
            </a:r>
          </a:p>
          <a:p>
            <a:pPr>
              <a:spcBef>
                <a:spcPct val="10000"/>
              </a:spcBef>
            </a:pPr>
            <a:r>
              <a:rPr lang="en-US">
                <a:latin typeface="Times New Roman" pitchFamily="18" charset="0"/>
              </a:rPr>
              <a:t>declarations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4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04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04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04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04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04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Processing a Structure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The members of a structure are processed individually, as separate entities.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 structure member can be accessed by writing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variable.member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where </a:t>
            </a:r>
            <a:r>
              <a:rPr lang="en-US" smtClean="0">
                <a:solidFill>
                  <a:srgbClr val="CC0000"/>
                </a:solidFill>
              </a:rPr>
              <a:t>variable</a:t>
            </a:r>
            <a:r>
              <a:rPr lang="en-US" smtClean="0"/>
              <a:t> refers to the name of a structure-type variable, and </a:t>
            </a:r>
            <a:r>
              <a:rPr lang="en-US" smtClean="0">
                <a:solidFill>
                  <a:srgbClr val="CC0000"/>
                </a:solidFill>
              </a:rPr>
              <a:t>member</a:t>
            </a:r>
            <a:r>
              <a:rPr lang="en-US" smtClean="0"/>
              <a:t> refers to the name of a member within the structure.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Examples: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a1.name, a2.name, a1.roll_number, a3.dob;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53A38-2A73-4A26-8918-99A78FDA7BCD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en-US" sz="2800" smtClean="0"/>
              <a:t>Example: Complex number addition</a:t>
            </a:r>
          </a:p>
        </p:txBody>
      </p:sp>
      <p:sp>
        <p:nvSpPr>
          <p:cNvPr id="1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24023F-C7B9-4699-AD66-B868C505B14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269875" y="1230313"/>
            <a:ext cx="4953000" cy="43973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8000"/>
                </a:solidFill>
                <a:latin typeface="Times New Roman" pitchFamily="18" charset="0"/>
              </a:rPr>
              <a:t>#include  &lt;stdio.h&gt;</a:t>
            </a:r>
          </a:p>
          <a:p>
            <a:r>
              <a:rPr lang="en-US" sz="2000">
                <a:solidFill>
                  <a:srgbClr val="008000"/>
                </a:solidFill>
                <a:latin typeface="Times New Roman" pitchFamily="18" charset="0"/>
              </a:rPr>
              <a:t>main()</a:t>
            </a:r>
          </a:p>
          <a:p>
            <a:r>
              <a:rPr lang="en-US" sz="2000">
                <a:solidFill>
                  <a:srgbClr val="008000"/>
                </a:solidFill>
                <a:latin typeface="Times New Roman" pitchFamily="18" charset="0"/>
              </a:rPr>
              <a:t>{</a:t>
            </a:r>
          </a:p>
          <a:p>
            <a:r>
              <a:rPr lang="en-US" sz="2000">
                <a:solidFill>
                  <a:srgbClr val="008000"/>
                </a:solidFill>
                <a:latin typeface="Times New Roman" pitchFamily="18" charset="0"/>
              </a:rPr>
              <a:t>    struct  complex  </a:t>
            </a:r>
          </a:p>
          <a:p>
            <a:r>
              <a:rPr lang="en-US" sz="2000">
                <a:solidFill>
                  <a:srgbClr val="008000"/>
                </a:solidFill>
                <a:latin typeface="Times New Roman" pitchFamily="18" charset="0"/>
              </a:rPr>
              <a:t>      {</a:t>
            </a:r>
          </a:p>
          <a:p>
            <a:r>
              <a:rPr lang="en-US" sz="2000">
                <a:solidFill>
                  <a:srgbClr val="008000"/>
                </a:solidFill>
                <a:latin typeface="Times New Roman" pitchFamily="18" charset="0"/>
              </a:rPr>
              <a:t>           float  real;</a:t>
            </a:r>
          </a:p>
          <a:p>
            <a:r>
              <a:rPr lang="en-US" sz="2000">
                <a:solidFill>
                  <a:srgbClr val="008000"/>
                </a:solidFill>
                <a:latin typeface="Times New Roman" pitchFamily="18" charset="0"/>
              </a:rPr>
              <a:t>           float  complex;</a:t>
            </a:r>
          </a:p>
          <a:p>
            <a:r>
              <a:rPr lang="en-US" sz="2000">
                <a:solidFill>
                  <a:srgbClr val="008000"/>
                </a:solidFill>
                <a:latin typeface="Times New Roman" pitchFamily="18" charset="0"/>
              </a:rPr>
              <a:t>       }  a, b, c;</a:t>
            </a:r>
          </a:p>
          <a:p>
            <a:endParaRPr lang="en-US" sz="2000">
              <a:solidFill>
                <a:srgbClr val="008000"/>
              </a:solidFill>
              <a:latin typeface="Times New Roman" pitchFamily="18" charset="0"/>
            </a:endParaRPr>
          </a:p>
          <a:p>
            <a:r>
              <a:rPr lang="en-US" sz="2000">
                <a:solidFill>
                  <a:srgbClr val="008000"/>
                </a:solidFill>
                <a:latin typeface="Times New Roman" pitchFamily="18" charset="0"/>
              </a:rPr>
              <a:t>    scanf (“%f %f”, &amp;a.real, &amp;a.complex);</a:t>
            </a:r>
          </a:p>
          <a:p>
            <a:r>
              <a:rPr lang="en-US" sz="2000">
                <a:solidFill>
                  <a:srgbClr val="008000"/>
                </a:solidFill>
                <a:latin typeface="Times New Roman" pitchFamily="18" charset="0"/>
              </a:rPr>
              <a:t>    scanf (“%f %f”, &amp;b.real, &amp;b.complex);</a:t>
            </a:r>
          </a:p>
          <a:p>
            <a:endParaRPr lang="en-US" sz="2000">
              <a:solidFill>
                <a:srgbClr val="008000"/>
              </a:solidFill>
              <a:latin typeface="Times New Roman" pitchFamily="18" charset="0"/>
            </a:endParaRPr>
          </a:p>
          <a:p>
            <a:r>
              <a:rPr lang="en-US" sz="2000">
                <a:solidFill>
                  <a:srgbClr val="008000"/>
                </a:solidFill>
                <a:latin typeface="Times New Roman" pitchFamily="18" charset="0"/>
              </a:rPr>
              <a:t>    c.real = a.real + b.real;</a:t>
            </a:r>
          </a:p>
          <a:p>
            <a:r>
              <a:rPr lang="en-US" sz="2000">
                <a:solidFill>
                  <a:srgbClr val="008000"/>
                </a:solidFill>
                <a:latin typeface="Times New Roman" pitchFamily="18" charset="0"/>
              </a:rPr>
              <a:t>    c.complex = a.complex + b.complex;</a:t>
            </a:r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5186363" y="1201738"/>
            <a:ext cx="3733800" cy="10445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8000"/>
                </a:solidFill>
                <a:latin typeface="Times New Roman" pitchFamily="18" charset="0"/>
              </a:rPr>
              <a:t>   printf (“\n %f + %f j”, c.real, </a:t>
            </a:r>
          </a:p>
          <a:p>
            <a:r>
              <a:rPr lang="en-US" sz="2000">
                <a:solidFill>
                  <a:srgbClr val="008000"/>
                </a:solidFill>
                <a:latin typeface="Times New Roman" pitchFamily="18" charset="0"/>
              </a:rPr>
              <a:t>                                   c.complex);</a:t>
            </a:r>
          </a:p>
          <a:p>
            <a:r>
              <a:rPr lang="en-US" sz="2000">
                <a:solidFill>
                  <a:srgbClr val="008000"/>
                </a:solidFill>
                <a:latin typeface="Times New Roman" pitchFamily="18" charset="0"/>
              </a:rPr>
              <a:t>}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921000" y="2525713"/>
            <a:ext cx="5570538" cy="1804987"/>
            <a:chOff x="1840" y="1591"/>
            <a:chExt cx="3509" cy="1137"/>
          </a:xfrm>
        </p:grpSpPr>
        <p:sp>
          <p:nvSpPr>
            <p:cNvPr id="10257" name="Rectangle 6"/>
            <p:cNvSpPr>
              <a:spLocks noChangeArrowheads="1"/>
            </p:cNvSpPr>
            <p:nvPr/>
          </p:nvSpPr>
          <p:spPr bwMode="auto">
            <a:xfrm>
              <a:off x="3364" y="1591"/>
              <a:ext cx="1985" cy="1137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Structure definition</a:t>
              </a:r>
            </a:p>
            <a:p>
              <a:pPr algn="ctr"/>
              <a:r>
                <a:rPr lang="en-US"/>
                <a:t>And</a:t>
              </a:r>
            </a:p>
            <a:p>
              <a:pPr algn="ctr"/>
              <a:r>
                <a:rPr lang="en-US"/>
                <a:t>Variable Declaration</a:t>
              </a:r>
            </a:p>
          </p:txBody>
        </p:sp>
        <p:sp>
          <p:nvSpPr>
            <p:cNvPr id="10258" name="Line 7"/>
            <p:cNvSpPr>
              <a:spLocks noChangeShapeType="1"/>
            </p:cNvSpPr>
            <p:nvPr/>
          </p:nvSpPr>
          <p:spPr bwMode="auto">
            <a:xfrm flipH="1">
              <a:off x="1840" y="2160"/>
              <a:ext cx="15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382713" y="5541963"/>
            <a:ext cx="3189287" cy="1316037"/>
            <a:chOff x="871" y="3491"/>
            <a:chExt cx="2009" cy="829"/>
          </a:xfrm>
        </p:grpSpPr>
        <p:sp>
          <p:nvSpPr>
            <p:cNvPr id="10254" name="Rectangle 9"/>
            <p:cNvSpPr>
              <a:spLocks noChangeArrowheads="1"/>
            </p:cNvSpPr>
            <p:nvPr/>
          </p:nvSpPr>
          <p:spPr bwMode="auto">
            <a:xfrm>
              <a:off x="871" y="3739"/>
              <a:ext cx="2009" cy="581"/>
            </a:xfrm>
            <a:prstGeom prst="rect">
              <a:avLst/>
            </a:prstGeom>
            <a:solidFill>
              <a:schemeClr val="hlink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Accessing members</a:t>
              </a:r>
            </a:p>
          </p:txBody>
        </p:sp>
        <p:sp>
          <p:nvSpPr>
            <p:cNvPr id="10255" name="Line 10"/>
            <p:cNvSpPr>
              <a:spLocks noChangeShapeType="1"/>
            </p:cNvSpPr>
            <p:nvPr/>
          </p:nvSpPr>
          <p:spPr bwMode="auto">
            <a:xfrm flipH="1" flipV="1">
              <a:off x="1670" y="3515"/>
              <a:ext cx="242" cy="169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Line 11"/>
            <p:cNvSpPr>
              <a:spLocks noChangeShapeType="1"/>
            </p:cNvSpPr>
            <p:nvPr/>
          </p:nvSpPr>
          <p:spPr bwMode="auto">
            <a:xfrm flipV="1">
              <a:off x="1912" y="3491"/>
              <a:ext cx="339" cy="193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573463" y="4657725"/>
            <a:ext cx="5570537" cy="1306513"/>
            <a:chOff x="2251" y="2934"/>
            <a:chExt cx="3509" cy="823"/>
          </a:xfrm>
        </p:grpSpPr>
        <p:sp>
          <p:nvSpPr>
            <p:cNvPr id="10252" name="Rectangle 13"/>
            <p:cNvSpPr>
              <a:spLocks noChangeArrowheads="1"/>
            </p:cNvSpPr>
            <p:nvPr/>
          </p:nvSpPr>
          <p:spPr bwMode="auto">
            <a:xfrm>
              <a:off x="3751" y="3055"/>
              <a:ext cx="2009" cy="702"/>
            </a:xfrm>
            <a:prstGeom prst="rect">
              <a:avLst/>
            </a:prstGeom>
            <a:solidFill>
              <a:schemeClr val="folHlink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Reading a member</a:t>
              </a:r>
            </a:p>
            <a:p>
              <a:pPr algn="ctr"/>
              <a:r>
                <a:rPr lang="en-US"/>
                <a:t>variable</a:t>
              </a:r>
            </a:p>
          </p:txBody>
        </p:sp>
        <p:sp>
          <p:nvSpPr>
            <p:cNvPr id="10253" name="Line 14"/>
            <p:cNvSpPr>
              <a:spLocks noChangeShapeType="1"/>
            </p:cNvSpPr>
            <p:nvPr/>
          </p:nvSpPr>
          <p:spPr bwMode="auto">
            <a:xfrm flipH="1" flipV="1">
              <a:off x="2251" y="2934"/>
              <a:ext cx="1452" cy="4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864" name="Rectangle 16"/>
          <p:cNvSpPr>
            <a:spLocks noChangeArrowheads="1"/>
          </p:cNvSpPr>
          <p:nvPr/>
        </p:nvSpPr>
        <p:spPr bwMode="auto">
          <a:xfrm>
            <a:off x="2997200" y="1585913"/>
            <a:ext cx="2035175" cy="157480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  <a:p>
            <a:pPr algn="ctr"/>
            <a:r>
              <a:rPr lang="en-US"/>
              <a:t>Scope</a:t>
            </a:r>
          </a:p>
          <a:p>
            <a:pPr algn="ctr"/>
            <a:r>
              <a:rPr lang="en-US"/>
              <a:t>restricted</a:t>
            </a:r>
          </a:p>
          <a:p>
            <a:pPr algn="ctr"/>
            <a:r>
              <a:rPr lang="en-US"/>
              <a:t>within </a:t>
            </a:r>
          </a:p>
          <a:p>
            <a:pPr algn="ctr"/>
            <a:r>
              <a:rPr lang="en-US"/>
              <a:t>main()</a:t>
            </a:r>
          </a:p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06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6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1509</TotalTime>
  <Words>1198</Words>
  <Application>Microsoft PowerPoint</Application>
  <PresentationFormat>On-screen Show (4:3)</PresentationFormat>
  <Paragraphs>271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Structures</vt:lpstr>
      <vt:lpstr>What is a Structure?</vt:lpstr>
      <vt:lpstr>Defining a Structure</vt:lpstr>
      <vt:lpstr>Contd.</vt:lpstr>
      <vt:lpstr>Example</vt:lpstr>
      <vt:lpstr>A Compact Form</vt:lpstr>
      <vt:lpstr>Example</vt:lpstr>
      <vt:lpstr>Processing a Structure</vt:lpstr>
      <vt:lpstr>Example: Complex number addition</vt:lpstr>
      <vt:lpstr>Comparison of Structure Variables</vt:lpstr>
      <vt:lpstr>Arrays of Structures</vt:lpstr>
      <vt:lpstr>Arrays within Structures</vt:lpstr>
      <vt:lpstr>Defining data type: using typedef</vt:lpstr>
      <vt:lpstr>typedef : An example</vt:lpstr>
      <vt:lpstr>Structure Initialization</vt:lpstr>
      <vt:lpstr>Parameter Passing in a Function</vt:lpstr>
      <vt:lpstr>An example program</vt:lpstr>
      <vt:lpstr>Example program: contd.</vt:lpstr>
      <vt:lpstr>Returning structures</vt:lpstr>
    </vt:vector>
  </TitlesOfParts>
  <Company>IIT KGP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</dc:title>
  <dc:creator>ISG</dc:creator>
  <cp:lastModifiedBy>Anupam Basu</cp:lastModifiedBy>
  <cp:revision>458</cp:revision>
  <dcterms:created xsi:type="dcterms:W3CDTF">2000-12-23T12:31:32Z</dcterms:created>
  <dcterms:modified xsi:type="dcterms:W3CDTF">2013-02-27T05:29:25Z</dcterms:modified>
</cp:coreProperties>
</file>