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113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s/slide120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12.xml" ContentType="application/vnd.openxmlformats-officedocument.presentationml.notesSlide+xml"/>
  <Override PartName="/ppt/slides/slide99.xml" ContentType="application/vnd.openxmlformats-officedocument.presentationml.slide+xml"/>
  <Override PartName="/ppt/slides/slide118.xml" ContentType="application/vnd.openxmlformats-officedocument.presentationml.slide+xml"/>
  <Default Extension="doc" ContentType="application/msword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07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14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121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19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108.xml" ContentType="application/vnd.openxmlformats-officedocument.presentationml.slide+xml"/>
  <Override PartName="/ppt/slides/slide117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slides/slide106.xml" ContentType="application/vnd.openxmlformats-officedocument.presentationml.slide+xml"/>
  <Override PartName="/ppt/slides/slide115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s/slide122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s/slide116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24"/>
  </p:notesMasterIdLst>
  <p:sldIdLst>
    <p:sldId id="299" r:id="rId2"/>
    <p:sldId id="364" r:id="rId3"/>
    <p:sldId id="365" r:id="rId4"/>
    <p:sldId id="366" r:id="rId5"/>
    <p:sldId id="306" r:id="rId6"/>
    <p:sldId id="367" r:id="rId7"/>
    <p:sldId id="368" r:id="rId8"/>
    <p:sldId id="369" r:id="rId9"/>
    <p:sldId id="370" r:id="rId10"/>
    <p:sldId id="371" r:id="rId11"/>
    <p:sldId id="372" r:id="rId12"/>
    <p:sldId id="373" r:id="rId13"/>
    <p:sldId id="343" r:id="rId14"/>
    <p:sldId id="346" r:id="rId15"/>
    <p:sldId id="308" r:id="rId16"/>
    <p:sldId id="354" r:id="rId17"/>
    <p:sldId id="321" r:id="rId18"/>
    <p:sldId id="382" r:id="rId19"/>
    <p:sldId id="374" r:id="rId20"/>
    <p:sldId id="304" r:id="rId21"/>
    <p:sldId id="305" r:id="rId22"/>
    <p:sldId id="359" r:id="rId23"/>
    <p:sldId id="360" r:id="rId24"/>
    <p:sldId id="361" r:id="rId25"/>
    <p:sldId id="362" r:id="rId26"/>
    <p:sldId id="363" r:id="rId27"/>
    <p:sldId id="375" r:id="rId28"/>
    <p:sldId id="376" r:id="rId29"/>
    <p:sldId id="377" r:id="rId30"/>
    <p:sldId id="311" r:id="rId31"/>
    <p:sldId id="344" r:id="rId32"/>
    <p:sldId id="312" r:id="rId33"/>
    <p:sldId id="313" r:id="rId34"/>
    <p:sldId id="314" r:id="rId35"/>
    <p:sldId id="315" r:id="rId36"/>
    <p:sldId id="316" r:id="rId37"/>
    <p:sldId id="355" r:id="rId38"/>
    <p:sldId id="356" r:id="rId39"/>
    <p:sldId id="357" r:id="rId40"/>
    <p:sldId id="358" r:id="rId41"/>
    <p:sldId id="383" r:id="rId42"/>
    <p:sldId id="347" r:id="rId43"/>
    <p:sldId id="348" r:id="rId44"/>
    <p:sldId id="385" r:id="rId45"/>
    <p:sldId id="349" r:id="rId46"/>
    <p:sldId id="350" r:id="rId47"/>
    <p:sldId id="351" r:id="rId48"/>
    <p:sldId id="323" r:id="rId49"/>
    <p:sldId id="324" r:id="rId50"/>
    <p:sldId id="325" r:id="rId51"/>
    <p:sldId id="409" r:id="rId52"/>
    <p:sldId id="410" r:id="rId53"/>
    <p:sldId id="411" r:id="rId54"/>
    <p:sldId id="412" r:id="rId55"/>
    <p:sldId id="413" r:id="rId56"/>
    <p:sldId id="414" r:id="rId57"/>
    <p:sldId id="415" r:id="rId58"/>
    <p:sldId id="416" r:id="rId59"/>
    <p:sldId id="417" r:id="rId60"/>
    <p:sldId id="418" r:id="rId61"/>
    <p:sldId id="419" r:id="rId62"/>
    <p:sldId id="420" r:id="rId63"/>
    <p:sldId id="421" r:id="rId64"/>
    <p:sldId id="422" r:id="rId65"/>
    <p:sldId id="423" r:id="rId66"/>
    <p:sldId id="424" r:id="rId67"/>
    <p:sldId id="425" r:id="rId68"/>
    <p:sldId id="426" r:id="rId69"/>
    <p:sldId id="427" r:id="rId70"/>
    <p:sldId id="428" r:id="rId71"/>
    <p:sldId id="429" r:id="rId72"/>
    <p:sldId id="430" r:id="rId73"/>
    <p:sldId id="431" r:id="rId74"/>
    <p:sldId id="432" r:id="rId75"/>
    <p:sldId id="352" r:id="rId76"/>
    <p:sldId id="353" r:id="rId77"/>
    <p:sldId id="329" r:id="rId78"/>
    <p:sldId id="330" r:id="rId79"/>
    <p:sldId id="332" r:id="rId80"/>
    <p:sldId id="334" r:id="rId81"/>
    <p:sldId id="337" r:id="rId82"/>
    <p:sldId id="378" r:id="rId83"/>
    <p:sldId id="379" r:id="rId84"/>
    <p:sldId id="380" r:id="rId85"/>
    <p:sldId id="381" r:id="rId86"/>
    <p:sldId id="386" r:id="rId87"/>
    <p:sldId id="387" r:id="rId88"/>
    <p:sldId id="338" r:id="rId89"/>
    <p:sldId id="339" r:id="rId90"/>
    <p:sldId id="340" r:id="rId91"/>
    <p:sldId id="388" r:id="rId92"/>
    <p:sldId id="389" r:id="rId93"/>
    <p:sldId id="390" r:id="rId94"/>
    <p:sldId id="391" r:id="rId95"/>
    <p:sldId id="392" r:id="rId96"/>
    <p:sldId id="393" r:id="rId97"/>
    <p:sldId id="394" r:id="rId98"/>
    <p:sldId id="395" r:id="rId99"/>
    <p:sldId id="396" r:id="rId100"/>
    <p:sldId id="397" r:id="rId101"/>
    <p:sldId id="398" r:id="rId102"/>
    <p:sldId id="399" r:id="rId103"/>
    <p:sldId id="400" r:id="rId104"/>
    <p:sldId id="401" r:id="rId105"/>
    <p:sldId id="402" r:id="rId106"/>
    <p:sldId id="403" r:id="rId107"/>
    <p:sldId id="404" r:id="rId108"/>
    <p:sldId id="405" r:id="rId109"/>
    <p:sldId id="406" r:id="rId110"/>
    <p:sldId id="407" r:id="rId111"/>
    <p:sldId id="408" r:id="rId112"/>
    <p:sldId id="433" r:id="rId113"/>
    <p:sldId id="434" r:id="rId114"/>
    <p:sldId id="435" r:id="rId115"/>
    <p:sldId id="436" r:id="rId116"/>
    <p:sldId id="437" r:id="rId117"/>
    <p:sldId id="438" r:id="rId118"/>
    <p:sldId id="439" r:id="rId119"/>
    <p:sldId id="440" r:id="rId120"/>
    <p:sldId id="441" r:id="rId121"/>
    <p:sldId id="442" r:id="rId122"/>
    <p:sldId id="443" r:id="rId1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CC0000"/>
    <a:srgbClr val="FF0000"/>
    <a:srgbClr val="996633"/>
    <a:srgbClr val="CC9900"/>
    <a:srgbClr val="008000"/>
    <a:srgbClr val="A50021"/>
    <a:srgbClr val="66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34" autoAdjust="0"/>
    <p:restoredTop sz="94728" autoAdjust="0"/>
  </p:normalViewPr>
  <p:slideViewPr>
    <p:cSldViewPr>
      <p:cViewPr varScale="1">
        <p:scale>
          <a:sx n="83" d="100"/>
          <a:sy n="83" d="100"/>
        </p:scale>
        <p:origin x="-1098" y="-78"/>
      </p:cViewPr>
      <p:guideLst>
        <p:guide orient="horz" pos="2160"/>
        <p:guide pos="266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8" d="100"/>
        <a:sy n="98" d="100"/>
      </p:scale>
      <p:origin x="0" y="27816"/>
    </p:cViewPr>
  </p:sorterViewPr>
  <p:notesViewPr>
    <p:cSldViewPr>
      <p:cViewPr varScale="1">
        <p:scale>
          <a:sx n="55" d="100"/>
          <a:sy n="55" d="100"/>
        </p:scale>
        <p:origin x="-858" y="-90"/>
      </p:cViewPr>
      <p:guideLst>
        <p:guide orient="horz" pos="2880"/>
        <p:guide pos="2160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tableStyles" Target="tableStyle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2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6.xml"/><Relationship Id="rId2" Type="http://schemas.openxmlformats.org/officeDocument/2006/relationships/slide" Target="slides/slide35.xml"/><Relationship Id="rId1" Type="http://schemas.openxmlformats.org/officeDocument/2006/relationships/slide" Target="slides/slide17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4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4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4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9DCDEB94-DAE9-44DE-B163-0DF8BFBAB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BF1DD1-B311-4240-B9C2-07B24922E582}" type="slidenum">
              <a:rPr lang="en-US"/>
              <a:pPr/>
              <a:t>48</a:t>
            </a:fld>
            <a:endParaRPr lang="en-US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DEC1D2-5DE3-4DEB-ABB8-CB2803F07339}" type="slidenum">
              <a:rPr lang="en-US" smtClean="0"/>
              <a:pPr/>
              <a:t>57</a:t>
            </a:fld>
            <a:endParaRPr lang="en-US" smtClean="0"/>
          </a:p>
        </p:txBody>
      </p:sp>
      <p:sp>
        <p:nvSpPr>
          <p:cNvPr id="1085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05C32A-1FF0-4260-9871-B23E92DA3920}" type="slidenum">
              <a:rPr lang="en-US" smtClean="0"/>
              <a:pPr/>
              <a:t>58</a:t>
            </a:fld>
            <a:endParaRPr lang="en-US" smtClean="0"/>
          </a:p>
        </p:txBody>
      </p:sp>
      <p:sp>
        <p:nvSpPr>
          <p:cNvPr id="1095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B7A272-0E7D-4BD0-AB38-1A059F62BA21}" type="slidenum">
              <a:rPr lang="en-US" smtClean="0"/>
              <a:pPr/>
              <a:t>59</a:t>
            </a:fld>
            <a:endParaRPr lang="en-US" smtClean="0"/>
          </a:p>
        </p:txBody>
      </p:sp>
      <p:sp>
        <p:nvSpPr>
          <p:cNvPr id="1105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5993A6-61FB-4AEB-8D48-F7552A861A1F}" type="slidenum">
              <a:rPr lang="en-US" smtClean="0"/>
              <a:pPr/>
              <a:t>60</a:t>
            </a:fld>
            <a:endParaRPr lang="en-US" smtClean="0"/>
          </a:p>
        </p:txBody>
      </p:sp>
      <p:sp>
        <p:nvSpPr>
          <p:cNvPr id="1116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FE8A74-D17D-4A2F-ADC9-E7AF08176987}" type="slidenum">
              <a:rPr lang="en-US" smtClean="0"/>
              <a:pPr/>
              <a:t>61</a:t>
            </a:fld>
            <a:endParaRPr lang="en-US" smtClean="0"/>
          </a:p>
        </p:txBody>
      </p:sp>
      <p:sp>
        <p:nvSpPr>
          <p:cNvPr id="1126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7A0CFB-7587-4BE6-A99D-4B384B4F5C8B}" type="slidenum">
              <a:rPr lang="en-US"/>
              <a:pPr/>
              <a:t>77</a:t>
            </a:fld>
            <a:endParaRPr lang="en-US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FDE1ED-36D5-4066-AB75-4518DC702D17}" type="slidenum">
              <a:rPr lang="en-US"/>
              <a:pPr/>
              <a:t>78</a:t>
            </a:fld>
            <a:endParaRPr lang="en-US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2AF7D1-D26B-4C1D-9D78-88BAE8AC3D9D}" type="slidenum">
              <a:rPr lang="en-US"/>
              <a:pPr/>
              <a:t>79</a:t>
            </a:fld>
            <a:endParaRPr lang="en-US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83E5AA-E8E3-47E5-B7DD-4F3DE7003E2C}" type="slidenum">
              <a:rPr lang="en-US"/>
              <a:pPr/>
              <a:t>80</a:t>
            </a:fld>
            <a:endParaRPr lang="en-US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59F03C-6EB6-4AC9-8BE6-1CCA87525E38}" type="slidenum">
              <a:rPr lang="en-US"/>
              <a:pPr/>
              <a:t>81</a:t>
            </a:fld>
            <a:endParaRPr lang="en-US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D0BF72-2164-457D-8C7C-3C436ADB1D39}" type="slidenum">
              <a:rPr lang="en-US"/>
              <a:pPr/>
              <a:t>49</a:t>
            </a:fld>
            <a:endParaRPr lang="en-US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8693D2-3C47-46D0-A962-8719B0456453}" type="slidenum">
              <a:rPr lang="en-US"/>
              <a:pPr/>
              <a:t>88</a:t>
            </a:fld>
            <a:endParaRPr lang="en-US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54AB22-96B3-48B2-AB5D-B4E4B152B05D}" type="slidenum">
              <a:rPr lang="en-US"/>
              <a:pPr/>
              <a:t>89</a:t>
            </a:fld>
            <a:endParaRPr lang="en-US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EF23C3-E0A4-45E0-B18B-25ACFAC67E11}" type="slidenum">
              <a:rPr lang="en-US"/>
              <a:pPr/>
              <a:t>90</a:t>
            </a:fld>
            <a:endParaRPr lang="en-US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rtl="1"/>
            <a:fld id="{9E171644-1F63-4AE9-8D48-3039B69C23BC}" type="slidenum">
              <a:rPr lang="ar-SA" sz="1200"/>
              <a:pPr algn="r" rtl="1"/>
              <a:t>112</a:t>
            </a:fld>
            <a:endParaRPr lang="en-US" sz="1200">
              <a:cs typeface="Arial" pitchFamily="34" charset="0"/>
            </a:endParaRPr>
          </a:p>
        </p:txBody>
      </p:sp>
      <p:sp>
        <p:nvSpPr>
          <p:cNvPr id="179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rtl="1"/>
            <a:fld id="{46F668BC-E632-437E-97D0-C537E83956F8}" type="slidenum">
              <a:rPr lang="ar-SA" sz="1200"/>
              <a:pPr algn="r" rtl="1"/>
              <a:t>113</a:t>
            </a:fld>
            <a:endParaRPr lang="en-US" sz="1200">
              <a:cs typeface="Arial" pitchFamily="34" charset="0"/>
            </a:endParaRPr>
          </a:p>
        </p:txBody>
      </p:sp>
      <p:sp>
        <p:nvSpPr>
          <p:cNvPr id="181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BEB558-BBD4-47D2-AD05-4374A4037D6C}" type="slidenum">
              <a:rPr lang="en-US"/>
              <a:pPr/>
              <a:t>50</a:t>
            </a:fld>
            <a:endParaRPr lang="en-US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0879F9-ECA9-4A9E-AC7F-7DBA1FAA21ED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1024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DE8C51-33B6-4FB3-B331-54F27105B4C0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1034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EE4CA2-1B14-4692-9B49-3F78845B1CC7}" type="slidenum">
              <a:rPr lang="en-US" smtClean="0"/>
              <a:pPr/>
              <a:t>53</a:t>
            </a:fld>
            <a:endParaRPr lang="en-US" smtClean="0"/>
          </a:p>
        </p:txBody>
      </p:sp>
      <p:sp>
        <p:nvSpPr>
          <p:cNvPr id="1044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001BB5-C1EC-420C-A9B9-4B3B39917879}" type="slidenum">
              <a:rPr lang="en-US" smtClean="0"/>
              <a:pPr/>
              <a:t>54</a:t>
            </a:fld>
            <a:endParaRPr lang="en-US" smtClean="0"/>
          </a:p>
        </p:txBody>
      </p:sp>
      <p:sp>
        <p:nvSpPr>
          <p:cNvPr id="1054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34398C-E380-4ADA-85CD-AC1E3DF9D039}" type="slidenum">
              <a:rPr lang="en-US" smtClean="0"/>
              <a:pPr/>
              <a:t>55</a:t>
            </a:fld>
            <a:endParaRPr lang="en-US" smtClean="0"/>
          </a:p>
        </p:txBody>
      </p:sp>
      <p:sp>
        <p:nvSpPr>
          <p:cNvPr id="1064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B4194C-44F7-4E8F-BC86-067D1F63F989}" type="slidenum">
              <a:rPr lang="en-US" smtClean="0"/>
              <a:pPr/>
              <a:t>56</a:t>
            </a:fld>
            <a:endParaRPr lang="en-US" smtClean="0"/>
          </a:p>
        </p:txBody>
      </p:sp>
      <p:sp>
        <p:nvSpPr>
          <p:cNvPr id="1075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55E2A-559D-40A2-9F57-CD893CE7AF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96E02-EB4C-4813-96C9-74FFED94B5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A17B5-5F1D-400D-B397-515C7488C4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371600"/>
            <a:ext cx="3810000" cy="4724400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3400" y="6400800"/>
            <a:ext cx="2438400" cy="2286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00800"/>
            <a:ext cx="2895600" cy="3048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1905000" cy="3048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0AD354C-B999-45A4-9568-3916DB4FF6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63B58-4C09-49AB-A8DE-CC14E3E7E1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359A7-2A3A-4604-B8C9-02B27BAEE4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B1FAE-C78C-41B6-B98F-B8DC0A0FA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4F7E4-EA54-4D5D-B191-3644D16006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54766-CEED-4F8E-B399-4840FA8628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BC0F3-F70A-4E3F-BC46-F24AF00BC2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DC853-CC7A-47AA-B9D5-6DE4699357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998D5-4F6E-4258-83A1-60886C5BF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7768ED8-5FFC-4861-BC70-572FADD06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Microsoft_Office_Word_97_-_2003_Document22.doc"/><Relationship Id="rId4" Type="http://schemas.openxmlformats.org/officeDocument/2006/relationships/oleObject" Target="../embeddings/Microsoft_Office_Word_97_-_2003_Document11.doc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Microsoft_Office_Word_97_-_2003_Document33.doc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Microsoft_Office_Word_97_-_2003_Document44.doc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54050" y="701675"/>
            <a:ext cx="7772400" cy="1143000"/>
          </a:xfrm>
        </p:spPr>
        <p:txBody>
          <a:bodyPr/>
          <a:lstStyle/>
          <a:p>
            <a:r>
              <a:rPr lang="en-US" sz="3600" smtClean="0"/>
              <a:t>Functions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916613" y="6040438"/>
            <a:ext cx="3417887" cy="604837"/>
          </a:xfrm>
        </p:spPr>
        <p:txBody>
          <a:bodyPr rtlCol="0">
            <a:normAutofit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endParaRPr lang="en-US" sz="1800" i="1" smtClean="0"/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800" i="1" smtClean="0"/>
              <a:t>Courtsey:</a:t>
            </a:r>
            <a:r>
              <a:rPr lang="en-US" sz="1800" i="1" smtClean="0"/>
              <a:t> </a:t>
            </a:r>
            <a:r>
              <a:rPr lang="en-US" sz="500" i="1" smtClean="0">
                <a:solidFill>
                  <a:srgbClr val="000099"/>
                </a:solidFill>
              </a:rPr>
              <a:t>University of Pittsburgh-CSD-Khalifa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endParaRPr lang="en-US" sz="1800" i="1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173DC4-11D6-4DF1-832C-A070B8D02609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en-US" sz="2000" smtClean="0"/>
              <a:t>#include  &lt;stdio.h&gt;</a:t>
            </a:r>
          </a:p>
          <a:p>
            <a:pPr lvl="1">
              <a:buFontTx/>
              <a:buNone/>
            </a:pPr>
            <a:r>
              <a:rPr lang="en-US" sz="2000" smtClean="0"/>
              <a:t>/* Compute the GCD of four numbers */</a:t>
            </a:r>
          </a:p>
          <a:p>
            <a:pPr lvl="1">
              <a:buFontTx/>
              <a:buNone/>
            </a:pPr>
            <a:endParaRPr lang="en-US" sz="2000" smtClean="0"/>
          </a:p>
          <a:p>
            <a:pPr lvl="1">
              <a:buFontTx/>
              <a:buNone/>
            </a:pPr>
            <a:r>
              <a:rPr lang="en-US" sz="2000" smtClean="0"/>
              <a:t>main()</a:t>
            </a:r>
          </a:p>
          <a:p>
            <a:pPr lvl="1">
              <a:buFontTx/>
              <a:buNone/>
            </a:pPr>
            <a:r>
              <a:rPr lang="en-US" sz="2000" smtClean="0"/>
              <a:t>{</a:t>
            </a:r>
          </a:p>
          <a:p>
            <a:pPr lvl="1">
              <a:buFontTx/>
              <a:buNone/>
            </a:pPr>
            <a:r>
              <a:rPr lang="en-US" sz="2000" smtClean="0"/>
              <a:t>	int  n1, n2, n3, n4, result;</a:t>
            </a:r>
          </a:p>
          <a:p>
            <a:pPr lvl="1">
              <a:buFontTx/>
              <a:buNone/>
            </a:pPr>
            <a:r>
              <a:rPr lang="en-US" sz="2000" smtClean="0"/>
              <a:t>	scanf (“%d %d %d %d”, &amp;n1, &amp;n2, &amp;n3, &amp;n4);</a:t>
            </a:r>
          </a:p>
          <a:p>
            <a:pPr lvl="1">
              <a:buFontTx/>
              <a:buNone/>
            </a:pPr>
            <a:r>
              <a:rPr lang="en-US" sz="2000" smtClean="0"/>
              <a:t>	result  =  gcd ( gcd (n1, n2), gcd (n3, n4) );</a:t>
            </a:r>
          </a:p>
          <a:p>
            <a:pPr lvl="1">
              <a:buFontTx/>
              <a:buNone/>
            </a:pPr>
            <a:r>
              <a:rPr lang="en-US" sz="2000" smtClean="0"/>
              <a:t>	printf (“The GCD of %d, %d, %d and %d is %d \n”,</a:t>
            </a:r>
          </a:p>
          <a:p>
            <a:pPr lvl="1">
              <a:buFontTx/>
              <a:buNone/>
            </a:pPr>
            <a:r>
              <a:rPr lang="en-US" sz="2000" smtClean="0"/>
              <a:t>                 n1, n2, n3, n4, result);</a:t>
            </a:r>
          </a:p>
          <a:p>
            <a:pPr lvl="1">
              <a:buFontTx/>
              <a:buNone/>
            </a:pPr>
            <a:r>
              <a:rPr lang="en-US" sz="2000" smtClean="0"/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898898-8E11-4B15-BAE9-6CF7D9926DFD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Storage Class?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It refers to the permanence of a variable, and its </a:t>
            </a:r>
            <a:r>
              <a:rPr lang="en-US" i="1" smtClean="0">
                <a:solidFill>
                  <a:srgbClr val="A50021"/>
                </a:solidFill>
              </a:rPr>
              <a:t>scope</a:t>
            </a:r>
            <a:r>
              <a:rPr lang="en-US" smtClean="0"/>
              <a:t> within a program.</a:t>
            </a:r>
          </a:p>
          <a:p>
            <a:r>
              <a:rPr lang="en-US" smtClean="0"/>
              <a:t>Four storage class specifications in C:</a:t>
            </a:r>
          </a:p>
          <a:p>
            <a:pPr lvl="1"/>
            <a:r>
              <a:rPr lang="en-US" smtClean="0"/>
              <a:t>Automatic:  	</a:t>
            </a:r>
            <a:r>
              <a:rPr lang="en-US" smtClean="0">
                <a:solidFill>
                  <a:srgbClr val="800080"/>
                </a:solidFill>
                <a:latin typeface="Courier New" pitchFamily="49" charset="0"/>
              </a:rPr>
              <a:t>auto</a:t>
            </a:r>
          </a:p>
          <a:p>
            <a:pPr lvl="1"/>
            <a:r>
              <a:rPr lang="en-US" smtClean="0"/>
              <a:t>External:  	</a:t>
            </a:r>
            <a:r>
              <a:rPr lang="en-US" smtClean="0">
                <a:solidFill>
                  <a:srgbClr val="800080"/>
                </a:solidFill>
                <a:latin typeface="Courier New" pitchFamily="49" charset="0"/>
              </a:rPr>
              <a:t>extern</a:t>
            </a:r>
          </a:p>
          <a:p>
            <a:pPr lvl="1"/>
            <a:r>
              <a:rPr lang="en-US" smtClean="0"/>
              <a:t>Static:  	</a:t>
            </a:r>
            <a:r>
              <a:rPr lang="en-US" smtClean="0">
                <a:solidFill>
                  <a:srgbClr val="800080"/>
                </a:solidFill>
                <a:latin typeface="Courier New" pitchFamily="49" charset="0"/>
              </a:rPr>
              <a:t>static</a:t>
            </a:r>
          </a:p>
          <a:p>
            <a:pPr lvl="1"/>
            <a:r>
              <a:rPr lang="en-US" smtClean="0"/>
              <a:t>Register:  	</a:t>
            </a:r>
            <a:r>
              <a:rPr lang="en-US" smtClean="0">
                <a:solidFill>
                  <a:srgbClr val="800080"/>
                </a:solidFill>
                <a:latin typeface="Courier New" pitchFamily="49" charset="0"/>
              </a:rPr>
              <a:t>register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89458A-D462-4EB6-A87B-8B5A5A97D14F}" type="slidenum">
              <a:rPr lang="en-US"/>
              <a:pPr>
                <a:defRPr/>
              </a:pPr>
              <a:t>100</a:t>
            </a:fld>
            <a:endParaRPr lang="en-US"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Automatic Variables</a:t>
            </a:r>
          </a:p>
        </p:txBody>
      </p:sp>
      <p:sp>
        <p:nvSpPr>
          <p:cNvPr id="3307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458200" cy="4937125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These are always declared within a function and are local to the function in which they are declared.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Scope is confined to that function.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mtClean="0"/>
              <a:t>This is the default storage class specification.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All variables are considered as </a:t>
            </a:r>
            <a:r>
              <a:rPr lang="en-US" smtClean="0">
                <a:solidFill>
                  <a:srgbClr val="800080"/>
                </a:solidFill>
                <a:latin typeface="Courier New" pitchFamily="49" charset="0"/>
              </a:rPr>
              <a:t>auto</a:t>
            </a:r>
            <a:r>
              <a:rPr lang="en-US" smtClean="0"/>
              <a:t> unless explicitly specified otherwise.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The keyword </a:t>
            </a:r>
            <a:r>
              <a:rPr lang="en-US" smtClean="0">
                <a:solidFill>
                  <a:srgbClr val="800080"/>
                </a:solidFill>
                <a:latin typeface="Courier New" pitchFamily="49" charset="0"/>
              </a:rPr>
              <a:t>auto</a:t>
            </a:r>
            <a:r>
              <a:rPr lang="en-US" smtClean="0"/>
              <a:t> is optional.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An automatic variable does not retain its value once control is transferred out of its defining function.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ACD771-E190-413F-8174-2994C7791C61}" type="slidenum">
              <a:rPr lang="en-US"/>
              <a:pPr>
                <a:defRPr/>
              </a:pPr>
              <a:t>101</a:t>
            </a:fld>
            <a:endParaRPr lang="en-US"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5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DDBF3-5CBD-4936-91B6-E167AF1274F8}" type="slidenum">
              <a:rPr lang="en-US"/>
              <a:pPr>
                <a:defRPr/>
              </a:pPr>
              <a:t>102</a:t>
            </a:fld>
            <a:endParaRPr lang="en-US"/>
          </a:p>
        </p:txBody>
      </p:sp>
      <p:sp>
        <p:nvSpPr>
          <p:cNvPr id="81926" name="Rectangle 3"/>
          <p:cNvSpPr>
            <a:spLocks noChangeArrowheads="1"/>
          </p:cNvSpPr>
          <p:nvPr/>
        </p:nvSpPr>
        <p:spPr bwMode="auto">
          <a:xfrm>
            <a:off x="231775" y="1371600"/>
            <a:ext cx="3840163" cy="37084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#include &lt;stdio.h&gt;</a:t>
            </a:r>
          </a:p>
          <a:p>
            <a:pPr marL="342900" indent="-342900">
              <a:spcBef>
                <a:spcPct val="20000"/>
              </a:spcBef>
            </a:pPr>
            <a:endParaRPr lang="en-US" sz="2000" b="1">
              <a:solidFill>
                <a:srgbClr val="800080"/>
              </a:solidFill>
              <a:latin typeface="Courier New" pitchFamily="49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int factorial(int m)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	</a:t>
            </a:r>
            <a:r>
              <a:rPr lang="en-US" sz="2000" b="1">
                <a:solidFill>
                  <a:srgbClr val="FF0000"/>
                </a:solidFill>
                <a:latin typeface="Courier New" pitchFamily="49" charset="0"/>
              </a:rPr>
              <a:t>auto int i;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ourier New" pitchFamily="49" charset="0"/>
              </a:rPr>
              <a:t>	auto int temp=1;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	for (i=1; i&lt;=m; i++)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		temp = temp * i;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	return (temp);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81927" name="Rectangle 4"/>
          <p:cNvSpPr>
            <a:spLocks noChangeArrowheads="1"/>
          </p:cNvSpPr>
          <p:nvPr/>
        </p:nvSpPr>
        <p:spPr bwMode="auto">
          <a:xfrm>
            <a:off x="4303713" y="1371600"/>
            <a:ext cx="4646612" cy="278765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main()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	</a:t>
            </a:r>
            <a:r>
              <a:rPr lang="en-US" sz="2000" b="1">
                <a:solidFill>
                  <a:srgbClr val="FF0000"/>
                </a:solidFill>
                <a:latin typeface="Courier New" pitchFamily="49" charset="0"/>
              </a:rPr>
              <a:t>auto int  n;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	for (n=1; n&lt;=10; n++)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    printf (“%d! = %d \n”,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         n, factorial (n));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Static Variables</a:t>
            </a:r>
          </a:p>
        </p:txBody>
      </p:sp>
      <p:sp>
        <p:nvSpPr>
          <p:cNvPr id="33280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458200" cy="4976813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400" smtClean="0"/>
              <a:t>Static variables are defined within individual functions and have the same scope as automatic variables.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smtClean="0"/>
              <a:t>Unlike automatic variables, static variables retain their values throughout the life of the program.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If a function is exited and re-entered at a later time, the static variables defined within that function will retain their previous values.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Initial values can be included in the static variable declaration.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smtClean="0"/>
              <a:t>Will be initialized only once.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mtClean="0"/>
              <a:t>An example of using static variable: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Count number of times a function is called.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AC439-37DB-4D1F-B100-77AB379B5B94}" type="slidenum">
              <a:rPr lang="en-US"/>
              <a:pPr>
                <a:defRPr/>
              </a:pPr>
              <a:t>103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214906-15C9-4CCA-90C5-BDEC06871C2A}" type="slidenum">
              <a:rPr lang="en-US"/>
              <a:pPr>
                <a:defRPr/>
              </a:pPr>
              <a:t>104</a:t>
            </a:fld>
            <a:endParaRPr lang="en-US"/>
          </a:p>
        </p:txBody>
      </p:sp>
      <p:sp>
        <p:nvSpPr>
          <p:cNvPr id="83973" name="Rectangle 2"/>
          <p:cNvSpPr>
            <a:spLocks noChangeArrowheads="1"/>
          </p:cNvSpPr>
          <p:nvPr/>
        </p:nvSpPr>
        <p:spPr bwMode="auto">
          <a:xfrm>
            <a:off x="1268413" y="625475"/>
            <a:ext cx="7105650" cy="37084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#include &lt;stdio.h&gt;</a:t>
            </a:r>
          </a:p>
          <a:p>
            <a:pPr marL="342900" indent="-342900">
              <a:spcBef>
                <a:spcPct val="20000"/>
              </a:spcBef>
            </a:pPr>
            <a:endParaRPr lang="en-US" sz="2000" b="1">
              <a:solidFill>
                <a:srgbClr val="800080"/>
              </a:solidFill>
              <a:latin typeface="Courier New" pitchFamily="49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int factorial (int n)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	</a:t>
            </a:r>
            <a:r>
              <a:rPr lang="en-US" sz="2000" b="1">
                <a:solidFill>
                  <a:srgbClr val="FF0000"/>
                </a:solidFill>
                <a:latin typeface="Courier New" pitchFamily="49" charset="0"/>
              </a:rPr>
              <a:t>static int count=0;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ourier New" pitchFamily="49" charset="0"/>
              </a:rPr>
              <a:t>  </a:t>
            </a: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count++;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  printf (“n=%d, count=%d \n”, n, count);</a:t>
            </a:r>
            <a:endParaRPr lang="en-US" sz="2000" b="1">
              <a:solidFill>
                <a:srgbClr val="FF0000"/>
              </a:solidFill>
              <a:latin typeface="Courier New" pitchFamily="49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	if (n == 0) return 1;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  else return (n * factorial(n-1));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83974" name="Rectangle 3"/>
          <p:cNvSpPr>
            <a:spLocks noChangeArrowheads="1"/>
          </p:cNvSpPr>
          <p:nvPr/>
        </p:nvSpPr>
        <p:spPr bwMode="auto">
          <a:xfrm>
            <a:off x="1308100" y="4351338"/>
            <a:ext cx="6989763" cy="192087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main()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	 int i=6;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	 printf (“Value is: %d \n”, factorial(i));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83975" name="Text Box 4"/>
          <p:cNvSpPr txBox="1">
            <a:spLocks noChangeArrowheads="1"/>
          </p:cNvSpPr>
          <p:nvPr/>
        </p:nvSpPr>
        <p:spPr bwMode="auto">
          <a:xfrm>
            <a:off x="0" y="0"/>
            <a:ext cx="2266950" cy="45720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>
                <a:solidFill>
                  <a:srgbClr val="A50021"/>
                </a:solidFill>
              </a:rPr>
              <a:t>EXAMPLE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Program output:</a:t>
            </a:r>
          </a:p>
          <a:p>
            <a:pPr lvl="1">
              <a:buFontTx/>
              <a:buNone/>
            </a:pPr>
            <a:r>
              <a:rPr lang="en-US" sz="1800" smtClean="0">
                <a:latin typeface="Courier New" pitchFamily="49" charset="0"/>
              </a:rPr>
              <a:t>  </a:t>
            </a:r>
            <a:r>
              <a:rPr lang="en-US" sz="2000" smtClean="0">
                <a:solidFill>
                  <a:srgbClr val="800080"/>
                </a:solidFill>
                <a:latin typeface="Courier New" pitchFamily="49" charset="0"/>
              </a:rPr>
              <a:t>n=6, count=1</a:t>
            </a:r>
          </a:p>
          <a:p>
            <a:pPr lvl="1">
              <a:buFontTx/>
              <a:buNone/>
            </a:pPr>
            <a:r>
              <a:rPr lang="en-US" sz="2000" smtClean="0">
                <a:solidFill>
                  <a:srgbClr val="800080"/>
                </a:solidFill>
                <a:latin typeface="Courier New" pitchFamily="49" charset="0"/>
              </a:rPr>
              <a:t>  n=5, count=2</a:t>
            </a:r>
          </a:p>
          <a:p>
            <a:pPr lvl="1">
              <a:buFontTx/>
              <a:buNone/>
            </a:pPr>
            <a:r>
              <a:rPr lang="en-US" sz="2000" smtClean="0">
                <a:solidFill>
                  <a:srgbClr val="800080"/>
                </a:solidFill>
                <a:latin typeface="Courier New" pitchFamily="49" charset="0"/>
              </a:rPr>
              <a:t>  n=4, count=3</a:t>
            </a:r>
          </a:p>
          <a:p>
            <a:pPr lvl="1">
              <a:buFontTx/>
              <a:buNone/>
            </a:pPr>
            <a:r>
              <a:rPr lang="en-US" sz="2000" smtClean="0">
                <a:solidFill>
                  <a:srgbClr val="800080"/>
                </a:solidFill>
                <a:latin typeface="Courier New" pitchFamily="49" charset="0"/>
              </a:rPr>
              <a:t>  n=3, count=4</a:t>
            </a:r>
          </a:p>
          <a:p>
            <a:pPr lvl="1">
              <a:buFontTx/>
              <a:buNone/>
            </a:pPr>
            <a:r>
              <a:rPr lang="en-US" sz="2000" smtClean="0">
                <a:solidFill>
                  <a:srgbClr val="800080"/>
                </a:solidFill>
                <a:latin typeface="Courier New" pitchFamily="49" charset="0"/>
              </a:rPr>
              <a:t>  n=2, count=5</a:t>
            </a:r>
          </a:p>
          <a:p>
            <a:pPr lvl="1">
              <a:buFontTx/>
              <a:buNone/>
            </a:pPr>
            <a:r>
              <a:rPr lang="en-US" sz="2000" smtClean="0">
                <a:solidFill>
                  <a:srgbClr val="800080"/>
                </a:solidFill>
                <a:latin typeface="Courier New" pitchFamily="49" charset="0"/>
              </a:rPr>
              <a:t>  n=1, count=6</a:t>
            </a:r>
          </a:p>
          <a:p>
            <a:pPr lvl="1">
              <a:buFontTx/>
              <a:buNone/>
            </a:pPr>
            <a:r>
              <a:rPr lang="en-US" sz="2000" smtClean="0">
                <a:solidFill>
                  <a:srgbClr val="800080"/>
                </a:solidFill>
                <a:latin typeface="Courier New" pitchFamily="49" charset="0"/>
              </a:rPr>
              <a:t>  n=0, count=7</a:t>
            </a:r>
          </a:p>
          <a:p>
            <a:pPr lvl="1">
              <a:buFontTx/>
              <a:buNone/>
            </a:pPr>
            <a:r>
              <a:rPr lang="en-US" sz="2000" smtClean="0">
                <a:solidFill>
                  <a:srgbClr val="800080"/>
                </a:solidFill>
                <a:latin typeface="Courier New" pitchFamily="49" charset="0"/>
              </a:rPr>
              <a:t>  Value is: 720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266E1-E94A-4DC7-8280-5FB83ABDF21F}" type="slidenum">
              <a:rPr lang="en-US"/>
              <a:pPr>
                <a:defRPr/>
              </a:pPr>
              <a:t>105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494FC-79D1-4F0D-A312-2B997E67925B}" type="slidenum">
              <a:rPr lang="en-US"/>
              <a:pPr>
                <a:defRPr/>
              </a:pPr>
              <a:t>106</a:t>
            </a:fld>
            <a:endParaRPr lang="en-US"/>
          </a:p>
        </p:txBody>
      </p:sp>
      <p:sp>
        <p:nvSpPr>
          <p:cNvPr id="86021" name="Rectangle 2"/>
          <p:cNvSpPr>
            <a:spLocks noChangeArrowheads="1"/>
          </p:cNvSpPr>
          <p:nvPr/>
        </p:nvSpPr>
        <p:spPr bwMode="auto">
          <a:xfrm>
            <a:off x="1268413" y="625475"/>
            <a:ext cx="7105650" cy="37084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#include &lt;stdio.h&gt;</a:t>
            </a:r>
          </a:p>
          <a:p>
            <a:pPr marL="342900" indent="-342900">
              <a:spcBef>
                <a:spcPct val="20000"/>
              </a:spcBef>
            </a:pPr>
            <a:endParaRPr lang="en-US" sz="2000" b="1">
              <a:solidFill>
                <a:srgbClr val="800080"/>
              </a:solidFill>
              <a:latin typeface="Courier New" pitchFamily="49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int fib (int n)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	</a:t>
            </a:r>
            <a:r>
              <a:rPr lang="en-US" sz="2000" b="1">
                <a:solidFill>
                  <a:srgbClr val="FF0000"/>
                </a:solidFill>
                <a:latin typeface="Courier New" pitchFamily="49" charset="0"/>
              </a:rPr>
              <a:t>static int count=0;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ourier New" pitchFamily="49" charset="0"/>
              </a:rPr>
              <a:t>  </a:t>
            </a: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count++;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  printf (“n=%d, count=%d \n”, n, count);</a:t>
            </a:r>
            <a:endParaRPr lang="en-US" sz="2000" b="1">
              <a:solidFill>
                <a:srgbClr val="FF0000"/>
              </a:solidFill>
              <a:latin typeface="Courier New" pitchFamily="49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	if (n &lt; 2) return n;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  else return (fib(n-1) + fib(n-2));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86022" name="Rectangle 3"/>
          <p:cNvSpPr>
            <a:spLocks noChangeArrowheads="1"/>
          </p:cNvSpPr>
          <p:nvPr/>
        </p:nvSpPr>
        <p:spPr bwMode="auto">
          <a:xfrm>
            <a:off x="1308100" y="4351338"/>
            <a:ext cx="6989763" cy="192087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main()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	 int i=4;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	 printf (“Value is: %d \n”, fib(i));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86023" name="Text Box 4"/>
          <p:cNvSpPr txBox="1">
            <a:spLocks noChangeArrowheads="1"/>
          </p:cNvSpPr>
          <p:nvPr/>
        </p:nvSpPr>
        <p:spPr bwMode="auto">
          <a:xfrm>
            <a:off x="0" y="0"/>
            <a:ext cx="2266950" cy="45720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>
                <a:solidFill>
                  <a:srgbClr val="A50021"/>
                </a:solidFill>
              </a:rPr>
              <a:t>EXAMPLE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Program output:</a:t>
            </a:r>
          </a:p>
          <a:p>
            <a:pPr lvl="1">
              <a:buFontTx/>
              <a:buNone/>
            </a:pPr>
            <a:r>
              <a:rPr lang="en-US" smtClean="0"/>
              <a:t>    </a:t>
            </a:r>
            <a:r>
              <a:rPr lang="en-US" sz="2000" smtClean="0">
                <a:solidFill>
                  <a:srgbClr val="800080"/>
                </a:solidFill>
                <a:latin typeface="Courier New" pitchFamily="49" charset="0"/>
              </a:rPr>
              <a:t>n=4, count=1</a:t>
            </a:r>
          </a:p>
          <a:p>
            <a:pPr lvl="1">
              <a:buFontTx/>
              <a:buNone/>
            </a:pPr>
            <a:r>
              <a:rPr lang="en-US" sz="2000" smtClean="0">
                <a:solidFill>
                  <a:srgbClr val="800080"/>
                </a:solidFill>
                <a:latin typeface="Courier New" pitchFamily="49" charset="0"/>
              </a:rPr>
              <a:t>  n=3, count=2</a:t>
            </a:r>
          </a:p>
          <a:p>
            <a:pPr lvl="1">
              <a:buFontTx/>
              <a:buNone/>
            </a:pPr>
            <a:r>
              <a:rPr lang="en-US" sz="2000" smtClean="0">
                <a:solidFill>
                  <a:srgbClr val="800080"/>
                </a:solidFill>
                <a:latin typeface="Courier New" pitchFamily="49" charset="0"/>
              </a:rPr>
              <a:t>  n=2, count=3</a:t>
            </a:r>
          </a:p>
          <a:p>
            <a:pPr lvl="1">
              <a:buFontTx/>
              <a:buNone/>
            </a:pPr>
            <a:r>
              <a:rPr lang="en-US" sz="2000" smtClean="0">
                <a:solidFill>
                  <a:srgbClr val="800080"/>
                </a:solidFill>
                <a:latin typeface="Courier New" pitchFamily="49" charset="0"/>
              </a:rPr>
              <a:t>  n=1, count=4</a:t>
            </a:r>
          </a:p>
          <a:p>
            <a:pPr lvl="1">
              <a:buFontTx/>
              <a:buNone/>
            </a:pPr>
            <a:r>
              <a:rPr lang="en-US" sz="2000" smtClean="0">
                <a:solidFill>
                  <a:srgbClr val="800080"/>
                </a:solidFill>
                <a:latin typeface="Courier New" pitchFamily="49" charset="0"/>
              </a:rPr>
              <a:t>  n=0, count=5</a:t>
            </a:r>
          </a:p>
          <a:p>
            <a:pPr lvl="1">
              <a:buFontTx/>
              <a:buNone/>
            </a:pPr>
            <a:r>
              <a:rPr lang="en-US" sz="2000" smtClean="0">
                <a:solidFill>
                  <a:srgbClr val="800080"/>
                </a:solidFill>
                <a:latin typeface="Courier New" pitchFamily="49" charset="0"/>
              </a:rPr>
              <a:t>  n=1, count=6</a:t>
            </a:r>
          </a:p>
          <a:p>
            <a:pPr lvl="1">
              <a:buFontTx/>
              <a:buNone/>
            </a:pPr>
            <a:r>
              <a:rPr lang="en-US" sz="2000" smtClean="0">
                <a:solidFill>
                  <a:srgbClr val="800080"/>
                </a:solidFill>
                <a:latin typeface="Courier New" pitchFamily="49" charset="0"/>
              </a:rPr>
              <a:t>  n=2, count=7</a:t>
            </a:r>
          </a:p>
          <a:p>
            <a:pPr lvl="1">
              <a:buFontTx/>
              <a:buNone/>
            </a:pPr>
            <a:r>
              <a:rPr lang="en-US" sz="2000" smtClean="0">
                <a:solidFill>
                  <a:srgbClr val="800080"/>
                </a:solidFill>
                <a:latin typeface="Courier New" pitchFamily="49" charset="0"/>
              </a:rPr>
              <a:t>  n=1, count=8</a:t>
            </a:r>
          </a:p>
          <a:p>
            <a:pPr lvl="1">
              <a:buFontTx/>
              <a:buNone/>
            </a:pPr>
            <a:r>
              <a:rPr lang="en-US" sz="2000" smtClean="0">
                <a:solidFill>
                  <a:srgbClr val="800080"/>
                </a:solidFill>
                <a:latin typeface="Courier New" pitchFamily="49" charset="0"/>
              </a:rPr>
              <a:t>  n=0, count=9</a:t>
            </a:r>
          </a:p>
          <a:p>
            <a:pPr lvl="1">
              <a:buFontTx/>
              <a:buNone/>
            </a:pPr>
            <a:r>
              <a:rPr lang="en-US" sz="2000" smtClean="0">
                <a:solidFill>
                  <a:srgbClr val="800080"/>
                </a:solidFill>
                <a:latin typeface="Courier New" pitchFamily="49" charset="0"/>
              </a:rPr>
              <a:t>  Value is: 3      [0,1,1,2,3,5,8,….]</a:t>
            </a:r>
          </a:p>
          <a:p>
            <a:pPr lvl="1">
              <a:buFontTx/>
              <a:buNone/>
            </a:pPr>
            <a:endParaRPr lang="en-US" smtClean="0"/>
          </a:p>
        </p:txBody>
      </p:sp>
      <p:sp>
        <p:nvSpPr>
          <p:cNvPr id="2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3AA66B-70C8-4F4A-972A-9DE9603607BD}" type="slidenum">
              <a:rPr lang="en-US"/>
              <a:pPr>
                <a:defRPr/>
              </a:pPr>
              <a:t>107</a:t>
            </a:fld>
            <a:endParaRPr lang="en-US"/>
          </a:p>
        </p:txBody>
      </p:sp>
      <p:sp>
        <p:nvSpPr>
          <p:cNvPr id="87047" name="Text Box 4"/>
          <p:cNvSpPr txBox="1">
            <a:spLocks noChangeArrowheads="1"/>
          </p:cNvSpPr>
          <p:nvPr/>
        </p:nvSpPr>
        <p:spPr bwMode="auto">
          <a:xfrm>
            <a:off x="6629400" y="1371600"/>
            <a:ext cx="6858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800080"/>
                </a:solidFill>
              </a:rPr>
              <a:t>f(4)</a:t>
            </a:r>
          </a:p>
        </p:txBody>
      </p:sp>
      <p:grpSp>
        <p:nvGrpSpPr>
          <p:cNvPr id="87048" name="Group 5"/>
          <p:cNvGrpSpPr>
            <a:grpSpLocks/>
          </p:cNvGrpSpPr>
          <p:nvPr/>
        </p:nvGrpSpPr>
        <p:grpSpPr bwMode="auto">
          <a:xfrm>
            <a:off x="6096000" y="1752600"/>
            <a:ext cx="1752600" cy="777875"/>
            <a:chOff x="3840" y="1104"/>
            <a:chExt cx="1104" cy="490"/>
          </a:xfrm>
        </p:grpSpPr>
        <p:sp>
          <p:nvSpPr>
            <p:cNvPr id="87064" name="Text Box 6"/>
            <p:cNvSpPr txBox="1">
              <a:spLocks noChangeArrowheads="1"/>
            </p:cNvSpPr>
            <p:nvPr/>
          </p:nvSpPr>
          <p:spPr bwMode="auto">
            <a:xfrm>
              <a:off x="3840" y="1344"/>
              <a:ext cx="432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800080"/>
                  </a:solidFill>
                </a:rPr>
                <a:t>f(3)</a:t>
              </a:r>
            </a:p>
          </p:txBody>
        </p:sp>
        <p:sp>
          <p:nvSpPr>
            <p:cNvPr id="87065" name="Text Box 7"/>
            <p:cNvSpPr txBox="1">
              <a:spLocks noChangeArrowheads="1"/>
            </p:cNvSpPr>
            <p:nvPr/>
          </p:nvSpPr>
          <p:spPr bwMode="auto">
            <a:xfrm>
              <a:off x="4512" y="1344"/>
              <a:ext cx="432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800080"/>
                  </a:solidFill>
                </a:rPr>
                <a:t>f(2)</a:t>
              </a:r>
            </a:p>
          </p:txBody>
        </p:sp>
        <p:sp>
          <p:nvSpPr>
            <p:cNvPr id="87066" name="Line 8"/>
            <p:cNvSpPr>
              <a:spLocks noChangeShapeType="1"/>
            </p:cNvSpPr>
            <p:nvPr/>
          </p:nvSpPr>
          <p:spPr bwMode="auto">
            <a:xfrm flipH="1">
              <a:off x="4080" y="1104"/>
              <a:ext cx="144" cy="24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67" name="Line 9"/>
            <p:cNvSpPr>
              <a:spLocks noChangeShapeType="1"/>
            </p:cNvSpPr>
            <p:nvPr/>
          </p:nvSpPr>
          <p:spPr bwMode="auto">
            <a:xfrm>
              <a:off x="4368" y="1104"/>
              <a:ext cx="240" cy="288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7049" name="Group 10"/>
          <p:cNvGrpSpPr>
            <a:grpSpLocks/>
          </p:cNvGrpSpPr>
          <p:nvPr/>
        </p:nvGrpSpPr>
        <p:grpSpPr bwMode="auto">
          <a:xfrm>
            <a:off x="5486400" y="2514600"/>
            <a:ext cx="1600200" cy="854075"/>
            <a:chOff x="3456" y="1584"/>
            <a:chExt cx="1008" cy="538"/>
          </a:xfrm>
        </p:grpSpPr>
        <p:sp>
          <p:nvSpPr>
            <p:cNvPr id="87060" name="Text Box 11"/>
            <p:cNvSpPr txBox="1">
              <a:spLocks noChangeArrowheads="1"/>
            </p:cNvSpPr>
            <p:nvPr/>
          </p:nvSpPr>
          <p:spPr bwMode="auto">
            <a:xfrm>
              <a:off x="4032" y="1872"/>
              <a:ext cx="432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800080"/>
                  </a:solidFill>
                </a:rPr>
                <a:t>f(1)</a:t>
              </a:r>
            </a:p>
          </p:txBody>
        </p:sp>
        <p:sp>
          <p:nvSpPr>
            <p:cNvPr id="87061" name="Text Box 12"/>
            <p:cNvSpPr txBox="1">
              <a:spLocks noChangeArrowheads="1"/>
            </p:cNvSpPr>
            <p:nvPr/>
          </p:nvSpPr>
          <p:spPr bwMode="auto">
            <a:xfrm>
              <a:off x="3456" y="1872"/>
              <a:ext cx="432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800080"/>
                  </a:solidFill>
                </a:rPr>
                <a:t>f(2)</a:t>
              </a:r>
            </a:p>
          </p:txBody>
        </p:sp>
        <p:sp>
          <p:nvSpPr>
            <p:cNvPr id="87062" name="Line 13"/>
            <p:cNvSpPr>
              <a:spLocks noChangeShapeType="1"/>
            </p:cNvSpPr>
            <p:nvPr/>
          </p:nvSpPr>
          <p:spPr bwMode="auto">
            <a:xfrm flipH="1">
              <a:off x="3744" y="1584"/>
              <a:ext cx="192" cy="336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63" name="Line 14"/>
            <p:cNvSpPr>
              <a:spLocks noChangeShapeType="1"/>
            </p:cNvSpPr>
            <p:nvPr/>
          </p:nvSpPr>
          <p:spPr bwMode="auto">
            <a:xfrm>
              <a:off x="4032" y="1584"/>
              <a:ext cx="192" cy="336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7050" name="Group 15"/>
          <p:cNvGrpSpPr>
            <a:grpSpLocks/>
          </p:cNvGrpSpPr>
          <p:nvPr/>
        </p:nvGrpSpPr>
        <p:grpSpPr bwMode="auto">
          <a:xfrm>
            <a:off x="6934200" y="2514600"/>
            <a:ext cx="1447800" cy="854075"/>
            <a:chOff x="4368" y="1584"/>
            <a:chExt cx="912" cy="538"/>
          </a:xfrm>
        </p:grpSpPr>
        <p:sp>
          <p:nvSpPr>
            <p:cNvPr id="87056" name="Text Box 16"/>
            <p:cNvSpPr txBox="1">
              <a:spLocks noChangeArrowheads="1"/>
            </p:cNvSpPr>
            <p:nvPr/>
          </p:nvSpPr>
          <p:spPr bwMode="auto">
            <a:xfrm>
              <a:off x="4848" y="1872"/>
              <a:ext cx="432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800080"/>
                  </a:solidFill>
                </a:rPr>
                <a:t>f(0)</a:t>
              </a:r>
            </a:p>
          </p:txBody>
        </p:sp>
        <p:sp>
          <p:nvSpPr>
            <p:cNvPr id="87057" name="Text Box 17"/>
            <p:cNvSpPr txBox="1">
              <a:spLocks noChangeArrowheads="1"/>
            </p:cNvSpPr>
            <p:nvPr/>
          </p:nvSpPr>
          <p:spPr bwMode="auto">
            <a:xfrm>
              <a:off x="4368" y="1872"/>
              <a:ext cx="432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800080"/>
                  </a:solidFill>
                </a:rPr>
                <a:t>f(1)</a:t>
              </a:r>
            </a:p>
          </p:txBody>
        </p:sp>
        <p:sp>
          <p:nvSpPr>
            <p:cNvPr id="87058" name="Line 18"/>
            <p:cNvSpPr>
              <a:spLocks noChangeShapeType="1"/>
            </p:cNvSpPr>
            <p:nvPr/>
          </p:nvSpPr>
          <p:spPr bwMode="auto">
            <a:xfrm flipH="1">
              <a:off x="4560" y="1584"/>
              <a:ext cx="96" cy="288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59" name="Line 19"/>
            <p:cNvSpPr>
              <a:spLocks noChangeShapeType="1"/>
            </p:cNvSpPr>
            <p:nvPr/>
          </p:nvSpPr>
          <p:spPr bwMode="auto">
            <a:xfrm>
              <a:off x="4752" y="1584"/>
              <a:ext cx="240" cy="288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7051" name="Group 20"/>
          <p:cNvGrpSpPr>
            <a:grpSpLocks/>
          </p:cNvGrpSpPr>
          <p:nvPr/>
        </p:nvGrpSpPr>
        <p:grpSpPr bwMode="auto">
          <a:xfrm>
            <a:off x="5029200" y="3352800"/>
            <a:ext cx="1752600" cy="854075"/>
            <a:chOff x="3168" y="2112"/>
            <a:chExt cx="1104" cy="538"/>
          </a:xfrm>
        </p:grpSpPr>
        <p:sp>
          <p:nvSpPr>
            <p:cNvPr id="87052" name="Text Box 21"/>
            <p:cNvSpPr txBox="1">
              <a:spLocks noChangeArrowheads="1"/>
            </p:cNvSpPr>
            <p:nvPr/>
          </p:nvSpPr>
          <p:spPr bwMode="auto">
            <a:xfrm>
              <a:off x="3168" y="2400"/>
              <a:ext cx="432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800080"/>
                  </a:solidFill>
                </a:rPr>
                <a:t>f(1)</a:t>
              </a:r>
            </a:p>
          </p:txBody>
        </p:sp>
        <p:sp>
          <p:nvSpPr>
            <p:cNvPr id="87053" name="Text Box 22"/>
            <p:cNvSpPr txBox="1">
              <a:spLocks noChangeArrowheads="1"/>
            </p:cNvSpPr>
            <p:nvPr/>
          </p:nvSpPr>
          <p:spPr bwMode="auto">
            <a:xfrm>
              <a:off x="3840" y="2400"/>
              <a:ext cx="432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800080"/>
                  </a:solidFill>
                </a:rPr>
                <a:t>f(0)</a:t>
              </a:r>
            </a:p>
          </p:txBody>
        </p:sp>
        <p:sp>
          <p:nvSpPr>
            <p:cNvPr id="87054" name="Line 23"/>
            <p:cNvSpPr>
              <a:spLocks noChangeShapeType="1"/>
            </p:cNvSpPr>
            <p:nvPr/>
          </p:nvSpPr>
          <p:spPr bwMode="auto">
            <a:xfrm flipH="1">
              <a:off x="3360" y="2112"/>
              <a:ext cx="192" cy="288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55" name="Line 24"/>
            <p:cNvSpPr>
              <a:spLocks noChangeShapeType="1"/>
            </p:cNvSpPr>
            <p:nvPr/>
          </p:nvSpPr>
          <p:spPr bwMode="auto">
            <a:xfrm>
              <a:off x="3648" y="2112"/>
              <a:ext cx="288" cy="336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Register Variables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These variables are stored in high-speed registers within the CPU.</a:t>
            </a:r>
          </a:p>
          <a:p>
            <a:pPr lvl="1"/>
            <a:r>
              <a:rPr lang="en-US" smtClean="0"/>
              <a:t>Commonly used variables may be declared as register variables.</a:t>
            </a:r>
          </a:p>
          <a:p>
            <a:pPr lvl="1"/>
            <a:r>
              <a:rPr lang="en-US" smtClean="0"/>
              <a:t>Results in increase in execution speed.</a:t>
            </a:r>
          </a:p>
          <a:p>
            <a:pPr lvl="1"/>
            <a:r>
              <a:rPr lang="en-US" smtClean="0"/>
              <a:t>The allocation is done by the compiler.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6D8588-0841-449F-880D-2B5E4986667F}" type="slidenum">
              <a:rPr lang="en-US"/>
              <a:pPr>
                <a:defRPr/>
              </a:pPr>
              <a:t>108</a:t>
            </a:fld>
            <a:endParaRPr lang="en-US"/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External Variables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They are not confined to single functions.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mtClean="0"/>
              <a:t>Their scope extends from the point of definition through the remainder of the program.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They may span more than one functions.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Also called global variables.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mtClean="0"/>
              <a:t>Alternate way of declaring global variables.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Declare them outside the function, at the beginning.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45AE28-9E12-4F96-9C43-88579F5C6540}" type="slidenum">
              <a:rPr lang="en-US"/>
              <a:pPr>
                <a:defRPr/>
              </a:pPr>
              <a:t>109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 Not Returning Any Value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Example: A function which only prints if a number if divisible by 7 or not.</a:t>
            </a:r>
          </a:p>
          <a:p>
            <a:pPr fontAlgn="auto">
              <a:spcAft>
                <a:spcPts val="0"/>
              </a:spcAft>
              <a:defRPr/>
            </a:pPr>
            <a:endParaRPr lang="en-US" smtClean="0"/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z="2000" smtClean="0"/>
              <a:t>void  div7 (int n)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z="2000" smtClean="0"/>
              <a:t>{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z="2000" smtClean="0"/>
              <a:t>	if  ((n % 7) == 0)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z="2000" smtClean="0"/>
              <a:t>		   printf (“%d is divisible by 7”, n);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z="2000" smtClean="0"/>
              <a:t>	else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z="2000" smtClean="0"/>
              <a:t>		   printf (“%d is not divisible by 7”, n);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endParaRPr lang="en-US" sz="800" smtClean="0"/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z="2000" smtClean="0"/>
              <a:t>	return;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z="2000" smtClean="0"/>
              <a:t>}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751A1B-5545-4194-B6E0-13E53725BD71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6391" name="Text Box 4"/>
          <p:cNvSpPr txBox="1">
            <a:spLocks noChangeArrowheads="1"/>
          </p:cNvSpPr>
          <p:nvPr/>
        </p:nvSpPr>
        <p:spPr bwMode="auto">
          <a:xfrm>
            <a:off x="6415088" y="5157788"/>
            <a:ext cx="195897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OPTIONAL</a:t>
            </a:r>
          </a:p>
        </p:txBody>
      </p:sp>
      <p:sp>
        <p:nvSpPr>
          <p:cNvPr id="16392" name="Line 5"/>
          <p:cNvSpPr>
            <a:spLocks noChangeShapeType="1"/>
          </p:cNvSpPr>
          <p:nvPr/>
        </p:nvSpPr>
        <p:spPr bwMode="auto">
          <a:xfrm flipH="1">
            <a:off x="2576513" y="5378450"/>
            <a:ext cx="3765550" cy="0"/>
          </a:xfrm>
          <a:prstGeom prst="line">
            <a:avLst/>
          </a:prstGeom>
          <a:noFill/>
          <a:ln w="22225">
            <a:solidFill>
              <a:srgbClr val="8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462C04-DB0F-4BB2-983C-2BD287F7ED58}" type="slidenum">
              <a:rPr lang="en-US"/>
              <a:pPr>
                <a:defRPr/>
              </a:pPr>
              <a:t>110</a:t>
            </a:fld>
            <a:endParaRPr lang="en-US"/>
          </a:p>
        </p:txBody>
      </p:sp>
      <p:sp>
        <p:nvSpPr>
          <p:cNvPr id="90117" name="Rectangle 2"/>
          <p:cNvSpPr>
            <a:spLocks noChangeArrowheads="1"/>
          </p:cNvSpPr>
          <p:nvPr/>
        </p:nvSpPr>
        <p:spPr bwMode="auto">
          <a:xfrm>
            <a:off x="1268413" y="625475"/>
            <a:ext cx="7105650" cy="37084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#include &lt;stdio.h&gt;</a:t>
            </a:r>
          </a:p>
          <a:p>
            <a:pPr marL="342900" indent="-342900">
              <a:spcBef>
                <a:spcPct val="20000"/>
              </a:spcBef>
            </a:pPr>
            <a:endParaRPr lang="en-US" sz="2000" b="1">
              <a:solidFill>
                <a:srgbClr val="800080"/>
              </a:solidFill>
              <a:latin typeface="Courier New" pitchFamily="49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ourier New" pitchFamily="49" charset="0"/>
              </a:rPr>
              <a:t>int count=0;   /** GLOBAL VARIABLE **/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int factorial (int n)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	count++;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  printf (“n=%d, count=%d \n”, n, count);</a:t>
            </a:r>
            <a:endParaRPr lang="en-US" sz="2000" b="1">
              <a:solidFill>
                <a:srgbClr val="FF0000"/>
              </a:solidFill>
              <a:latin typeface="Courier New" pitchFamily="49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	if (n == 0) return 1;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  else return (n * factorial(n-1));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90118" name="Rectangle 3"/>
          <p:cNvSpPr>
            <a:spLocks noChangeArrowheads="1"/>
          </p:cNvSpPr>
          <p:nvPr/>
        </p:nvSpPr>
        <p:spPr bwMode="auto">
          <a:xfrm>
            <a:off x="1308100" y="4351338"/>
            <a:ext cx="6989763" cy="192087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main() 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	 int i=6;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	 printf (“Value is: %d \n”, factorial(i));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   printf (“Count is: %d \n”, count);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800080"/>
                </a:solidFill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Program output:</a:t>
            </a:r>
          </a:p>
          <a:p>
            <a:pPr lvl="1">
              <a:buFontTx/>
              <a:buNone/>
            </a:pPr>
            <a:r>
              <a:rPr lang="en-US" sz="1800" smtClean="0">
                <a:latin typeface="Courier New" pitchFamily="49" charset="0"/>
              </a:rPr>
              <a:t>  </a:t>
            </a:r>
            <a:r>
              <a:rPr lang="en-US" sz="2000" smtClean="0">
                <a:solidFill>
                  <a:srgbClr val="800080"/>
                </a:solidFill>
                <a:latin typeface="Courier New" pitchFamily="49" charset="0"/>
              </a:rPr>
              <a:t>n=6, count=1</a:t>
            </a:r>
          </a:p>
          <a:p>
            <a:pPr lvl="1">
              <a:buFontTx/>
              <a:buNone/>
            </a:pPr>
            <a:r>
              <a:rPr lang="en-US" sz="2000" smtClean="0">
                <a:solidFill>
                  <a:srgbClr val="800080"/>
                </a:solidFill>
                <a:latin typeface="Courier New" pitchFamily="49" charset="0"/>
              </a:rPr>
              <a:t>  n=5, count=2</a:t>
            </a:r>
          </a:p>
          <a:p>
            <a:pPr lvl="1">
              <a:buFontTx/>
              <a:buNone/>
            </a:pPr>
            <a:r>
              <a:rPr lang="en-US" sz="2000" smtClean="0">
                <a:solidFill>
                  <a:srgbClr val="800080"/>
                </a:solidFill>
                <a:latin typeface="Courier New" pitchFamily="49" charset="0"/>
              </a:rPr>
              <a:t>  n=4, count=3</a:t>
            </a:r>
          </a:p>
          <a:p>
            <a:pPr lvl="1">
              <a:buFontTx/>
              <a:buNone/>
            </a:pPr>
            <a:r>
              <a:rPr lang="en-US" sz="2000" smtClean="0">
                <a:solidFill>
                  <a:srgbClr val="800080"/>
                </a:solidFill>
                <a:latin typeface="Courier New" pitchFamily="49" charset="0"/>
              </a:rPr>
              <a:t>  n=3, count=4</a:t>
            </a:r>
          </a:p>
          <a:p>
            <a:pPr lvl="1">
              <a:buFontTx/>
              <a:buNone/>
            </a:pPr>
            <a:r>
              <a:rPr lang="en-US" sz="2000" smtClean="0">
                <a:solidFill>
                  <a:srgbClr val="800080"/>
                </a:solidFill>
                <a:latin typeface="Courier New" pitchFamily="49" charset="0"/>
              </a:rPr>
              <a:t>  n=2, count=5</a:t>
            </a:r>
          </a:p>
          <a:p>
            <a:pPr lvl="1">
              <a:buFontTx/>
              <a:buNone/>
            </a:pPr>
            <a:r>
              <a:rPr lang="en-US" sz="2000" smtClean="0">
                <a:solidFill>
                  <a:srgbClr val="800080"/>
                </a:solidFill>
                <a:latin typeface="Courier New" pitchFamily="49" charset="0"/>
              </a:rPr>
              <a:t>  n=1, count=6</a:t>
            </a:r>
          </a:p>
          <a:p>
            <a:pPr lvl="1">
              <a:buFontTx/>
              <a:buNone/>
            </a:pPr>
            <a:r>
              <a:rPr lang="en-US" sz="2000" smtClean="0">
                <a:solidFill>
                  <a:srgbClr val="800080"/>
                </a:solidFill>
                <a:latin typeface="Courier New" pitchFamily="49" charset="0"/>
              </a:rPr>
              <a:t>  n=0, count=7</a:t>
            </a:r>
          </a:p>
          <a:p>
            <a:pPr lvl="1">
              <a:buFontTx/>
              <a:buNone/>
            </a:pPr>
            <a:r>
              <a:rPr lang="en-US" sz="2000" smtClean="0">
                <a:solidFill>
                  <a:srgbClr val="800080"/>
                </a:solidFill>
                <a:latin typeface="Courier New" pitchFamily="49" charset="0"/>
              </a:rPr>
              <a:t>  Value is: 720</a:t>
            </a:r>
          </a:p>
          <a:p>
            <a:pPr lvl="1">
              <a:buFontTx/>
              <a:buNone/>
            </a:pPr>
            <a:r>
              <a:rPr lang="en-US" sz="2000" smtClean="0">
                <a:solidFill>
                  <a:srgbClr val="800080"/>
                </a:solidFill>
                <a:latin typeface="Courier New" pitchFamily="49" charset="0"/>
              </a:rPr>
              <a:t>  Count is: 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548D3-F592-45F5-AB07-34A51B23EF98}" type="slidenum">
              <a:rPr lang="en-US"/>
              <a:pPr>
                <a:defRPr/>
              </a:pPr>
              <a:t>111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23863" y="284163"/>
            <a:ext cx="8201025" cy="417512"/>
          </a:xfrm>
        </p:spPr>
        <p:txBody>
          <a:bodyPr/>
          <a:lstStyle/>
          <a:p>
            <a:r>
              <a:rPr lang="en-US" smtClean="0"/>
              <a:t>Common Errors in Writing Recursive Methods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981075"/>
            <a:ext cx="8785225" cy="5545138"/>
          </a:xfrm>
        </p:spPr>
        <p:txBody>
          <a:bodyPr/>
          <a:lstStyle/>
          <a:p>
            <a:pPr marL="381000" indent="-381000"/>
            <a:r>
              <a:rPr lang="en-US" smtClean="0"/>
              <a:t>Non-terminating Recursive Methods (Infinite recursion):</a:t>
            </a:r>
          </a:p>
          <a:p>
            <a:pPr marL="838200" lvl="1" indent="-381000">
              <a:buFontTx/>
              <a:buAutoNum type="alphaLcParenR"/>
            </a:pPr>
            <a:r>
              <a:rPr lang="en-US" smtClean="0"/>
              <a:t>No base case.</a:t>
            </a:r>
          </a:p>
          <a:p>
            <a:pPr marL="381000" indent="-381000">
              <a:buFontTx/>
              <a:buNone/>
            </a:pPr>
            <a:endParaRPr lang="en-US" smtClean="0"/>
          </a:p>
          <a:p>
            <a:pPr marL="381000" indent="-381000">
              <a:buFontTx/>
              <a:buNone/>
            </a:pPr>
            <a:endParaRPr lang="en-US" smtClean="0"/>
          </a:p>
          <a:p>
            <a:pPr marL="838200" lvl="1" indent="-381000">
              <a:buFontTx/>
              <a:buAutoNum type="alphaLcParenR" startAt="2"/>
            </a:pPr>
            <a:r>
              <a:rPr lang="en-US" smtClean="0"/>
              <a:t>The base case is never reached for some parameter values.</a:t>
            </a:r>
          </a:p>
        </p:txBody>
      </p:sp>
      <p:sp>
        <p:nvSpPr>
          <p:cNvPr id="178180" name="Rectangle 5"/>
          <p:cNvSpPr>
            <a:spLocks noChangeArrowheads="1"/>
          </p:cNvSpPr>
          <p:nvPr/>
        </p:nvSpPr>
        <p:spPr bwMode="auto">
          <a:xfrm>
            <a:off x="1042988" y="2392363"/>
            <a:ext cx="5141912" cy="1016000"/>
          </a:xfrm>
          <a:prstGeom prst="rect">
            <a:avLst/>
          </a:prstGeom>
          <a:solidFill>
            <a:srgbClr val="FFFF99"/>
          </a:solidFill>
          <a:ln w="9525" algn="ctr">
            <a:solidFill>
              <a:srgbClr val="FF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3300"/>
                </a:solidFill>
                <a:latin typeface="Comic Sans MS" pitchFamily="66" charset="0"/>
                <a:cs typeface="Courier New" pitchFamily="49" charset="0"/>
              </a:rPr>
              <a:t>int badFactorial(int x) {</a:t>
            </a:r>
          </a:p>
          <a:p>
            <a:r>
              <a:rPr lang="en-US" sz="2000" b="1">
                <a:solidFill>
                  <a:srgbClr val="003300"/>
                </a:solidFill>
                <a:latin typeface="Comic Sans MS" pitchFamily="66" charset="0"/>
                <a:cs typeface="Courier New" pitchFamily="49" charset="0"/>
              </a:rPr>
              <a:t>   return x * badFactorial(x-1); </a:t>
            </a:r>
          </a:p>
          <a:p>
            <a:r>
              <a:rPr lang="en-US" sz="2000" b="1">
                <a:solidFill>
                  <a:srgbClr val="003300"/>
                </a:solidFill>
                <a:latin typeface="Comic Sans MS" pitchFamily="66" charset="0"/>
                <a:cs typeface="Courier New" pitchFamily="49" charset="0"/>
              </a:rPr>
              <a:t>}</a:t>
            </a:r>
          </a:p>
        </p:txBody>
      </p:sp>
      <p:sp>
        <p:nvSpPr>
          <p:cNvPr id="178181" name="Rectangle 6"/>
          <p:cNvSpPr>
            <a:spLocks noChangeArrowheads="1"/>
          </p:cNvSpPr>
          <p:nvPr/>
        </p:nvSpPr>
        <p:spPr bwMode="auto">
          <a:xfrm>
            <a:off x="192088" y="4235450"/>
            <a:ext cx="8950325" cy="2657475"/>
          </a:xfrm>
          <a:prstGeom prst="rect">
            <a:avLst/>
          </a:prstGeom>
          <a:solidFill>
            <a:srgbClr val="FFFF99"/>
          </a:solidFill>
          <a:ln w="9525" algn="ctr">
            <a:solidFill>
              <a:srgbClr val="FF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3300"/>
                </a:solidFill>
                <a:latin typeface="Comic Sans MS" pitchFamily="66" charset="0"/>
                <a:cs typeface="Courier New" pitchFamily="49" charset="0"/>
              </a:rPr>
              <a:t>int anotherBadFactorial(int x) {</a:t>
            </a:r>
          </a:p>
          <a:p>
            <a:r>
              <a:rPr lang="en-US" sz="2400" b="1">
                <a:solidFill>
                  <a:srgbClr val="003300"/>
                </a:solidFill>
                <a:latin typeface="Comic Sans MS" pitchFamily="66" charset="0"/>
                <a:cs typeface="Courier New" pitchFamily="49" charset="0"/>
              </a:rPr>
              <a:t>   if(x == 0) </a:t>
            </a:r>
          </a:p>
          <a:p>
            <a:r>
              <a:rPr lang="en-US" sz="2400" b="1">
                <a:solidFill>
                  <a:srgbClr val="003300"/>
                </a:solidFill>
                <a:latin typeface="Comic Sans MS" pitchFamily="66" charset="0"/>
                <a:cs typeface="Courier New" pitchFamily="49" charset="0"/>
              </a:rPr>
              <a:t>      return 1;</a:t>
            </a:r>
          </a:p>
          <a:p>
            <a:r>
              <a:rPr lang="en-US" sz="2400" b="1">
                <a:solidFill>
                  <a:srgbClr val="003300"/>
                </a:solidFill>
                <a:latin typeface="Comic Sans MS" pitchFamily="66" charset="0"/>
                <a:cs typeface="Courier New" pitchFamily="49" charset="0"/>
              </a:rPr>
              <a:t>   else</a:t>
            </a:r>
          </a:p>
          <a:p>
            <a:r>
              <a:rPr lang="en-US" sz="2400" b="1">
                <a:solidFill>
                  <a:srgbClr val="003300"/>
                </a:solidFill>
                <a:latin typeface="Comic Sans MS" pitchFamily="66" charset="0"/>
                <a:cs typeface="Courier New" pitchFamily="49" charset="0"/>
              </a:rPr>
              <a:t>      return x*(x-1)*anotherBadFactorial(x -2);</a:t>
            </a:r>
          </a:p>
          <a:p>
            <a:r>
              <a:rPr lang="en-US" sz="2400" b="1">
                <a:solidFill>
                  <a:srgbClr val="993300"/>
                </a:solidFill>
                <a:latin typeface="Comic Sans MS" pitchFamily="66" charset="0"/>
                <a:cs typeface="Courier New" pitchFamily="49" charset="0"/>
              </a:rPr>
              <a:t>      // When x is odd, base case never reached!!</a:t>
            </a:r>
            <a:r>
              <a:rPr lang="en-US" sz="2400" b="1">
                <a:solidFill>
                  <a:srgbClr val="003300"/>
                </a:solidFill>
                <a:latin typeface="Comic Sans MS" pitchFamily="66" charset="0"/>
                <a:cs typeface="Courier New" pitchFamily="49" charset="0"/>
              </a:rPr>
              <a:t> </a:t>
            </a:r>
          </a:p>
          <a:p>
            <a:r>
              <a:rPr lang="en-US" sz="2400" b="1">
                <a:solidFill>
                  <a:srgbClr val="003300"/>
                </a:solidFill>
                <a:latin typeface="Comic Sans MS" pitchFamily="66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8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78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78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781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79" grpId="0" build="p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41300"/>
            <a:ext cx="9144000" cy="417513"/>
          </a:xfrm>
        </p:spPr>
        <p:txBody>
          <a:bodyPr/>
          <a:lstStyle/>
          <a:p>
            <a:r>
              <a:rPr lang="en-US" sz="2800" smtClean="0"/>
              <a:t>Common Errors in Writing Recursive Functions</a:t>
            </a:r>
          </a:p>
        </p:txBody>
      </p:sp>
      <p:sp>
        <p:nvSpPr>
          <p:cNvPr id="180228" name="Rectangle 5"/>
          <p:cNvSpPr>
            <a:spLocks noChangeArrowheads="1"/>
          </p:cNvSpPr>
          <p:nvPr/>
        </p:nvSpPr>
        <p:spPr bwMode="auto">
          <a:xfrm>
            <a:off x="962025" y="741363"/>
            <a:ext cx="7100888" cy="3025775"/>
          </a:xfrm>
          <a:prstGeom prst="rect">
            <a:avLst/>
          </a:prstGeom>
          <a:solidFill>
            <a:srgbClr val="FFFF99"/>
          </a:solidFill>
          <a:ln w="9525" algn="ctr">
            <a:solidFill>
              <a:srgbClr val="FF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003300"/>
                </a:solidFill>
                <a:latin typeface="Comic Sans MS" pitchFamily="66" charset="0"/>
                <a:cs typeface="Courier New" pitchFamily="49" charset="0"/>
              </a:rPr>
              <a:t>int badSum1(int x) {</a:t>
            </a:r>
          </a:p>
          <a:p>
            <a:r>
              <a:rPr lang="en-US" sz="3200" b="1">
                <a:solidFill>
                  <a:srgbClr val="003300"/>
                </a:solidFill>
                <a:latin typeface="Comic Sans MS" pitchFamily="66" charset="0"/>
                <a:cs typeface="Courier New" pitchFamily="49" charset="0"/>
              </a:rPr>
              <a:t>   int sum=0;</a:t>
            </a:r>
          </a:p>
          <a:p>
            <a:r>
              <a:rPr lang="en-US" sz="3200" b="1">
                <a:solidFill>
                  <a:srgbClr val="003300"/>
                </a:solidFill>
                <a:latin typeface="Comic Sans MS" pitchFamily="66" charset="0"/>
                <a:cs typeface="Courier New" pitchFamily="49" charset="0"/>
              </a:rPr>
              <a:t>   if(x==1) return sum+1;</a:t>
            </a:r>
          </a:p>
          <a:p>
            <a:r>
              <a:rPr lang="en-US" sz="3200" b="1">
                <a:solidFill>
                  <a:srgbClr val="003300"/>
                </a:solidFill>
                <a:latin typeface="Comic Sans MS" pitchFamily="66" charset="0"/>
                <a:cs typeface="Courier New" pitchFamily="49" charset="0"/>
              </a:rPr>
              <a:t>   sum=x+badSum1(x-1); </a:t>
            </a:r>
          </a:p>
          <a:p>
            <a:r>
              <a:rPr lang="en-US" sz="3200" b="1">
                <a:solidFill>
                  <a:srgbClr val="003300"/>
                </a:solidFill>
                <a:latin typeface="Comic Sans MS" pitchFamily="66" charset="0"/>
                <a:cs typeface="Courier New" pitchFamily="49" charset="0"/>
              </a:rPr>
              <a:t>   return sum;</a:t>
            </a:r>
          </a:p>
          <a:p>
            <a:r>
              <a:rPr lang="en-US" sz="3200" b="1">
                <a:solidFill>
                  <a:srgbClr val="003300"/>
                </a:solidFill>
                <a:latin typeface="Comic Sans MS" pitchFamily="66" charset="0"/>
                <a:cs typeface="Courier New" pitchFamily="49" charset="0"/>
              </a:rPr>
              <a:t>}</a:t>
            </a:r>
          </a:p>
        </p:txBody>
      </p:sp>
      <p:sp>
        <p:nvSpPr>
          <p:cNvPr id="180230" name="Rectangle 5"/>
          <p:cNvSpPr>
            <a:spLocks noChangeArrowheads="1"/>
          </p:cNvSpPr>
          <p:nvPr/>
        </p:nvSpPr>
        <p:spPr bwMode="auto">
          <a:xfrm>
            <a:off x="885825" y="4311650"/>
            <a:ext cx="7100888" cy="2051050"/>
          </a:xfrm>
          <a:prstGeom prst="rect">
            <a:avLst/>
          </a:prstGeom>
          <a:solidFill>
            <a:srgbClr val="FFFF99"/>
          </a:solidFill>
          <a:ln w="9525" algn="ctr">
            <a:solidFill>
              <a:srgbClr val="FF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003300"/>
                </a:solidFill>
                <a:latin typeface="Comic Sans MS" pitchFamily="66" charset="0"/>
                <a:cs typeface="Courier New" pitchFamily="49" charset="0"/>
              </a:rPr>
              <a:t>int badSum2(int x) {</a:t>
            </a:r>
          </a:p>
          <a:p>
            <a:r>
              <a:rPr lang="en-US" sz="3200" b="1">
                <a:solidFill>
                  <a:srgbClr val="003300"/>
                </a:solidFill>
                <a:latin typeface="Comic Sans MS" pitchFamily="66" charset="0"/>
                <a:cs typeface="Courier New" pitchFamily="49" charset="0"/>
              </a:rPr>
              <a:t>   if(x==1) return 1;</a:t>
            </a:r>
          </a:p>
          <a:p>
            <a:r>
              <a:rPr lang="en-US" sz="3200" b="1">
                <a:solidFill>
                  <a:srgbClr val="003300"/>
                </a:solidFill>
                <a:latin typeface="Comic Sans MS" pitchFamily="66" charset="0"/>
                <a:cs typeface="Courier New" pitchFamily="49" charset="0"/>
              </a:rPr>
              <a:t>   return(badSum2(x--));</a:t>
            </a:r>
          </a:p>
          <a:p>
            <a:r>
              <a:rPr lang="en-US" sz="3200" b="1">
                <a:solidFill>
                  <a:srgbClr val="003300"/>
                </a:solidFill>
                <a:latin typeface="Comic Sans MS" pitchFamily="66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0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30" grpId="0" animBg="1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 Spring Semester 2013</a:t>
            </a:r>
          </a:p>
        </p:txBody>
      </p:sp>
      <p:sp>
        <p:nvSpPr>
          <p:cNvPr id="880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Programming and Data Structure</a:t>
            </a:r>
          </a:p>
        </p:txBody>
      </p:sp>
      <p:sp>
        <p:nvSpPr>
          <p:cNvPr id="880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E94136-4AFC-4007-BC13-5E2EF5099D1C}" type="slidenum">
              <a:rPr lang="en-US" smtClean="0"/>
              <a:pPr/>
              <a:t>114</a:t>
            </a:fld>
            <a:endParaRPr lang="en-US" smtClean="0"/>
          </a:p>
        </p:txBody>
      </p:sp>
      <p:sp>
        <p:nvSpPr>
          <p:cNvPr id="880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148638" cy="762000"/>
          </a:xfrm>
        </p:spPr>
        <p:txBody>
          <a:bodyPr/>
          <a:lstStyle/>
          <a:p>
            <a:pPr eaLnBrk="1" hangingPunct="1"/>
            <a:r>
              <a:rPr lang="en-US" sz="3600" smtClean="0"/>
              <a:t>Exercise 1: count zeros in an Integer</a:t>
            </a:r>
          </a:p>
        </p:txBody>
      </p:sp>
      <p:sp>
        <p:nvSpPr>
          <p:cNvPr id="880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3058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200" smtClean="0"/>
              <a:t>The problem is: given an integer, how many of its digits are zero?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3200" b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3200" b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200" smtClean="0"/>
              <a:t>Insight: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200" smtClean="0"/>
              <a:t>	How to get least digit?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200" smtClean="0"/>
              <a:t>     Check if that is zero </a:t>
            </a:r>
            <a:r>
              <a:rPr lang="en-US" sz="3200" smtClean="0">
                <a:sym typeface="Wingdings" pitchFamily="2" charset="2"/>
              </a:rPr>
              <a:t> Based on this, what can we say about the number of zeros in the integer</a:t>
            </a:r>
            <a:endParaRPr lang="en-US" sz="32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 Spring Semester 2013</a:t>
            </a:r>
          </a:p>
        </p:txBody>
      </p:sp>
      <p:sp>
        <p:nvSpPr>
          <p:cNvPr id="890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Programming and Data Structure</a:t>
            </a:r>
          </a:p>
        </p:txBody>
      </p:sp>
      <p:sp>
        <p:nvSpPr>
          <p:cNvPr id="890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BBCA43-B7B9-4B47-873D-44F85FC86007}" type="slidenum">
              <a:rPr lang="en-US" smtClean="0"/>
              <a:pPr/>
              <a:t>115</a:t>
            </a:fld>
            <a:endParaRPr lang="en-US" smtClean="0"/>
          </a:p>
        </p:txBody>
      </p:sp>
      <p:sp>
        <p:nvSpPr>
          <p:cNvPr id="8909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641350"/>
            <a:ext cx="8950325" cy="5897563"/>
          </a:xfrm>
        </p:spPr>
        <p:txBody>
          <a:bodyPr/>
          <a:lstStyle/>
          <a:p>
            <a:pPr algn="l" eaLnBrk="1" hangingPunct="1"/>
            <a:r>
              <a:rPr lang="en-US" sz="3600" smtClean="0">
                <a:latin typeface="Comic Sans MS" pitchFamily="66" charset="0"/>
              </a:rPr>
              <a:t>int zeros( int number){</a:t>
            </a:r>
            <a:br>
              <a:rPr lang="en-US" sz="3600" smtClean="0">
                <a:latin typeface="Comic Sans MS" pitchFamily="66" charset="0"/>
              </a:rPr>
            </a:br>
            <a:r>
              <a:rPr lang="en-US" sz="3600" smtClean="0">
                <a:latin typeface="Comic Sans MS" pitchFamily="66" charset="0"/>
              </a:rPr>
              <a:t>	if(number&lt;10) return 0;</a:t>
            </a:r>
            <a:br>
              <a:rPr lang="en-US" sz="3600" smtClean="0">
                <a:latin typeface="Comic Sans MS" pitchFamily="66" charset="0"/>
              </a:rPr>
            </a:br>
            <a:r>
              <a:rPr lang="en-US" sz="3600" smtClean="0">
                <a:latin typeface="Comic Sans MS" pitchFamily="66" charset="0"/>
              </a:rPr>
              <a:t>     if (number%10 == 0) </a:t>
            </a:r>
            <a:br>
              <a:rPr lang="en-US" sz="3600" smtClean="0">
                <a:latin typeface="Comic Sans MS" pitchFamily="66" charset="0"/>
              </a:rPr>
            </a:br>
            <a:r>
              <a:rPr lang="en-US" sz="3600" smtClean="0">
                <a:latin typeface="Comic Sans MS" pitchFamily="66" charset="0"/>
              </a:rPr>
              <a:t>	    return(1+zeros(number/10));</a:t>
            </a:r>
            <a:br>
              <a:rPr lang="en-US" sz="3600" smtClean="0">
                <a:latin typeface="Comic Sans MS" pitchFamily="66" charset="0"/>
              </a:rPr>
            </a:br>
            <a:r>
              <a:rPr lang="en-US" sz="3600" smtClean="0">
                <a:latin typeface="Comic Sans MS" pitchFamily="66" charset="0"/>
              </a:rPr>
              <a:t>     else </a:t>
            </a:r>
            <a:br>
              <a:rPr lang="en-US" sz="3600" smtClean="0">
                <a:latin typeface="Comic Sans MS" pitchFamily="66" charset="0"/>
              </a:rPr>
            </a:br>
            <a:r>
              <a:rPr lang="en-US" sz="3600" smtClean="0">
                <a:latin typeface="Comic Sans MS" pitchFamily="66" charset="0"/>
              </a:rPr>
              <a:t>        return(zeros(number/10));</a:t>
            </a:r>
            <a:br>
              <a:rPr lang="en-US" sz="3600" smtClean="0">
                <a:latin typeface="Comic Sans MS" pitchFamily="66" charset="0"/>
              </a:rPr>
            </a:br>
            <a:r>
              <a:rPr lang="en-US" sz="3600" smtClean="0">
                <a:latin typeface="Comic Sans MS" pitchFamily="66" charset="0"/>
              </a:rPr>
              <a:t>}</a:t>
            </a:r>
            <a:br>
              <a:rPr lang="en-US" sz="3600" smtClean="0">
                <a:latin typeface="Comic Sans MS" pitchFamily="66" charset="0"/>
              </a:rPr>
            </a:br>
            <a:endParaRPr lang="en-US" sz="3600" smtClean="0">
              <a:latin typeface="Comic Sans MS" pitchFamily="66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152650" y="3967163"/>
            <a:ext cx="6011863" cy="2020887"/>
            <a:chOff x="1985" y="2741"/>
            <a:chExt cx="3216" cy="1056"/>
          </a:xfrm>
        </p:grpSpPr>
        <p:sp>
          <p:nvSpPr>
            <p:cNvPr id="89095" name="Rectangle 5"/>
            <p:cNvSpPr>
              <a:spLocks noChangeArrowheads="1"/>
            </p:cNvSpPr>
            <p:nvPr/>
          </p:nvSpPr>
          <p:spPr bwMode="auto">
            <a:xfrm>
              <a:off x="1985" y="2741"/>
              <a:ext cx="3216" cy="1056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rgbClr val="FF00FF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342900" indent="-342900" algn="ctr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l"/>
              </a:pPr>
              <a:endParaRPr lang="en-US" sz="2400" b="1">
                <a:solidFill>
                  <a:srgbClr val="0000CC"/>
                </a:solidFill>
              </a:endParaRPr>
            </a:p>
          </p:txBody>
        </p:sp>
        <p:sp>
          <p:nvSpPr>
            <p:cNvPr id="89096" name="Text Box 4"/>
            <p:cNvSpPr txBox="1">
              <a:spLocks noChangeArrowheads="1"/>
            </p:cNvSpPr>
            <p:nvPr/>
          </p:nvSpPr>
          <p:spPr bwMode="auto">
            <a:xfrm>
              <a:off x="1985" y="2757"/>
              <a:ext cx="3010" cy="88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marL="342900" indent="-3429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None/>
              </a:pPr>
              <a:r>
                <a:rPr lang="en-US" sz="1800" b="1">
                  <a:solidFill>
                    <a:srgbClr val="0000CC"/>
                  </a:solidFill>
                </a:rPr>
                <a:t>zeros(10200)</a:t>
              </a:r>
            </a:p>
            <a:p>
              <a:pPr marL="342900" indent="-3429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None/>
              </a:pPr>
              <a:r>
                <a:rPr lang="en-US" sz="1800" b="1">
                  <a:solidFill>
                    <a:srgbClr val="0000CC"/>
                  </a:solidFill>
                </a:rPr>
                <a:t>zeros(1020)                                                 + zeros(0)</a:t>
              </a:r>
            </a:p>
            <a:p>
              <a:pPr marL="342900" indent="-3429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None/>
              </a:pPr>
              <a:r>
                <a:rPr lang="en-US" sz="1800" b="1">
                  <a:solidFill>
                    <a:srgbClr val="0000CC"/>
                  </a:solidFill>
                </a:rPr>
                <a:t>zeros(102)                                 + zeros(0) + zeros(0)</a:t>
              </a:r>
            </a:p>
            <a:p>
              <a:pPr marL="342900" indent="-3429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None/>
              </a:pPr>
              <a:r>
                <a:rPr lang="en-US" sz="1800" b="1">
                  <a:solidFill>
                    <a:srgbClr val="0000CC"/>
                  </a:solidFill>
                </a:rPr>
                <a:t>zeros(10)                 + zeros(2) + zeros(0) + zeros(0)</a:t>
              </a:r>
            </a:p>
            <a:p>
              <a:pPr marL="342900" indent="-3429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None/>
              </a:pPr>
              <a:r>
                <a:rPr lang="en-US" sz="1800" b="1">
                  <a:solidFill>
                    <a:srgbClr val="0000CC"/>
                  </a:solidFill>
                </a:rPr>
                <a:t>zeros(1) + zeros(0) + zeros(2) + zeros(0) + zeros(0)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9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3" grpId="0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Date Placeholder 3"/>
          <p:cNvSpPr txBox="1">
            <a:spLocks noGrp="1"/>
          </p:cNvSpPr>
          <p:nvPr/>
        </p:nvSpPr>
        <p:spPr bwMode="auto">
          <a:xfrm>
            <a:off x="685800" y="6400800"/>
            <a:ext cx="2197100" cy="17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b="1">
                <a:latin typeface="Times New Roman" pitchFamily="18" charset="0"/>
              </a:rPr>
              <a:t>  Spring Semester 2013</a:t>
            </a:r>
          </a:p>
        </p:txBody>
      </p:sp>
      <p:sp>
        <p:nvSpPr>
          <p:cNvPr id="189443" name="Footer Placeholder 4"/>
          <p:cNvSpPr txBox="1">
            <a:spLocks noGrp="1"/>
          </p:cNvSpPr>
          <p:nvPr/>
        </p:nvSpPr>
        <p:spPr bwMode="auto">
          <a:xfrm>
            <a:off x="3124200" y="64008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b="1">
                <a:latin typeface="Times New Roman" pitchFamily="18" charset="0"/>
              </a:rPr>
              <a:t>Programming and Data Structure</a:t>
            </a:r>
          </a:p>
        </p:txBody>
      </p:sp>
      <p:sp>
        <p:nvSpPr>
          <p:cNvPr id="189444" name="Slide Number Placeholder 5"/>
          <p:cNvSpPr txBox="1">
            <a:spLocks noGrp="1"/>
          </p:cNvSpPr>
          <p:nvPr/>
        </p:nvSpPr>
        <p:spPr bwMode="auto">
          <a:xfrm>
            <a:off x="65532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2DBA217B-1391-40FA-8DA0-CEBC13D1EEA4}" type="slidenum">
              <a:rPr lang="en-US" sz="1400" b="1">
                <a:latin typeface="Times New Roman" pitchFamily="18" charset="0"/>
              </a:rPr>
              <a:pPr algn="r"/>
              <a:t>116</a:t>
            </a:fld>
            <a:endParaRPr lang="en-US" sz="1400" b="1">
              <a:latin typeface="Times New Roman" pitchFamily="18" charset="0"/>
            </a:endParaRPr>
          </a:p>
        </p:txBody>
      </p:sp>
      <p:sp>
        <p:nvSpPr>
          <p:cNvPr id="1894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93738" y="0"/>
            <a:ext cx="7772400" cy="762000"/>
          </a:xfrm>
          <a:noFill/>
        </p:spPr>
        <p:txBody>
          <a:bodyPr lIns="92075" tIns="46038" rIns="92075" bIns="46038" anchor="b"/>
          <a:lstStyle/>
          <a:p>
            <a:pPr eaLnBrk="1" hangingPunct="1"/>
            <a:r>
              <a:rPr lang="en-US" smtClean="0"/>
              <a:t>Another Approach</a:t>
            </a:r>
          </a:p>
        </p:txBody>
      </p:sp>
      <p:sp>
        <p:nvSpPr>
          <p:cNvPr id="18944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009650"/>
            <a:ext cx="8839200" cy="4371975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05000"/>
              </a:lnSpc>
              <a:buFontTx/>
              <a:buNone/>
            </a:pPr>
            <a:r>
              <a:rPr lang="en-US" smtClean="0">
                <a:solidFill>
                  <a:srgbClr val="0000CC"/>
                </a:solidFill>
                <a:latin typeface="Comic Sans MS" pitchFamily="66" charset="0"/>
              </a:rPr>
              <a:t>	int zeros(int numb){</a:t>
            </a:r>
          </a:p>
          <a:p>
            <a:pPr eaLnBrk="1" hangingPunct="1">
              <a:lnSpc>
                <a:spcPct val="105000"/>
              </a:lnSpc>
              <a:buFontTx/>
              <a:buNone/>
            </a:pPr>
            <a:r>
              <a:rPr lang="en-US" smtClean="0">
                <a:solidFill>
                  <a:srgbClr val="0000CC"/>
                </a:solidFill>
                <a:latin typeface="Comic Sans MS" pitchFamily="66" charset="0"/>
              </a:rPr>
              <a:t>	   if(numb==0)          </a:t>
            </a:r>
            <a:r>
              <a:rPr lang="en-US" sz="2000" smtClean="0">
                <a:solidFill>
                  <a:srgbClr val="003300"/>
                </a:solidFill>
                <a:latin typeface="Comic Sans MS" pitchFamily="66" charset="0"/>
              </a:rPr>
              <a:t>// 1 digit (zero/non-zero): </a:t>
            </a:r>
          </a:p>
          <a:p>
            <a:pPr eaLnBrk="1" hangingPunct="1">
              <a:lnSpc>
                <a:spcPct val="105000"/>
              </a:lnSpc>
              <a:buFontTx/>
              <a:buNone/>
            </a:pPr>
            <a:r>
              <a:rPr lang="en-US" smtClean="0">
                <a:solidFill>
                  <a:srgbClr val="0000CC"/>
                </a:solidFill>
                <a:latin typeface="Comic Sans MS" pitchFamily="66" charset="0"/>
              </a:rPr>
              <a:t>	      return 1;         </a:t>
            </a:r>
            <a:r>
              <a:rPr lang="en-US" sz="2000" smtClean="0">
                <a:solidFill>
                  <a:srgbClr val="003300"/>
                </a:solidFill>
                <a:latin typeface="Comic Sans MS" pitchFamily="66" charset="0"/>
              </a:rPr>
              <a:t>// bottom out.</a:t>
            </a:r>
          </a:p>
          <a:p>
            <a:pPr eaLnBrk="1" hangingPunct="1">
              <a:lnSpc>
                <a:spcPct val="105000"/>
              </a:lnSpc>
              <a:buFontTx/>
              <a:buNone/>
            </a:pPr>
            <a:r>
              <a:rPr lang="en-US" smtClean="0">
                <a:solidFill>
                  <a:srgbClr val="0000CC"/>
                </a:solidFill>
                <a:latin typeface="Comic Sans MS" pitchFamily="66" charset="0"/>
              </a:rPr>
              <a:t>	   else if(numb &lt; 10 &amp;&amp; numb &gt; -10)</a:t>
            </a:r>
          </a:p>
          <a:p>
            <a:pPr eaLnBrk="1" hangingPunct="1">
              <a:lnSpc>
                <a:spcPct val="105000"/>
              </a:lnSpc>
              <a:buFontTx/>
              <a:buNone/>
            </a:pPr>
            <a:r>
              <a:rPr lang="en-US" smtClean="0">
                <a:solidFill>
                  <a:srgbClr val="0000CC"/>
                </a:solidFill>
                <a:latin typeface="Comic Sans MS" pitchFamily="66" charset="0"/>
              </a:rPr>
              <a:t>	      return 0;</a:t>
            </a:r>
          </a:p>
          <a:p>
            <a:pPr eaLnBrk="1" hangingPunct="1">
              <a:lnSpc>
                <a:spcPct val="105000"/>
              </a:lnSpc>
              <a:buFontTx/>
              <a:buNone/>
            </a:pPr>
            <a:r>
              <a:rPr lang="en-US" smtClean="0">
                <a:solidFill>
                  <a:srgbClr val="0000CC"/>
                </a:solidFill>
                <a:latin typeface="Comic Sans MS" pitchFamily="66" charset="0"/>
              </a:rPr>
              <a:t>	   else         </a:t>
            </a:r>
            <a:r>
              <a:rPr lang="en-US" sz="2000" smtClean="0">
                <a:solidFill>
                  <a:srgbClr val="003300"/>
                </a:solidFill>
                <a:latin typeface="Comic Sans MS" pitchFamily="66" charset="0"/>
              </a:rPr>
              <a:t>// &gt; 1 digits: recursion</a:t>
            </a:r>
          </a:p>
          <a:p>
            <a:pPr eaLnBrk="1" hangingPunct="1">
              <a:lnSpc>
                <a:spcPct val="105000"/>
              </a:lnSpc>
              <a:buFontTx/>
              <a:buNone/>
            </a:pPr>
            <a:r>
              <a:rPr lang="en-US" smtClean="0">
                <a:solidFill>
                  <a:srgbClr val="0000CC"/>
                </a:solidFill>
                <a:latin typeface="Comic Sans MS" pitchFamily="66" charset="0"/>
              </a:rPr>
              <a:t>	      return zeros(numb/10) + zeros(numb%10);</a:t>
            </a:r>
          </a:p>
          <a:p>
            <a:pPr eaLnBrk="1" hangingPunct="1">
              <a:lnSpc>
                <a:spcPct val="105000"/>
              </a:lnSpc>
              <a:buFontTx/>
              <a:buNone/>
            </a:pPr>
            <a:r>
              <a:rPr lang="en-US" smtClean="0">
                <a:solidFill>
                  <a:srgbClr val="0000CC"/>
                </a:solidFill>
                <a:latin typeface="Comic Sans MS" pitchFamily="66" charset="0"/>
              </a:rPr>
              <a:t>	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itle 1"/>
          <p:cNvSpPr>
            <a:spLocks noGrp="1"/>
          </p:cNvSpPr>
          <p:nvPr>
            <p:ph type="title"/>
          </p:nvPr>
        </p:nvSpPr>
        <p:spPr>
          <a:xfrm>
            <a:off x="731838" y="0"/>
            <a:ext cx="7772400" cy="762000"/>
          </a:xfrm>
        </p:spPr>
        <p:txBody>
          <a:bodyPr/>
          <a:lstStyle/>
          <a:p>
            <a:r>
              <a:rPr lang="en-US" sz="4000" smtClean="0"/>
              <a:t>Exercise 2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47663" y="893763"/>
            <a:ext cx="8526462" cy="5202237"/>
          </a:xfrm>
        </p:spPr>
        <p:txBody>
          <a:bodyPr/>
          <a:lstStyle/>
          <a:p>
            <a:r>
              <a:rPr lang="en-US" smtClean="0"/>
              <a:t>How to read an integer value and display it’s digit reversed?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</a:pPr>
            <a:endParaRPr lang="en-US" smtClean="0">
              <a:latin typeface="BARR-Courier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</a:pPr>
            <a:endParaRPr lang="en-US" smtClean="0">
              <a:latin typeface="BARR-Courier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sz="3200" smtClean="0">
                <a:solidFill>
                  <a:srgbClr val="003300"/>
                </a:solidFill>
                <a:latin typeface="Comic Sans MS" pitchFamily="66" charset="0"/>
              </a:rPr>
              <a:t>void printReversed (int i){				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sz="3200" smtClean="0">
                <a:solidFill>
                  <a:srgbClr val="003300"/>
                </a:solidFill>
                <a:latin typeface="Comic Sans MS" pitchFamily="66" charset="0"/>
              </a:rPr>
              <a:t>  if (i &lt; 10)   {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sz="3200" smtClean="0">
                <a:solidFill>
                  <a:srgbClr val="003300"/>
                </a:solidFill>
                <a:latin typeface="Comic Sans MS" pitchFamily="66" charset="0"/>
              </a:rPr>
              <a:t>       printf(“%d\n”, i); return;}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sz="3200" smtClean="0">
                <a:solidFill>
                  <a:srgbClr val="003300"/>
                </a:solidFill>
                <a:latin typeface="Comic Sans MS" pitchFamily="66" charset="0"/>
              </a:rPr>
              <a:t>  else {		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sz="3200" smtClean="0">
                <a:solidFill>
                  <a:srgbClr val="003300"/>
                </a:solidFill>
                <a:latin typeface="Comic Sans MS" pitchFamily="66" charset="0"/>
              </a:rPr>
              <a:t>       printf(“%d”, i%10);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sz="3200" smtClean="0">
                <a:solidFill>
                  <a:srgbClr val="003300"/>
                </a:solidFill>
                <a:latin typeface="Comic Sans MS" pitchFamily="66" charset="0"/>
              </a:rPr>
              <a:t>       printReversed(i/10);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sz="3200" smtClean="0">
                <a:solidFill>
                  <a:srgbClr val="003300"/>
                </a:solidFill>
                <a:latin typeface="Comic Sans MS" pitchFamily="66" charset="0"/>
              </a:rPr>
              <a:t>  }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sz="3200" smtClean="0">
                <a:solidFill>
                  <a:srgbClr val="003300"/>
                </a:solidFill>
                <a:latin typeface="Comic Sans MS" pitchFamily="66" charset="0"/>
              </a:rPr>
              <a:t>}</a:t>
            </a:r>
          </a:p>
        </p:txBody>
      </p:sp>
      <p:sp>
        <p:nvSpPr>
          <p:cNvPr id="9011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 Spring Semester 2013</a:t>
            </a:r>
          </a:p>
        </p:txBody>
      </p:sp>
      <p:sp>
        <p:nvSpPr>
          <p:cNvPr id="9011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Programming and Data Structure</a:t>
            </a:r>
          </a:p>
        </p:txBody>
      </p:sp>
      <p:sp>
        <p:nvSpPr>
          <p:cNvPr id="901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C8ED25-A90E-441E-B94C-28B635B5088D}" type="slidenum">
              <a:rPr lang="en-US" smtClean="0"/>
              <a:pPr/>
              <a:t>117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Title 1"/>
          <p:cNvSpPr>
            <a:spLocks noGrp="1"/>
          </p:cNvSpPr>
          <p:nvPr>
            <p:ph type="title" idx="4294967295"/>
          </p:nvPr>
        </p:nvSpPr>
        <p:spPr>
          <a:xfrm>
            <a:off x="654050" y="0"/>
            <a:ext cx="7772400" cy="762000"/>
          </a:xfrm>
        </p:spPr>
        <p:txBody>
          <a:bodyPr/>
          <a:lstStyle/>
          <a:p>
            <a:r>
              <a:rPr lang="en-US" sz="4000" smtClean="0"/>
              <a:t>Exercise 2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4294967295"/>
          </p:nvPr>
        </p:nvSpPr>
        <p:spPr>
          <a:xfrm>
            <a:off x="231775" y="855663"/>
            <a:ext cx="8718550" cy="5240337"/>
          </a:xfrm>
        </p:spPr>
        <p:txBody>
          <a:bodyPr/>
          <a:lstStyle/>
          <a:p>
            <a:r>
              <a:rPr lang="en-US" smtClean="0"/>
              <a:t>Modify last program  to read an integer value and display it’s digits as it is (i.e. not reversed) in different lines?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</a:pPr>
            <a:endParaRPr lang="en-US" smtClean="0">
              <a:latin typeface="BARR-Courier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sz="3200" smtClean="0">
                <a:solidFill>
                  <a:srgbClr val="003300"/>
                </a:solidFill>
                <a:latin typeface="Comic Sans MS" pitchFamily="66" charset="0"/>
              </a:rPr>
              <a:t>void printReversed (int i){					    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sz="3200" smtClean="0">
                <a:solidFill>
                  <a:srgbClr val="003300"/>
                </a:solidFill>
                <a:latin typeface="Comic Sans MS" pitchFamily="66" charset="0"/>
              </a:rPr>
              <a:t>  if (i &lt; 10)   {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sz="3200" smtClean="0">
                <a:solidFill>
                  <a:srgbClr val="003300"/>
                </a:solidFill>
                <a:latin typeface="Comic Sans MS" pitchFamily="66" charset="0"/>
              </a:rPr>
              <a:t>       printf(“%d\n”, i); return;}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sz="3200" smtClean="0">
                <a:solidFill>
                  <a:srgbClr val="003300"/>
                </a:solidFill>
                <a:latin typeface="Comic Sans MS" pitchFamily="66" charset="0"/>
              </a:rPr>
              <a:t>  else {		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sz="3200" smtClean="0">
                <a:solidFill>
                  <a:srgbClr val="003300"/>
                </a:solidFill>
                <a:latin typeface="Comic Sans MS" pitchFamily="66" charset="0"/>
              </a:rPr>
              <a:t>		printReversed(i/10); 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sz="3200" smtClean="0">
                <a:solidFill>
                  <a:srgbClr val="003300"/>
                </a:solidFill>
                <a:latin typeface="Comic Sans MS" pitchFamily="66" charset="0"/>
              </a:rPr>
              <a:t>		printf(“%d\n”, i%10);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sz="3200" smtClean="0">
                <a:solidFill>
                  <a:srgbClr val="003300"/>
                </a:solidFill>
                <a:latin typeface="Comic Sans MS" pitchFamily="66" charset="0"/>
              </a:rPr>
              <a:t>  }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sz="3200" smtClean="0">
                <a:solidFill>
                  <a:srgbClr val="003300"/>
                </a:solidFill>
                <a:latin typeface="Comic Sans MS" pitchFamily="66" charset="0"/>
              </a:rPr>
              <a:t>}</a:t>
            </a:r>
          </a:p>
        </p:txBody>
      </p:sp>
      <p:sp>
        <p:nvSpPr>
          <p:cNvPr id="188420" name="Date Placeholder 2"/>
          <p:cNvSpPr txBox="1">
            <a:spLocks noGrp="1"/>
          </p:cNvSpPr>
          <p:nvPr/>
        </p:nvSpPr>
        <p:spPr bwMode="auto">
          <a:xfrm>
            <a:off x="685800" y="6400800"/>
            <a:ext cx="2197100" cy="17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b="1">
                <a:latin typeface="Times New Roman" pitchFamily="18" charset="0"/>
              </a:rPr>
              <a:t>  Spring Semester 2013</a:t>
            </a:r>
          </a:p>
        </p:txBody>
      </p:sp>
      <p:sp>
        <p:nvSpPr>
          <p:cNvPr id="188421" name="Footer Placeholder 3"/>
          <p:cNvSpPr txBox="1">
            <a:spLocks noGrp="1"/>
          </p:cNvSpPr>
          <p:nvPr/>
        </p:nvSpPr>
        <p:spPr bwMode="auto">
          <a:xfrm>
            <a:off x="3124200" y="64008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b="1">
                <a:latin typeface="Times New Roman" pitchFamily="18" charset="0"/>
              </a:rPr>
              <a:t>Programming and Data Structure</a:t>
            </a:r>
          </a:p>
        </p:txBody>
      </p:sp>
      <p:sp>
        <p:nvSpPr>
          <p:cNvPr id="188422" name="Slide Number Placeholder 4"/>
          <p:cNvSpPr txBox="1">
            <a:spLocks noGrp="1"/>
          </p:cNvSpPr>
          <p:nvPr/>
        </p:nvSpPr>
        <p:spPr bwMode="auto">
          <a:xfrm>
            <a:off x="65532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33341F56-0A0E-4C45-8790-2C78BF11FB05}" type="slidenum">
              <a:rPr lang="en-US" sz="1400" b="1">
                <a:latin typeface="Times New Roman" pitchFamily="18" charset="0"/>
              </a:rPr>
              <a:pPr algn="r"/>
              <a:t>118</a:t>
            </a:fld>
            <a:endParaRPr lang="en-US" sz="1400" b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le 1"/>
          <p:cNvSpPr>
            <a:spLocks noGrp="1"/>
          </p:cNvSpPr>
          <p:nvPr>
            <p:ph type="title"/>
          </p:nvPr>
        </p:nvSpPr>
        <p:spPr>
          <a:xfrm>
            <a:off x="693738" y="203200"/>
            <a:ext cx="7772400" cy="762000"/>
          </a:xfrm>
        </p:spPr>
        <p:txBody>
          <a:bodyPr/>
          <a:lstStyle/>
          <a:p>
            <a:r>
              <a:rPr lang="en-US" sz="4000" smtClean="0"/>
              <a:t>Exercise 4</a:t>
            </a:r>
          </a:p>
        </p:txBody>
      </p:sp>
      <p:sp>
        <p:nvSpPr>
          <p:cNvPr id="91139" name="Content Placeholder 2"/>
          <p:cNvSpPr>
            <a:spLocks noGrp="1"/>
          </p:cNvSpPr>
          <p:nvPr>
            <p:ph idx="1"/>
          </p:nvPr>
        </p:nvSpPr>
        <p:spPr>
          <a:xfrm>
            <a:off x="347663" y="1201738"/>
            <a:ext cx="8567737" cy="4894262"/>
          </a:xfrm>
        </p:spPr>
        <p:txBody>
          <a:bodyPr/>
          <a:lstStyle/>
          <a:p>
            <a:r>
              <a:rPr lang="en-US" sz="3200" smtClean="0">
                <a:solidFill>
                  <a:srgbClr val="0000CC"/>
                </a:solidFill>
              </a:rPr>
              <a:t>Convert an int to a string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</a:pPr>
            <a:endParaRPr lang="en-US" sz="3200" smtClean="0">
              <a:solidFill>
                <a:srgbClr val="003300"/>
              </a:solidFill>
              <a:latin typeface="Comic Sans MS" pitchFamily="66" charset="0"/>
            </a:endParaRPr>
          </a:p>
          <a:p>
            <a:pPr>
              <a:spcBef>
                <a:spcPct val="0"/>
              </a:spcBef>
              <a:buFont typeface="Monotype Sorts" pitchFamily="2" charset="2"/>
              <a:buNone/>
            </a:pPr>
            <a:r>
              <a:rPr lang="en-US" sz="3200" smtClean="0">
                <a:solidFill>
                  <a:srgbClr val="003300"/>
                </a:solidFill>
                <a:latin typeface="Comic Sans MS" pitchFamily="66" charset="0"/>
              </a:rPr>
              <a:t>String toString (int i){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</a:pPr>
            <a:r>
              <a:rPr lang="en-US" sz="3200" smtClean="0">
                <a:solidFill>
                  <a:srgbClr val="003300"/>
                </a:solidFill>
                <a:latin typeface="Comic Sans MS" pitchFamily="66" charset="0"/>
              </a:rPr>
              <a:t>   if (i &lt; 10)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</a:pPr>
            <a:r>
              <a:rPr lang="en-US" sz="3200" smtClean="0">
                <a:solidFill>
                  <a:srgbClr val="003300"/>
                </a:solidFill>
                <a:latin typeface="Comic Sans MS" pitchFamily="66" charset="0"/>
              </a:rPr>
              <a:t>    return  (char)(i+’0’);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</a:pPr>
            <a:r>
              <a:rPr lang="en-US" sz="3200" smtClean="0">
                <a:solidFill>
                  <a:srgbClr val="003300"/>
                </a:solidFill>
                <a:latin typeface="Comic Sans MS" pitchFamily="66" charset="0"/>
              </a:rPr>
              <a:t>   else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</a:pPr>
            <a:r>
              <a:rPr lang="en-US" sz="3200" smtClean="0">
                <a:solidFill>
                  <a:srgbClr val="003300"/>
                </a:solidFill>
                <a:latin typeface="Comic Sans MS" pitchFamily="66" charset="0"/>
              </a:rPr>
              <a:t>     return strcat(toString(i/10) + (char)(i%10+’0’));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</a:pPr>
            <a:r>
              <a:rPr lang="en-US" sz="3200" smtClean="0">
                <a:solidFill>
                  <a:srgbClr val="003300"/>
                </a:solidFill>
                <a:latin typeface="Comic Sans MS" pitchFamily="66" charset="0"/>
              </a:rPr>
              <a:t>}</a:t>
            </a:r>
          </a:p>
          <a:p>
            <a:endParaRPr lang="en-US" sz="3200" smtClean="0">
              <a:solidFill>
                <a:srgbClr val="003300"/>
              </a:solidFill>
              <a:latin typeface="Comic Sans MS" pitchFamily="66" charset="0"/>
            </a:endParaRPr>
          </a:p>
        </p:txBody>
      </p:sp>
      <p:sp>
        <p:nvSpPr>
          <p:cNvPr id="9114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 Spring Semester 2013</a:t>
            </a:r>
          </a:p>
        </p:txBody>
      </p:sp>
      <p:sp>
        <p:nvSpPr>
          <p:cNvPr id="9114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Programming and Data Structure</a:t>
            </a:r>
          </a:p>
        </p:txBody>
      </p:sp>
      <p:sp>
        <p:nvSpPr>
          <p:cNvPr id="911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035247-F5CF-4F1D-9EA5-918D526C27B5}" type="slidenum">
              <a:rPr lang="en-US" smtClean="0"/>
              <a:pPr/>
              <a:t>119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9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1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Returning control</a:t>
            </a:r>
          </a:p>
          <a:p>
            <a:pPr lvl="1"/>
            <a:r>
              <a:rPr lang="en-US" smtClean="0"/>
              <a:t>If nothing returned </a:t>
            </a:r>
          </a:p>
          <a:p>
            <a:pPr lvl="2"/>
            <a:r>
              <a:rPr lang="en-US" smtClean="0">
                <a:latin typeface="Courier New" pitchFamily="49" charset="0"/>
              </a:rPr>
              <a:t>return;</a:t>
            </a:r>
            <a:r>
              <a:rPr lang="en-US" smtClean="0"/>
              <a:t> </a:t>
            </a:r>
          </a:p>
          <a:p>
            <a:pPr lvl="2"/>
            <a:r>
              <a:rPr lang="en-US" smtClean="0"/>
              <a:t>or, until reaches right brace</a:t>
            </a:r>
          </a:p>
          <a:p>
            <a:pPr lvl="1"/>
            <a:r>
              <a:rPr lang="en-US" smtClean="0"/>
              <a:t>If something returned </a:t>
            </a:r>
          </a:p>
          <a:p>
            <a:pPr lvl="2"/>
            <a:r>
              <a:rPr lang="en-US" smtClean="0">
                <a:latin typeface="Courier New" pitchFamily="49" charset="0"/>
              </a:rPr>
              <a:t>return </a:t>
            </a:r>
            <a:r>
              <a:rPr lang="en-US" i="1" smtClean="0"/>
              <a:t>expression</a:t>
            </a:r>
            <a:r>
              <a:rPr lang="en-US" smtClean="0">
                <a:latin typeface="Courier New" pitchFamily="49" charset="0"/>
              </a:rPr>
              <a:t>;</a:t>
            </a:r>
            <a:endParaRPr lang="en-US" sz="1800" smtClean="0"/>
          </a:p>
          <a:p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6E6B80-98C1-4C53-BF1A-C636365BD55F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93738" y="0"/>
            <a:ext cx="7772400" cy="762000"/>
          </a:xfrm>
        </p:spPr>
        <p:txBody>
          <a:bodyPr/>
          <a:lstStyle/>
          <a:p>
            <a:r>
              <a:rPr lang="en-US" smtClean="0"/>
              <a:t>Triangular Number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875" y="1009650"/>
            <a:ext cx="4654550" cy="4724400"/>
          </a:xfrm>
        </p:spPr>
        <p:txBody>
          <a:bodyPr/>
          <a:lstStyle/>
          <a:p>
            <a:r>
              <a:rPr lang="en-US" sz="3200" smtClean="0"/>
              <a:t>A triangular number  counts the objects that can form an equilateral triangle:</a:t>
            </a:r>
          </a:p>
          <a:p>
            <a:pPr lvl="1"/>
            <a:r>
              <a:rPr lang="en-US" sz="2800" smtClean="0"/>
              <a:t>As in the diagram </a:t>
            </a:r>
          </a:p>
        </p:txBody>
      </p:sp>
      <p:pic>
        <p:nvPicPr>
          <p:cNvPr id="191493" name="Picture 5" descr="File:First six triangular numbers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6550" y="1009650"/>
            <a:ext cx="3562350" cy="2990850"/>
          </a:xfrm>
          <a:prstGeom prst="rect">
            <a:avLst/>
          </a:prstGeom>
          <a:noFill/>
          <a:ln w="9525">
            <a:solidFill>
              <a:srgbClr val="FF00FF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731838" y="0"/>
            <a:ext cx="7772400" cy="762000"/>
          </a:xfrm>
        </p:spPr>
        <p:txBody>
          <a:bodyPr/>
          <a:lstStyle/>
          <a:p>
            <a:r>
              <a:rPr lang="en-US" smtClean="0"/>
              <a:t>Triangular Numbers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875" y="1047750"/>
            <a:ext cx="8680450" cy="5086350"/>
          </a:xfrm>
        </p:spPr>
        <p:txBody>
          <a:bodyPr/>
          <a:lstStyle/>
          <a:p>
            <a:r>
              <a:rPr lang="en-US" smtClean="0"/>
              <a:t>Consider the numbers 1, 3, 6, 10, 15….</a:t>
            </a:r>
          </a:p>
          <a:p>
            <a:r>
              <a:rPr lang="en-US" smtClean="0"/>
              <a:t>What is the recurrence?</a:t>
            </a:r>
          </a:p>
          <a:p>
            <a:r>
              <a:rPr lang="en-US" smtClean="0"/>
              <a:t>The n</a:t>
            </a:r>
            <a:r>
              <a:rPr lang="en-US" baseline="30000" smtClean="0"/>
              <a:t>th</a:t>
            </a:r>
            <a:r>
              <a:rPr lang="en-US" smtClean="0"/>
              <a:t> term in the series is obtained by adding n to the previous number.</a:t>
            </a:r>
          </a:p>
          <a:p>
            <a:pPr>
              <a:buFontTx/>
              <a:buNone/>
            </a:pPr>
            <a:endParaRPr lang="en-US" sz="3200" smtClean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en-US" sz="3200" smtClean="0">
                <a:solidFill>
                  <a:srgbClr val="003300"/>
                </a:solidFill>
                <a:latin typeface="Comic Sans MS" pitchFamily="66" charset="0"/>
              </a:rPr>
              <a:t>int triangle(int n){</a:t>
            </a:r>
          </a:p>
          <a:p>
            <a:pPr>
              <a:buFontTx/>
              <a:buNone/>
            </a:pPr>
            <a:r>
              <a:rPr lang="en-US" sz="3200" smtClean="0">
                <a:solidFill>
                  <a:srgbClr val="003300"/>
                </a:solidFill>
                <a:latin typeface="Comic Sans MS" pitchFamily="66" charset="0"/>
              </a:rPr>
              <a:t>   if(n == 1)   return 1; </a:t>
            </a:r>
          </a:p>
          <a:p>
            <a:pPr>
              <a:buFontTx/>
              <a:buNone/>
            </a:pPr>
            <a:r>
              <a:rPr lang="en-US" sz="3200" smtClean="0">
                <a:solidFill>
                  <a:srgbClr val="003300"/>
                </a:solidFill>
                <a:latin typeface="Comic Sans MS" pitchFamily="66" charset="0"/>
              </a:rPr>
              <a:t>    else   return(n + triangle(n-1));</a:t>
            </a:r>
          </a:p>
          <a:p>
            <a:pPr>
              <a:buFontTx/>
              <a:buNone/>
            </a:pPr>
            <a:r>
              <a:rPr lang="en-US" sz="3200" smtClean="0">
                <a:solidFill>
                  <a:srgbClr val="003300"/>
                </a:solidFill>
                <a:latin typeface="Comic Sans MS" pitchFamily="66" charset="0"/>
              </a:rPr>
              <a:t>}</a:t>
            </a:r>
          </a:p>
          <a:p>
            <a:endParaRPr lang="en-US" sz="3600" smtClean="0">
              <a:solidFill>
                <a:srgbClr val="0033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5" grpId="0" build="p"/>
    </p:bld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8" name="Rectangle 4"/>
          <p:cNvSpPr>
            <a:spLocks noChangeArrowheads="1"/>
          </p:cNvSpPr>
          <p:nvPr/>
        </p:nvSpPr>
        <p:spPr bwMode="auto">
          <a:xfrm>
            <a:off x="539750" y="2430463"/>
            <a:ext cx="8604250" cy="2573337"/>
          </a:xfrm>
          <a:prstGeom prst="rect">
            <a:avLst/>
          </a:prstGeom>
          <a:solidFill>
            <a:srgbClr val="FFE699"/>
          </a:solidFill>
          <a:ln w="9525" algn="ctr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1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t"/>
          <a:lstStyle/>
          <a:p>
            <a:pPr eaLnBrk="1" hangingPunct="1"/>
            <a:r>
              <a:rPr lang="en-US" altLang="zh-CN" sz="4000" smtClean="0">
                <a:ea typeface="SimSun" pitchFamily="2" charset="-122"/>
              </a:rPr>
              <a:t>Exercise</a:t>
            </a:r>
            <a:br>
              <a:rPr lang="en-US" altLang="zh-CN" sz="4000" smtClean="0">
                <a:ea typeface="SimSun" pitchFamily="2" charset="-122"/>
              </a:rPr>
            </a:br>
            <a:endParaRPr lang="zh-CN" altLang="en-US" sz="4000" smtClean="0">
              <a:ea typeface="SimSun" pitchFamily="2" charset="-122"/>
            </a:endParaRP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5763" y="1047750"/>
            <a:ext cx="8448675" cy="504825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Aft>
                <a:spcPct val="10000"/>
              </a:spcAft>
            </a:pPr>
            <a:r>
              <a:rPr lang="en-US" altLang="zh-CN" sz="3600" smtClean="0">
                <a:ea typeface="SimSun" pitchFamily="2" charset="-122"/>
              </a:rPr>
              <a:t>Write a recursive function for the following problem:</a:t>
            </a:r>
          </a:p>
          <a:p>
            <a:pPr eaLnBrk="1" hangingPunct="1">
              <a:lnSpc>
                <a:spcPct val="110000"/>
              </a:lnSpc>
              <a:spcAft>
                <a:spcPct val="10000"/>
              </a:spcAft>
              <a:buFontTx/>
              <a:buNone/>
            </a:pPr>
            <a:r>
              <a:rPr lang="en-US" altLang="zh-CN" sz="3600" smtClean="0">
                <a:solidFill>
                  <a:srgbClr val="003300"/>
                </a:solidFill>
                <a:latin typeface="Comic Sans MS" pitchFamily="66" charset="0"/>
                <a:ea typeface="SimSun" pitchFamily="2" charset="-122"/>
              </a:rPr>
              <a:t>  Given a number </a:t>
            </a:r>
            <a:r>
              <a:rPr lang="en-US" altLang="zh-CN" sz="3600" i="1" smtClean="0">
                <a:solidFill>
                  <a:srgbClr val="003300"/>
                </a:solidFill>
                <a:latin typeface="Comic Sans MS" pitchFamily="66" charset="0"/>
                <a:ea typeface="SimSun" pitchFamily="2" charset="-122"/>
              </a:rPr>
              <a:t>n </a:t>
            </a:r>
            <a:r>
              <a:rPr lang="en-US" altLang="zh-CN" sz="3600" smtClean="0">
                <a:solidFill>
                  <a:srgbClr val="003300"/>
                </a:solidFill>
                <a:latin typeface="Comic Sans MS" pitchFamily="66" charset="0"/>
                <a:ea typeface="SimSun" pitchFamily="2" charset="-122"/>
              </a:rPr>
              <a:t>(</a:t>
            </a:r>
            <a:r>
              <a:rPr lang="en-US" altLang="zh-CN" sz="3600" i="1" smtClean="0">
                <a:solidFill>
                  <a:srgbClr val="003300"/>
                </a:solidFill>
                <a:latin typeface="Comic Sans MS" pitchFamily="66" charset="0"/>
                <a:ea typeface="SimSun" pitchFamily="2" charset="-122"/>
              </a:rPr>
              <a:t>n</a:t>
            </a:r>
            <a:r>
              <a:rPr lang="en-US" altLang="zh-CN" sz="3600" smtClean="0">
                <a:solidFill>
                  <a:srgbClr val="003300"/>
                </a:solidFill>
                <a:latin typeface="Comic Sans MS" pitchFamily="66" charset="0"/>
                <a:ea typeface="SimSun" pitchFamily="2" charset="-122"/>
              </a:rPr>
              <a:t> &gt; 0), if </a:t>
            </a:r>
            <a:r>
              <a:rPr lang="en-US" altLang="zh-CN" sz="3600" i="1" smtClean="0">
                <a:solidFill>
                  <a:srgbClr val="003300"/>
                </a:solidFill>
                <a:latin typeface="Comic Sans MS" pitchFamily="66" charset="0"/>
                <a:ea typeface="SimSun" pitchFamily="2" charset="-122"/>
              </a:rPr>
              <a:t>n</a:t>
            </a:r>
            <a:r>
              <a:rPr lang="en-US" altLang="zh-CN" sz="3600" smtClean="0">
                <a:solidFill>
                  <a:srgbClr val="003300"/>
                </a:solidFill>
                <a:latin typeface="Comic Sans MS" pitchFamily="66" charset="0"/>
                <a:ea typeface="SimSun" pitchFamily="2" charset="-122"/>
              </a:rPr>
              <a:t> is even, calculate 0 + 2 + 4 + ... + </a:t>
            </a:r>
            <a:r>
              <a:rPr lang="en-US" altLang="zh-CN" sz="3600" i="1" smtClean="0">
                <a:solidFill>
                  <a:srgbClr val="003300"/>
                </a:solidFill>
                <a:latin typeface="Comic Sans MS" pitchFamily="66" charset="0"/>
                <a:ea typeface="SimSun" pitchFamily="2" charset="-122"/>
              </a:rPr>
              <a:t>n</a:t>
            </a:r>
            <a:r>
              <a:rPr lang="en-US" altLang="zh-CN" sz="3600" smtClean="0">
                <a:solidFill>
                  <a:srgbClr val="003300"/>
                </a:solidFill>
                <a:latin typeface="Comic Sans MS" pitchFamily="66" charset="0"/>
                <a:ea typeface="SimSun" pitchFamily="2" charset="-122"/>
              </a:rPr>
              <a:t>.  If </a:t>
            </a:r>
            <a:r>
              <a:rPr lang="en-US" altLang="zh-CN" sz="3600" i="1" smtClean="0">
                <a:solidFill>
                  <a:srgbClr val="003300"/>
                </a:solidFill>
                <a:latin typeface="Comic Sans MS" pitchFamily="66" charset="0"/>
                <a:ea typeface="SimSun" pitchFamily="2" charset="-122"/>
              </a:rPr>
              <a:t>n</a:t>
            </a:r>
            <a:r>
              <a:rPr lang="en-US" altLang="zh-CN" sz="3600" smtClean="0">
                <a:solidFill>
                  <a:srgbClr val="003300"/>
                </a:solidFill>
                <a:latin typeface="Comic Sans MS" pitchFamily="66" charset="0"/>
                <a:ea typeface="SimSun" pitchFamily="2" charset="-122"/>
              </a:rPr>
              <a:t> is odd, calculate 1 + 3 + 5 + ... + 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Function: An Example</a:t>
            </a:r>
          </a:p>
        </p:txBody>
      </p:sp>
      <p:sp>
        <p:nvSpPr>
          <p:cNvPr id="32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3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3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13BF4E-D401-4EA0-84CA-9BC664DD0F62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8438" name="Text Box 5"/>
          <p:cNvSpPr txBox="1">
            <a:spLocks noChangeArrowheads="1"/>
          </p:cNvSpPr>
          <p:nvPr/>
        </p:nvSpPr>
        <p:spPr bwMode="auto">
          <a:xfrm>
            <a:off x="769938" y="998538"/>
            <a:ext cx="7680325" cy="5897562"/>
          </a:xfrm>
          <a:prstGeom prst="rect">
            <a:avLst/>
          </a:prstGeom>
          <a:solidFill>
            <a:schemeClr val="bg1"/>
          </a:solidFill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#include &lt;stdio.h&gt;</a:t>
            </a:r>
          </a:p>
          <a:p>
            <a:endParaRPr lang="en-US" sz="1800"/>
          </a:p>
          <a:p>
            <a:r>
              <a:rPr lang="en-US" sz="1800"/>
              <a:t>int </a:t>
            </a:r>
            <a:r>
              <a:rPr lang="en-US" sz="1800">
                <a:solidFill>
                  <a:srgbClr val="FF0000"/>
                </a:solidFill>
              </a:rPr>
              <a:t>square</a:t>
            </a:r>
            <a:r>
              <a:rPr lang="en-US" sz="1800"/>
              <a:t>(int x)</a:t>
            </a:r>
          </a:p>
          <a:p>
            <a:r>
              <a:rPr lang="en-US" sz="1800"/>
              <a:t>{</a:t>
            </a:r>
          </a:p>
          <a:p>
            <a:r>
              <a:rPr lang="en-US" sz="1800"/>
              <a:t>  int y;</a:t>
            </a:r>
          </a:p>
          <a:p>
            <a:r>
              <a:rPr lang="en-US" sz="1800"/>
              <a:t> </a:t>
            </a:r>
          </a:p>
          <a:p>
            <a:r>
              <a:rPr lang="en-US" sz="1800"/>
              <a:t>  y=x*x;</a:t>
            </a:r>
          </a:p>
          <a:p>
            <a:r>
              <a:rPr lang="en-US" sz="1800"/>
              <a:t>  return(y);</a:t>
            </a:r>
          </a:p>
          <a:p>
            <a:r>
              <a:rPr lang="en-US" sz="1800"/>
              <a:t>}</a:t>
            </a:r>
          </a:p>
          <a:p>
            <a:endParaRPr lang="en-US" sz="1800"/>
          </a:p>
          <a:p>
            <a:r>
              <a:rPr lang="en-US" sz="1800"/>
              <a:t> void main()</a:t>
            </a:r>
          </a:p>
          <a:p>
            <a:r>
              <a:rPr lang="en-US" sz="1800"/>
              <a:t>  {</a:t>
            </a:r>
          </a:p>
          <a:p>
            <a:r>
              <a:rPr lang="en-US" sz="1800"/>
              <a:t>    int a,b,sum_sq;</a:t>
            </a:r>
          </a:p>
          <a:p>
            <a:endParaRPr lang="en-US" sz="1800"/>
          </a:p>
          <a:p>
            <a:r>
              <a:rPr lang="en-US" sz="1800"/>
              <a:t>   printf(“Give a and b \n”);</a:t>
            </a:r>
          </a:p>
          <a:p>
            <a:r>
              <a:rPr lang="en-US" sz="1800"/>
              <a:t>   scanf(“%d%d”,&amp;a,&amp;b);</a:t>
            </a:r>
          </a:p>
          <a:p>
            <a:endParaRPr lang="en-US" sz="1800"/>
          </a:p>
          <a:p>
            <a:r>
              <a:rPr lang="en-US" sz="1800"/>
              <a:t>    sum_sq=</a:t>
            </a:r>
            <a:r>
              <a:rPr lang="en-US" sz="1800">
                <a:solidFill>
                  <a:srgbClr val="FF0000"/>
                </a:solidFill>
              </a:rPr>
              <a:t>square</a:t>
            </a:r>
            <a:r>
              <a:rPr lang="en-US" sz="1800"/>
              <a:t>(a)+</a:t>
            </a:r>
            <a:r>
              <a:rPr lang="en-US" sz="1800">
                <a:solidFill>
                  <a:srgbClr val="FF0000"/>
                </a:solidFill>
              </a:rPr>
              <a:t>square</a:t>
            </a:r>
            <a:r>
              <a:rPr lang="en-US" sz="1800"/>
              <a:t>(b);</a:t>
            </a:r>
          </a:p>
          <a:p>
            <a:endParaRPr lang="en-US" sz="1800"/>
          </a:p>
          <a:p>
            <a:r>
              <a:rPr lang="en-US" sz="1800"/>
              <a:t>    printf(“Sum of squares= %d \n”,sum_sq);</a:t>
            </a:r>
          </a:p>
          <a:p>
            <a:r>
              <a:rPr lang="en-US" sz="1800"/>
              <a:t>   } </a:t>
            </a:r>
          </a:p>
        </p:txBody>
      </p:sp>
      <p:sp>
        <p:nvSpPr>
          <p:cNvPr id="18439" name="Rectangle 6"/>
          <p:cNvSpPr>
            <a:spLocks noChangeArrowheads="1"/>
          </p:cNvSpPr>
          <p:nvPr/>
        </p:nvSpPr>
        <p:spPr bwMode="auto">
          <a:xfrm>
            <a:off x="4456113" y="1470025"/>
            <a:ext cx="2651125" cy="1344613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0" name="Rectangle 7"/>
          <p:cNvSpPr>
            <a:spLocks noChangeArrowheads="1"/>
          </p:cNvSpPr>
          <p:nvPr/>
        </p:nvSpPr>
        <p:spPr bwMode="auto">
          <a:xfrm>
            <a:off x="5532438" y="1662113"/>
            <a:ext cx="2303462" cy="1766887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2536825" y="1508125"/>
            <a:ext cx="4237038" cy="495300"/>
            <a:chOff x="1598" y="854"/>
            <a:chExt cx="2669" cy="312"/>
          </a:xfrm>
        </p:grpSpPr>
        <p:sp>
          <p:nvSpPr>
            <p:cNvPr id="18465" name="Rectangle 8"/>
            <p:cNvSpPr>
              <a:spLocks noChangeArrowheads="1"/>
            </p:cNvSpPr>
            <p:nvPr/>
          </p:nvSpPr>
          <p:spPr bwMode="auto">
            <a:xfrm>
              <a:off x="2396" y="854"/>
              <a:ext cx="1871" cy="312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/>
                <a:t>Function declaration</a:t>
              </a:r>
            </a:p>
          </p:txBody>
        </p:sp>
        <p:sp>
          <p:nvSpPr>
            <p:cNvPr id="18466" name="Line 9"/>
            <p:cNvSpPr>
              <a:spLocks noChangeShapeType="1"/>
            </p:cNvSpPr>
            <p:nvPr/>
          </p:nvSpPr>
          <p:spPr bwMode="auto">
            <a:xfrm flipH="1">
              <a:off x="1598" y="1023"/>
              <a:ext cx="77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18442" name="Freeform 13"/>
          <p:cNvSpPr>
            <a:spLocks/>
          </p:cNvSpPr>
          <p:nvPr/>
        </p:nvSpPr>
        <p:spPr bwMode="auto">
          <a:xfrm>
            <a:off x="2690813" y="2546350"/>
            <a:ext cx="536575" cy="38100"/>
          </a:xfrm>
          <a:custGeom>
            <a:avLst/>
            <a:gdLst>
              <a:gd name="T0" fmla="*/ 338 w 338"/>
              <a:gd name="T1" fmla="*/ 24 h 24"/>
              <a:gd name="T2" fmla="*/ 0 w 338"/>
              <a:gd name="T3" fmla="*/ 0 h 24"/>
              <a:gd name="T4" fmla="*/ 0 60000 65536"/>
              <a:gd name="T5" fmla="*/ 0 60000 65536"/>
              <a:gd name="T6" fmla="*/ 0 w 338"/>
              <a:gd name="T7" fmla="*/ 0 h 24"/>
              <a:gd name="T8" fmla="*/ 338 w 338"/>
              <a:gd name="T9" fmla="*/ 24 h 2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38" h="24">
                <a:moveTo>
                  <a:pt x="338" y="24"/>
                </a:moveTo>
                <a:cubicBezTo>
                  <a:pt x="197" y="14"/>
                  <a:pt x="56" y="4"/>
                  <a:pt x="0" y="0"/>
                </a:cubicBezTo>
              </a:path>
            </a:pathLst>
          </a:custGeom>
          <a:noFill/>
          <a:ln w="38100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443" name="Freeform 14"/>
          <p:cNvSpPr>
            <a:spLocks/>
          </p:cNvSpPr>
          <p:nvPr/>
        </p:nvSpPr>
        <p:spPr bwMode="auto">
          <a:xfrm>
            <a:off x="1668463" y="1984375"/>
            <a:ext cx="2679700" cy="741363"/>
          </a:xfrm>
          <a:custGeom>
            <a:avLst/>
            <a:gdLst>
              <a:gd name="T0" fmla="*/ 1688 w 1688"/>
              <a:gd name="T1" fmla="*/ 467 h 467"/>
              <a:gd name="T2" fmla="*/ 1340 w 1688"/>
              <a:gd name="T3" fmla="*/ 402 h 467"/>
              <a:gd name="T4" fmla="*/ 1079 w 1688"/>
              <a:gd name="T5" fmla="*/ 315 h 467"/>
              <a:gd name="T6" fmla="*/ 557 w 1688"/>
              <a:gd name="T7" fmla="*/ 304 h 467"/>
              <a:gd name="T8" fmla="*/ 503 w 1688"/>
              <a:gd name="T9" fmla="*/ 228 h 467"/>
              <a:gd name="T10" fmla="*/ 492 w 1688"/>
              <a:gd name="T11" fmla="*/ 195 h 467"/>
              <a:gd name="T12" fmla="*/ 449 w 1688"/>
              <a:gd name="T13" fmla="*/ 174 h 467"/>
              <a:gd name="T14" fmla="*/ 177 w 1688"/>
              <a:gd name="T15" fmla="*/ 185 h 467"/>
              <a:gd name="T16" fmla="*/ 36 w 1688"/>
              <a:gd name="T17" fmla="*/ 43 h 467"/>
              <a:gd name="T18" fmla="*/ 3 w 1688"/>
              <a:gd name="T19" fmla="*/ 0 h 46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688"/>
              <a:gd name="T31" fmla="*/ 0 h 467"/>
              <a:gd name="T32" fmla="*/ 1688 w 1688"/>
              <a:gd name="T33" fmla="*/ 467 h 467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688" h="467">
                <a:moveTo>
                  <a:pt x="1688" y="467"/>
                </a:moveTo>
                <a:cubicBezTo>
                  <a:pt x="1582" y="414"/>
                  <a:pt x="1456" y="415"/>
                  <a:pt x="1340" y="402"/>
                </a:cubicBezTo>
                <a:cubicBezTo>
                  <a:pt x="1257" y="374"/>
                  <a:pt x="1168" y="319"/>
                  <a:pt x="1079" y="315"/>
                </a:cubicBezTo>
                <a:cubicBezTo>
                  <a:pt x="905" y="308"/>
                  <a:pt x="731" y="308"/>
                  <a:pt x="557" y="304"/>
                </a:cubicBezTo>
                <a:cubicBezTo>
                  <a:pt x="520" y="267"/>
                  <a:pt x="525" y="278"/>
                  <a:pt x="503" y="228"/>
                </a:cubicBezTo>
                <a:cubicBezTo>
                  <a:pt x="498" y="217"/>
                  <a:pt x="500" y="203"/>
                  <a:pt x="492" y="195"/>
                </a:cubicBezTo>
                <a:cubicBezTo>
                  <a:pt x="481" y="184"/>
                  <a:pt x="463" y="181"/>
                  <a:pt x="449" y="174"/>
                </a:cubicBezTo>
                <a:cubicBezTo>
                  <a:pt x="335" y="202"/>
                  <a:pt x="346" y="194"/>
                  <a:pt x="177" y="185"/>
                </a:cubicBezTo>
                <a:cubicBezTo>
                  <a:pt x="99" y="132"/>
                  <a:pt x="95" y="113"/>
                  <a:pt x="36" y="43"/>
                </a:cubicBezTo>
                <a:cubicBezTo>
                  <a:pt x="0" y="1"/>
                  <a:pt x="3" y="28"/>
                  <a:pt x="3" y="0"/>
                </a:cubicBezTo>
              </a:path>
            </a:pathLst>
          </a:custGeom>
          <a:noFill/>
          <a:ln w="38100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1806575" y="1930400"/>
            <a:ext cx="3641725" cy="919163"/>
            <a:chOff x="1138" y="1216"/>
            <a:chExt cx="2294" cy="579"/>
          </a:xfrm>
        </p:grpSpPr>
        <p:sp>
          <p:nvSpPr>
            <p:cNvPr id="18463" name="Text Box 11"/>
            <p:cNvSpPr txBox="1">
              <a:spLocks noChangeArrowheads="1"/>
            </p:cNvSpPr>
            <p:nvPr/>
          </p:nvSpPr>
          <p:spPr bwMode="auto">
            <a:xfrm>
              <a:off x="1840" y="1483"/>
              <a:ext cx="1592" cy="312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1">
                  <a:solidFill>
                    <a:schemeClr val="accent2"/>
                  </a:solidFill>
                </a:rPr>
                <a:t>Name of function</a:t>
              </a:r>
            </a:p>
          </p:txBody>
        </p:sp>
        <p:sp>
          <p:nvSpPr>
            <p:cNvPr id="18464" name="Line 16"/>
            <p:cNvSpPr>
              <a:spLocks noChangeShapeType="1"/>
            </p:cNvSpPr>
            <p:nvPr/>
          </p:nvSpPr>
          <p:spPr bwMode="auto">
            <a:xfrm>
              <a:off x="1138" y="1216"/>
              <a:ext cx="726" cy="387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18445" name="Line 17"/>
          <p:cNvSpPr>
            <a:spLocks noChangeShapeType="1"/>
          </p:cNvSpPr>
          <p:nvPr/>
        </p:nvSpPr>
        <p:spPr bwMode="auto">
          <a:xfrm>
            <a:off x="4879975" y="2622550"/>
            <a:ext cx="0" cy="0"/>
          </a:xfrm>
          <a:prstGeom prst="line">
            <a:avLst/>
          </a:prstGeom>
          <a:noFill/>
          <a:ln w="38100">
            <a:noFill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446" name="Line 18"/>
          <p:cNvSpPr>
            <a:spLocks noChangeShapeType="1"/>
          </p:cNvSpPr>
          <p:nvPr/>
        </p:nvSpPr>
        <p:spPr bwMode="auto">
          <a:xfrm>
            <a:off x="3573463" y="2814638"/>
            <a:ext cx="76200" cy="38100"/>
          </a:xfrm>
          <a:prstGeom prst="line">
            <a:avLst/>
          </a:prstGeom>
          <a:noFill/>
          <a:ln w="38100">
            <a:noFill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447" name="Line 39"/>
          <p:cNvSpPr>
            <a:spLocks noChangeShapeType="1"/>
          </p:cNvSpPr>
          <p:nvPr/>
        </p:nvSpPr>
        <p:spPr bwMode="auto">
          <a:xfrm flipH="1" flipV="1">
            <a:off x="2306638" y="1930400"/>
            <a:ext cx="152400" cy="1498600"/>
          </a:xfrm>
          <a:prstGeom prst="line">
            <a:avLst/>
          </a:prstGeom>
          <a:noFill/>
          <a:ln w="38100">
            <a:noFill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2228850" y="2046288"/>
            <a:ext cx="1612900" cy="1993900"/>
            <a:chOff x="1404" y="1216"/>
            <a:chExt cx="1016" cy="1256"/>
          </a:xfrm>
        </p:grpSpPr>
        <p:sp>
          <p:nvSpPr>
            <p:cNvPr id="18461" name="Rectangle 38"/>
            <p:cNvSpPr>
              <a:spLocks noChangeArrowheads="1"/>
            </p:cNvSpPr>
            <p:nvPr/>
          </p:nvSpPr>
          <p:spPr bwMode="auto">
            <a:xfrm>
              <a:off x="1404" y="2160"/>
              <a:ext cx="1016" cy="312"/>
            </a:xfrm>
            <a:prstGeom prst="rect">
              <a:avLst/>
            </a:prstGeom>
            <a:noFill/>
            <a:ln w="38100" algn="ctr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>
                  <a:solidFill>
                    <a:schemeClr val="accent1"/>
                  </a:solidFill>
                </a:rPr>
                <a:t>parameter</a:t>
              </a:r>
            </a:p>
          </p:txBody>
        </p:sp>
        <p:sp>
          <p:nvSpPr>
            <p:cNvPr id="18462" name="Line 40"/>
            <p:cNvSpPr>
              <a:spLocks noChangeShapeType="1"/>
            </p:cNvSpPr>
            <p:nvPr/>
          </p:nvSpPr>
          <p:spPr bwMode="auto">
            <a:xfrm flipH="1" flipV="1">
              <a:off x="1453" y="1216"/>
              <a:ext cx="24" cy="944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18449" name="Freeform 43"/>
          <p:cNvSpPr>
            <a:spLocks/>
          </p:cNvSpPr>
          <p:nvPr/>
        </p:nvSpPr>
        <p:spPr bwMode="auto">
          <a:xfrm>
            <a:off x="1655763" y="1863725"/>
            <a:ext cx="2760662" cy="914400"/>
          </a:xfrm>
          <a:custGeom>
            <a:avLst/>
            <a:gdLst>
              <a:gd name="T0" fmla="*/ 0 w 1739"/>
              <a:gd name="T1" fmla="*/ 0 h 576"/>
              <a:gd name="T2" fmla="*/ 44 w 1739"/>
              <a:gd name="T3" fmla="*/ 54 h 576"/>
              <a:gd name="T4" fmla="*/ 131 w 1739"/>
              <a:gd name="T5" fmla="*/ 239 h 576"/>
              <a:gd name="T6" fmla="*/ 218 w 1739"/>
              <a:gd name="T7" fmla="*/ 304 h 576"/>
              <a:gd name="T8" fmla="*/ 468 w 1739"/>
              <a:gd name="T9" fmla="*/ 261 h 576"/>
              <a:gd name="T10" fmla="*/ 533 w 1739"/>
              <a:gd name="T11" fmla="*/ 304 h 576"/>
              <a:gd name="T12" fmla="*/ 685 w 1739"/>
              <a:gd name="T13" fmla="*/ 358 h 576"/>
              <a:gd name="T14" fmla="*/ 718 w 1739"/>
              <a:gd name="T15" fmla="*/ 391 h 576"/>
              <a:gd name="T16" fmla="*/ 805 w 1739"/>
              <a:gd name="T17" fmla="*/ 434 h 576"/>
              <a:gd name="T18" fmla="*/ 1044 w 1739"/>
              <a:gd name="T19" fmla="*/ 424 h 576"/>
              <a:gd name="T20" fmla="*/ 1087 w 1739"/>
              <a:gd name="T21" fmla="*/ 413 h 576"/>
              <a:gd name="T22" fmla="*/ 1207 w 1739"/>
              <a:gd name="T23" fmla="*/ 521 h 576"/>
              <a:gd name="T24" fmla="*/ 1261 w 1739"/>
              <a:gd name="T25" fmla="*/ 543 h 576"/>
              <a:gd name="T26" fmla="*/ 1304 w 1739"/>
              <a:gd name="T27" fmla="*/ 576 h 576"/>
              <a:gd name="T28" fmla="*/ 1739 w 1739"/>
              <a:gd name="T29" fmla="*/ 576 h 57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739"/>
              <a:gd name="T46" fmla="*/ 0 h 576"/>
              <a:gd name="T47" fmla="*/ 1739 w 1739"/>
              <a:gd name="T48" fmla="*/ 576 h 57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739" h="576">
                <a:moveTo>
                  <a:pt x="0" y="0"/>
                </a:moveTo>
                <a:cubicBezTo>
                  <a:pt x="15" y="18"/>
                  <a:pt x="32" y="34"/>
                  <a:pt x="44" y="54"/>
                </a:cubicBezTo>
                <a:cubicBezTo>
                  <a:pt x="79" y="111"/>
                  <a:pt x="85" y="188"/>
                  <a:pt x="131" y="239"/>
                </a:cubicBezTo>
                <a:cubicBezTo>
                  <a:pt x="149" y="259"/>
                  <a:pt x="192" y="287"/>
                  <a:pt x="218" y="304"/>
                </a:cubicBezTo>
                <a:cubicBezTo>
                  <a:pt x="484" y="288"/>
                  <a:pt x="329" y="303"/>
                  <a:pt x="468" y="261"/>
                </a:cubicBezTo>
                <a:cubicBezTo>
                  <a:pt x="596" y="285"/>
                  <a:pt x="477" y="246"/>
                  <a:pt x="533" y="304"/>
                </a:cubicBezTo>
                <a:cubicBezTo>
                  <a:pt x="546" y="317"/>
                  <a:pt x="651" y="341"/>
                  <a:pt x="685" y="358"/>
                </a:cubicBezTo>
                <a:cubicBezTo>
                  <a:pt x="696" y="369"/>
                  <a:pt x="705" y="383"/>
                  <a:pt x="718" y="391"/>
                </a:cubicBezTo>
                <a:cubicBezTo>
                  <a:pt x="745" y="408"/>
                  <a:pt x="805" y="434"/>
                  <a:pt x="805" y="434"/>
                </a:cubicBezTo>
                <a:cubicBezTo>
                  <a:pt x="885" y="431"/>
                  <a:pt x="964" y="430"/>
                  <a:pt x="1044" y="424"/>
                </a:cubicBezTo>
                <a:cubicBezTo>
                  <a:pt x="1059" y="423"/>
                  <a:pt x="1073" y="408"/>
                  <a:pt x="1087" y="413"/>
                </a:cubicBezTo>
                <a:cubicBezTo>
                  <a:pt x="1124" y="427"/>
                  <a:pt x="1174" y="499"/>
                  <a:pt x="1207" y="521"/>
                </a:cubicBezTo>
                <a:cubicBezTo>
                  <a:pt x="1223" y="532"/>
                  <a:pt x="1244" y="533"/>
                  <a:pt x="1261" y="543"/>
                </a:cubicBezTo>
                <a:cubicBezTo>
                  <a:pt x="1277" y="552"/>
                  <a:pt x="1290" y="565"/>
                  <a:pt x="1304" y="576"/>
                </a:cubicBezTo>
                <a:cubicBezTo>
                  <a:pt x="1459" y="569"/>
                  <a:pt x="1588" y="576"/>
                  <a:pt x="1739" y="576"/>
                </a:cubicBezTo>
              </a:path>
            </a:pathLst>
          </a:custGeom>
          <a:noFill/>
          <a:ln w="38100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5" name="Group 45"/>
          <p:cNvGrpSpPr>
            <a:grpSpLocks/>
          </p:cNvGrpSpPr>
          <p:nvPr/>
        </p:nvGrpSpPr>
        <p:grpSpPr bwMode="auto">
          <a:xfrm>
            <a:off x="1000125" y="1892300"/>
            <a:ext cx="4945063" cy="1554163"/>
            <a:chOff x="630" y="1192"/>
            <a:chExt cx="3115" cy="979"/>
          </a:xfrm>
        </p:grpSpPr>
        <p:sp>
          <p:nvSpPr>
            <p:cNvPr id="18459" name="Rectangle 42"/>
            <p:cNvSpPr>
              <a:spLocks noChangeArrowheads="1"/>
            </p:cNvSpPr>
            <p:nvPr/>
          </p:nvSpPr>
          <p:spPr bwMode="auto">
            <a:xfrm>
              <a:off x="2174" y="1859"/>
              <a:ext cx="1571" cy="312"/>
            </a:xfrm>
            <a:prstGeom prst="rect">
              <a:avLst/>
            </a:prstGeom>
            <a:noFill/>
            <a:ln w="38100" algn="ctr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>
                  <a:solidFill>
                    <a:srgbClr val="CC9900"/>
                  </a:solidFill>
                </a:rPr>
                <a:t>Return data-type</a:t>
              </a:r>
            </a:p>
          </p:txBody>
        </p:sp>
        <p:sp>
          <p:nvSpPr>
            <p:cNvPr id="18460" name="Line 44"/>
            <p:cNvSpPr>
              <a:spLocks noChangeShapeType="1"/>
            </p:cNvSpPr>
            <p:nvPr/>
          </p:nvSpPr>
          <p:spPr bwMode="auto">
            <a:xfrm>
              <a:off x="630" y="1192"/>
              <a:ext cx="1500" cy="799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6" name="Group 49"/>
          <p:cNvGrpSpPr>
            <a:grpSpLocks/>
          </p:cNvGrpSpPr>
          <p:nvPr/>
        </p:nvGrpSpPr>
        <p:grpSpPr bwMode="auto">
          <a:xfrm>
            <a:off x="2613025" y="4735513"/>
            <a:ext cx="4492625" cy="1074737"/>
            <a:chOff x="1646" y="2983"/>
            <a:chExt cx="2830" cy="677"/>
          </a:xfrm>
        </p:grpSpPr>
        <p:sp>
          <p:nvSpPr>
            <p:cNvPr id="18456" name="Rectangle 46"/>
            <p:cNvSpPr>
              <a:spLocks noChangeArrowheads="1"/>
            </p:cNvSpPr>
            <p:nvPr/>
          </p:nvSpPr>
          <p:spPr bwMode="auto">
            <a:xfrm>
              <a:off x="2894" y="2983"/>
              <a:ext cx="1582" cy="312"/>
            </a:xfrm>
            <a:prstGeom prst="rect">
              <a:avLst/>
            </a:prstGeom>
            <a:noFill/>
            <a:ln w="38100" algn="ctr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/>
                <a:t>Functions called </a:t>
              </a:r>
            </a:p>
          </p:txBody>
        </p:sp>
        <p:sp>
          <p:nvSpPr>
            <p:cNvPr id="18457" name="Line 47"/>
            <p:cNvSpPr>
              <a:spLocks noChangeShapeType="1"/>
            </p:cNvSpPr>
            <p:nvPr/>
          </p:nvSpPr>
          <p:spPr bwMode="auto">
            <a:xfrm flipH="1">
              <a:off x="1646" y="3152"/>
              <a:ext cx="1137" cy="508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458" name="Line 48"/>
            <p:cNvSpPr>
              <a:spLocks noChangeShapeType="1"/>
            </p:cNvSpPr>
            <p:nvPr/>
          </p:nvSpPr>
          <p:spPr bwMode="auto">
            <a:xfrm flipH="1">
              <a:off x="2324" y="3321"/>
              <a:ext cx="701" cy="339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7" name="Group 54"/>
          <p:cNvGrpSpPr>
            <a:grpSpLocks/>
          </p:cNvGrpSpPr>
          <p:nvPr/>
        </p:nvGrpSpPr>
        <p:grpSpPr bwMode="auto">
          <a:xfrm>
            <a:off x="3054350" y="5926138"/>
            <a:ext cx="5300663" cy="609600"/>
            <a:chOff x="1924" y="3733"/>
            <a:chExt cx="3339" cy="384"/>
          </a:xfrm>
        </p:grpSpPr>
        <p:sp>
          <p:nvSpPr>
            <p:cNvPr id="18453" name="Rectangle 51"/>
            <p:cNvSpPr>
              <a:spLocks noChangeArrowheads="1"/>
            </p:cNvSpPr>
            <p:nvPr/>
          </p:nvSpPr>
          <p:spPr bwMode="auto">
            <a:xfrm>
              <a:off x="3436" y="3805"/>
              <a:ext cx="1827" cy="312"/>
            </a:xfrm>
            <a:prstGeom prst="rect">
              <a:avLst/>
            </a:prstGeom>
            <a:noFill/>
            <a:ln w="38100" algn="ctr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/>
                <a:t>Parameters Passed</a:t>
              </a:r>
            </a:p>
          </p:txBody>
        </p:sp>
        <p:sp>
          <p:nvSpPr>
            <p:cNvPr id="18454" name="Line 52"/>
            <p:cNvSpPr>
              <a:spLocks noChangeShapeType="1"/>
            </p:cNvSpPr>
            <p:nvPr/>
          </p:nvSpPr>
          <p:spPr bwMode="auto">
            <a:xfrm flipH="1" flipV="1">
              <a:off x="1924" y="3781"/>
              <a:ext cx="1475" cy="169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455" name="Line 53"/>
            <p:cNvSpPr>
              <a:spLocks noChangeShapeType="1"/>
            </p:cNvSpPr>
            <p:nvPr/>
          </p:nvSpPr>
          <p:spPr bwMode="auto">
            <a:xfrm flipH="1" flipV="1">
              <a:off x="2541" y="3733"/>
              <a:ext cx="871" cy="145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Invoking a function call : An Example</a:t>
            </a:r>
          </a:p>
        </p:txBody>
      </p:sp>
      <p:sp>
        <p:nvSpPr>
          <p:cNvPr id="19459" name="Text Box 4"/>
          <p:cNvSpPr>
            <a:spLocks noGrp="1" noChangeArrowheads="1"/>
          </p:cNvSpPr>
          <p:nvPr>
            <p:ph idx="1"/>
          </p:nvPr>
        </p:nvSpPr>
        <p:spPr>
          <a:xfrm>
            <a:off x="339725" y="1066800"/>
            <a:ext cx="7772400" cy="4724400"/>
          </a:xfrm>
          <a:solidFill>
            <a:schemeClr val="bg1"/>
          </a:solidFill>
          <a:ln w="38100">
            <a:solidFill>
              <a:srgbClr val="008000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400" smtClean="0"/>
              <a:t>#include &lt;stdio.h&gt;</a:t>
            </a:r>
          </a:p>
          <a:p>
            <a:pPr>
              <a:lnSpc>
                <a:spcPct val="80000"/>
              </a:lnSpc>
            </a:pPr>
            <a:endParaRPr lang="en-US" sz="1400" smtClean="0"/>
          </a:p>
          <a:p>
            <a:pPr>
              <a:lnSpc>
                <a:spcPct val="80000"/>
              </a:lnSpc>
            </a:pPr>
            <a:r>
              <a:rPr lang="en-US" sz="1400" smtClean="0"/>
              <a:t>int square(int x)</a:t>
            </a:r>
          </a:p>
          <a:p>
            <a:pPr>
              <a:lnSpc>
                <a:spcPct val="80000"/>
              </a:lnSpc>
            </a:pPr>
            <a:r>
              <a:rPr lang="en-US" sz="1400" smtClean="0"/>
              <a:t>{</a:t>
            </a:r>
          </a:p>
          <a:p>
            <a:pPr>
              <a:lnSpc>
                <a:spcPct val="80000"/>
              </a:lnSpc>
            </a:pPr>
            <a:r>
              <a:rPr lang="en-US" sz="1400" smtClean="0"/>
              <a:t>  int y;</a:t>
            </a:r>
          </a:p>
          <a:p>
            <a:pPr>
              <a:lnSpc>
                <a:spcPct val="80000"/>
              </a:lnSpc>
            </a:pPr>
            <a:r>
              <a:rPr lang="en-US" sz="140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400" smtClean="0"/>
              <a:t>  y=x*x;</a:t>
            </a:r>
          </a:p>
          <a:p>
            <a:pPr>
              <a:lnSpc>
                <a:spcPct val="80000"/>
              </a:lnSpc>
            </a:pPr>
            <a:r>
              <a:rPr lang="en-US" sz="1400" smtClean="0"/>
              <a:t>  return(y);</a:t>
            </a:r>
          </a:p>
          <a:p>
            <a:pPr>
              <a:lnSpc>
                <a:spcPct val="80000"/>
              </a:lnSpc>
            </a:pPr>
            <a:r>
              <a:rPr lang="en-US" sz="1400" smtClean="0"/>
              <a:t>}</a:t>
            </a:r>
          </a:p>
          <a:p>
            <a:pPr>
              <a:lnSpc>
                <a:spcPct val="80000"/>
              </a:lnSpc>
            </a:pPr>
            <a:endParaRPr lang="en-US" sz="1400" smtClean="0"/>
          </a:p>
          <a:p>
            <a:pPr>
              <a:lnSpc>
                <a:spcPct val="80000"/>
              </a:lnSpc>
            </a:pPr>
            <a:r>
              <a:rPr lang="en-US" sz="1400" smtClean="0"/>
              <a:t> void main()</a:t>
            </a:r>
          </a:p>
          <a:p>
            <a:pPr>
              <a:lnSpc>
                <a:spcPct val="80000"/>
              </a:lnSpc>
            </a:pPr>
            <a:r>
              <a:rPr lang="en-US" sz="1400" smtClean="0"/>
              <a:t>  {</a:t>
            </a:r>
          </a:p>
          <a:p>
            <a:pPr>
              <a:lnSpc>
                <a:spcPct val="80000"/>
              </a:lnSpc>
            </a:pPr>
            <a:r>
              <a:rPr lang="en-US" sz="1400" smtClean="0"/>
              <a:t>    int a,b,sum_sq;</a:t>
            </a:r>
          </a:p>
          <a:p>
            <a:pPr>
              <a:lnSpc>
                <a:spcPct val="80000"/>
              </a:lnSpc>
            </a:pPr>
            <a:endParaRPr lang="en-US" sz="1400" smtClean="0"/>
          </a:p>
          <a:p>
            <a:pPr>
              <a:lnSpc>
                <a:spcPct val="80000"/>
              </a:lnSpc>
            </a:pPr>
            <a:r>
              <a:rPr lang="en-US" sz="1400" smtClean="0"/>
              <a:t>   printf(“Give a and b \n”);</a:t>
            </a:r>
          </a:p>
          <a:p>
            <a:pPr>
              <a:lnSpc>
                <a:spcPct val="80000"/>
              </a:lnSpc>
            </a:pPr>
            <a:r>
              <a:rPr lang="en-US" sz="1400" smtClean="0"/>
              <a:t>   scanf(“%d%d”,&amp;a,&amp;b);</a:t>
            </a:r>
          </a:p>
          <a:p>
            <a:pPr>
              <a:lnSpc>
                <a:spcPct val="80000"/>
              </a:lnSpc>
            </a:pPr>
            <a:endParaRPr lang="en-US" sz="1400" smtClean="0"/>
          </a:p>
          <a:p>
            <a:pPr>
              <a:lnSpc>
                <a:spcPct val="80000"/>
              </a:lnSpc>
            </a:pPr>
            <a:r>
              <a:rPr lang="en-US" sz="1400" smtClean="0"/>
              <a:t>    sum_sq=</a:t>
            </a:r>
            <a:r>
              <a:rPr lang="en-US" sz="1400" smtClean="0">
                <a:solidFill>
                  <a:srgbClr val="FF0000"/>
                </a:solidFill>
              </a:rPr>
              <a:t>square(a</a:t>
            </a:r>
            <a:r>
              <a:rPr lang="en-US" sz="1400" smtClean="0"/>
              <a:t>)+square(b);</a:t>
            </a:r>
          </a:p>
          <a:p>
            <a:pPr>
              <a:lnSpc>
                <a:spcPct val="80000"/>
              </a:lnSpc>
            </a:pPr>
            <a:endParaRPr lang="en-US" sz="1400" smtClean="0"/>
          </a:p>
          <a:p>
            <a:pPr>
              <a:lnSpc>
                <a:spcPct val="80000"/>
              </a:lnSpc>
            </a:pPr>
            <a:r>
              <a:rPr lang="en-US" sz="1400" smtClean="0"/>
              <a:t>    printf(“Sum of squares= %d \n”,sum_sq);</a:t>
            </a:r>
          </a:p>
          <a:p>
            <a:pPr>
              <a:lnSpc>
                <a:spcPct val="80000"/>
              </a:lnSpc>
            </a:pPr>
            <a:r>
              <a:rPr lang="en-US" sz="1400" smtClean="0"/>
              <a:t>   } </a:t>
            </a:r>
          </a:p>
        </p:txBody>
      </p:sp>
      <p:sp>
        <p:nvSpPr>
          <p:cNvPr id="2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0DDEF1-568B-4DB7-9D8E-48069950C869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275461" name="Rectangle 5"/>
          <p:cNvSpPr>
            <a:spLocks noChangeArrowheads="1"/>
          </p:cNvSpPr>
          <p:nvPr/>
        </p:nvSpPr>
        <p:spPr bwMode="auto">
          <a:xfrm>
            <a:off x="3689350" y="1662113"/>
            <a:ext cx="3379788" cy="422275"/>
          </a:xfrm>
          <a:prstGeom prst="rect">
            <a:avLst/>
          </a:prstGeom>
          <a:solidFill>
            <a:srgbClr val="FFE699"/>
          </a:solidFill>
          <a:ln w="9525" algn="ctr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Assume value of a is 10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405188" y="2473325"/>
            <a:ext cx="1512887" cy="457200"/>
            <a:chOff x="2145" y="1558"/>
            <a:chExt cx="953" cy="288"/>
          </a:xfrm>
        </p:grpSpPr>
        <p:sp>
          <p:nvSpPr>
            <p:cNvPr id="19483" name="Rectangle 6"/>
            <p:cNvSpPr>
              <a:spLocks noChangeArrowheads="1"/>
            </p:cNvSpPr>
            <p:nvPr/>
          </p:nvSpPr>
          <p:spPr bwMode="auto">
            <a:xfrm>
              <a:off x="2372" y="1579"/>
              <a:ext cx="726" cy="266"/>
            </a:xfrm>
            <a:prstGeom prst="rect">
              <a:avLst/>
            </a:prstGeom>
            <a:solidFill>
              <a:srgbClr val="FFE699"/>
            </a:solidFill>
            <a:ln w="9525" algn="ctr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10</a:t>
              </a:r>
            </a:p>
          </p:txBody>
        </p:sp>
        <p:sp>
          <p:nvSpPr>
            <p:cNvPr id="19484" name="Text Box 7"/>
            <p:cNvSpPr txBox="1">
              <a:spLocks noChangeArrowheads="1"/>
            </p:cNvSpPr>
            <p:nvPr/>
          </p:nvSpPr>
          <p:spPr bwMode="auto">
            <a:xfrm>
              <a:off x="2145" y="1558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a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3803650" y="2986088"/>
            <a:ext cx="2089150" cy="884237"/>
            <a:chOff x="2411" y="1870"/>
            <a:chExt cx="1316" cy="557"/>
          </a:xfrm>
        </p:grpSpPr>
        <p:sp>
          <p:nvSpPr>
            <p:cNvPr id="19480" name="Rectangle 9"/>
            <p:cNvSpPr>
              <a:spLocks noChangeArrowheads="1"/>
            </p:cNvSpPr>
            <p:nvPr/>
          </p:nvSpPr>
          <p:spPr bwMode="auto">
            <a:xfrm>
              <a:off x="2662" y="2160"/>
              <a:ext cx="1065" cy="242"/>
            </a:xfrm>
            <a:prstGeom prst="rect">
              <a:avLst/>
            </a:prstGeom>
            <a:solidFill>
              <a:srgbClr val="FFE699"/>
            </a:solidFill>
            <a:ln w="9525" cap="rnd" algn="ctr">
              <a:solidFill>
                <a:srgbClr val="FF00FF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9481" name="Text Box 10"/>
            <p:cNvSpPr txBox="1">
              <a:spLocks noChangeArrowheads="1"/>
            </p:cNvSpPr>
            <p:nvPr/>
          </p:nvSpPr>
          <p:spPr bwMode="auto">
            <a:xfrm>
              <a:off x="2411" y="2139"/>
              <a:ext cx="21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19482" name="AutoShape 11"/>
            <p:cNvSpPr>
              <a:spLocks noChangeArrowheads="1"/>
            </p:cNvSpPr>
            <p:nvPr/>
          </p:nvSpPr>
          <p:spPr bwMode="auto">
            <a:xfrm>
              <a:off x="2807" y="1870"/>
              <a:ext cx="121" cy="290"/>
            </a:xfrm>
            <a:prstGeom prst="downArrow">
              <a:avLst>
                <a:gd name="adj1" fmla="val 50000"/>
                <a:gd name="adj2" fmla="val 59917"/>
              </a:avLst>
            </a:prstGeom>
            <a:solidFill>
              <a:srgbClr val="FFE699"/>
            </a:solidFill>
            <a:ln w="9525" algn="ctr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5469" name="Text Box 13"/>
          <p:cNvSpPr txBox="1">
            <a:spLocks noChangeArrowheads="1"/>
          </p:cNvSpPr>
          <p:nvPr/>
        </p:nvSpPr>
        <p:spPr bwMode="auto">
          <a:xfrm>
            <a:off x="4902200" y="3355975"/>
            <a:ext cx="52387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10</a:t>
            </a:r>
          </a:p>
        </p:txBody>
      </p:sp>
      <p:cxnSp>
        <p:nvCxnSpPr>
          <p:cNvPr id="19467" name="AutoShape 16"/>
          <p:cNvCxnSpPr>
            <a:cxnSpLocks noChangeShapeType="1"/>
          </p:cNvCxnSpPr>
          <p:nvPr/>
        </p:nvCxnSpPr>
        <p:spPr bwMode="auto">
          <a:xfrm flipH="1">
            <a:off x="4225925" y="3851275"/>
            <a:ext cx="1666875" cy="2460625"/>
          </a:xfrm>
          <a:prstGeom prst="bentConnector4">
            <a:avLst>
              <a:gd name="adj1" fmla="val -146856"/>
              <a:gd name="adj2" fmla="val 108514"/>
            </a:avLst>
          </a:prstGeom>
          <a:noFill/>
          <a:ln w="9525">
            <a:noFill/>
            <a:miter lim="800000"/>
            <a:headEnd/>
            <a:tailEnd type="triangle" w="med" len="med"/>
          </a:ln>
        </p:spPr>
      </p:cxnSp>
      <p:sp>
        <p:nvSpPr>
          <p:cNvPr id="19468" name="Line 17"/>
          <p:cNvSpPr>
            <a:spLocks noChangeShapeType="1"/>
          </p:cNvSpPr>
          <p:nvPr/>
        </p:nvSpPr>
        <p:spPr bwMode="auto">
          <a:xfrm flipH="1">
            <a:off x="5532438" y="3813175"/>
            <a:ext cx="76200" cy="422275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69" name="Line 18"/>
          <p:cNvSpPr>
            <a:spLocks noChangeShapeType="1"/>
          </p:cNvSpPr>
          <p:nvPr/>
        </p:nvSpPr>
        <p:spPr bwMode="auto">
          <a:xfrm flipH="1">
            <a:off x="5570538" y="3813175"/>
            <a:ext cx="115887" cy="422275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4710113" y="3813175"/>
            <a:ext cx="1897062" cy="1690688"/>
            <a:chOff x="2967" y="2402"/>
            <a:chExt cx="1195" cy="1065"/>
          </a:xfrm>
        </p:grpSpPr>
        <p:sp>
          <p:nvSpPr>
            <p:cNvPr id="19474" name="Oval 14"/>
            <p:cNvSpPr>
              <a:spLocks noChangeArrowheads="1"/>
            </p:cNvSpPr>
            <p:nvPr/>
          </p:nvSpPr>
          <p:spPr bwMode="auto">
            <a:xfrm>
              <a:off x="3340" y="2692"/>
              <a:ext cx="314" cy="266"/>
            </a:xfrm>
            <a:prstGeom prst="ellipse">
              <a:avLst/>
            </a:prstGeom>
            <a:solidFill>
              <a:srgbClr val="FFE699"/>
            </a:solidFill>
            <a:ln w="9525" algn="ctr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*</a:t>
              </a:r>
            </a:p>
          </p:txBody>
        </p:sp>
        <p:sp>
          <p:nvSpPr>
            <p:cNvPr id="19475" name="Line 15"/>
            <p:cNvSpPr>
              <a:spLocks noChangeShapeType="1"/>
            </p:cNvSpPr>
            <p:nvPr/>
          </p:nvSpPr>
          <p:spPr bwMode="auto">
            <a:xfrm>
              <a:off x="3146" y="2426"/>
              <a:ext cx="242" cy="29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6" name="Line 19"/>
            <p:cNvSpPr>
              <a:spLocks noChangeShapeType="1"/>
            </p:cNvSpPr>
            <p:nvPr/>
          </p:nvSpPr>
          <p:spPr bwMode="auto">
            <a:xfrm flipH="1">
              <a:off x="3509" y="2402"/>
              <a:ext cx="121" cy="266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7" name="Rectangle 20"/>
            <p:cNvSpPr>
              <a:spLocks noChangeArrowheads="1"/>
            </p:cNvSpPr>
            <p:nvPr/>
          </p:nvSpPr>
          <p:spPr bwMode="auto">
            <a:xfrm>
              <a:off x="3170" y="3152"/>
              <a:ext cx="992" cy="290"/>
            </a:xfrm>
            <a:prstGeom prst="rect">
              <a:avLst/>
            </a:prstGeom>
            <a:solidFill>
              <a:srgbClr val="FFE699"/>
            </a:solidFill>
            <a:ln w="9525" algn="ctr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9478" name="Text Box 21"/>
            <p:cNvSpPr txBox="1">
              <a:spLocks noChangeArrowheads="1"/>
            </p:cNvSpPr>
            <p:nvPr/>
          </p:nvSpPr>
          <p:spPr bwMode="auto">
            <a:xfrm>
              <a:off x="2967" y="3179"/>
              <a:ext cx="21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y</a:t>
              </a:r>
            </a:p>
          </p:txBody>
        </p:sp>
        <p:sp>
          <p:nvSpPr>
            <p:cNvPr id="19479" name="AutoShape 22"/>
            <p:cNvSpPr>
              <a:spLocks noChangeArrowheads="1"/>
            </p:cNvSpPr>
            <p:nvPr/>
          </p:nvSpPr>
          <p:spPr bwMode="auto">
            <a:xfrm>
              <a:off x="3509" y="2958"/>
              <a:ext cx="48" cy="194"/>
            </a:xfrm>
            <a:prstGeom prst="downArrow">
              <a:avLst>
                <a:gd name="adj1" fmla="val 50000"/>
                <a:gd name="adj2" fmla="val 101042"/>
              </a:avLst>
            </a:prstGeom>
            <a:solidFill>
              <a:srgbClr val="FFE699"/>
            </a:solidFill>
            <a:ln w="9525" algn="ctr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5481" name="Text Box 25"/>
          <p:cNvSpPr txBox="1">
            <a:spLocks noChangeArrowheads="1"/>
          </p:cNvSpPr>
          <p:nvPr/>
        </p:nvSpPr>
        <p:spPr bwMode="auto">
          <a:xfrm>
            <a:off x="5478463" y="5008563"/>
            <a:ext cx="69373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100</a:t>
            </a:r>
          </a:p>
        </p:txBody>
      </p:sp>
      <p:sp>
        <p:nvSpPr>
          <p:cNvPr id="19472" name="Freeform 28"/>
          <p:cNvSpPr>
            <a:spLocks/>
          </p:cNvSpPr>
          <p:nvPr/>
        </p:nvSpPr>
        <p:spPr bwMode="auto">
          <a:xfrm>
            <a:off x="6572250" y="4572000"/>
            <a:ext cx="571500" cy="628650"/>
          </a:xfrm>
          <a:custGeom>
            <a:avLst/>
            <a:gdLst>
              <a:gd name="T0" fmla="*/ 0 w 360"/>
              <a:gd name="T1" fmla="*/ 396 h 396"/>
              <a:gd name="T2" fmla="*/ 144 w 360"/>
              <a:gd name="T3" fmla="*/ 378 h 396"/>
              <a:gd name="T4" fmla="*/ 198 w 360"/>
              <a:gd name="T5" fmla="*/ 342 h 396"/>
              <a:gd name="T6" fmla="*/ 252 w 360"/>
              <a:gd name="T7" fmla="*/ 324 h 396"/>
              <a:gd name="T8" fmla="*/ 360 w 360"/>
              <a:gd name="T9" fmla="*/ 0 h 3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0"/>
              <a:gd name="T16" fmla="*/ 0 h 396"/>
              <a:gd name="T17" fmla="*/ 360 w 360"/>
              <a:gd name="T18" fmla="*/ 396 h 3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0" h="396">
                <a:moveTo>
                  <a:pt x="0" y="396"/>
                </a:moveTo>
                <a:cubicBezTo>
                  <a:pt x="48" y="390"/>
                  <a:pt x="97" y="391"/>
                  <a:pt x="144" y="378"/>
                </a:cubicBezTo>
                <a:cubicBezTo>
                  <a:pt x="165" y="372"/>
                  <a:pt x="179" y="352"/>
                  <a:pt x="198" y="342"/>
                </a:cubicBezTo>
                <a:cubicBezTo>
                  <a:pt x="215" y="334"/>
                  <a:pt x="234" y="330"/>
                  <a:pt x="252" y="324"/>
                </a:cubicBezTo>
                <a:cubicBezTo>
                  <a:pt x="309" y="239"/>
                  <a:pt x="360" y="107"/>
                  <a:pt x="360" y="0"/>
                </a:cubicBez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5492" name="AutoShape 36"/>
          <p:cNvSpPr>
            <a:spLocks noChangeArrowheads="1"/>
          </p:cNvSpPr>
          <p:nvPr/>
        </p:nvSpPr>
        <p:spPr bwMode="auto">
          <a:xfrm flipH="1">
            <a:off x="1500188" y="4311650"/>
            <a:ext cx="3494087" cy="654050"/>
          </a:xfrm>
          <a:custGeom>
            <a:avLst/>
            <a:gdLst>
              <a:gd name="T0" fmla="*/ 1496310 w 21600"/>
              <a:gd name="T1" fmla="*/ 0 h 21600"/>
              <a:gd name="T2" fmla="*/ 494187 w 21600"/>
              <a:gd name="T3" fmla="*/ 654050 h 21600"/>
              <a:gd name="T4" fmla="*/ 1573148 w 21600"/>
              <a:gd name="T5" fmla="*/ 251628 h 21600"/>
              <a:gd name="T6" fmla="*/ 2533536 w 21600"/>
              <a:gd name="T7" fmla="*/ 432551 h 21600"/>
              <a:gd name="T8" fmla="*/ 3494087 w 21600"/>
              <a:gd name="T9" fmla="*/ 251628 h 21600"/>
              <a:gd name="T10" fmla="*/ 17694720 60000 65536"/>
              <a:gd name="T11" fmla="*/ 5898240 60000 65536"/>
              <a:gd name="T12" fmla="*/ 5898240 60000 65536"/>
              <a:gd name="T13" fmla="*/ 5898240 60000 65536"/>
              <a:gd name="T14" fmla="*/ 0 60000 65536"/>
              <a:gd name="T15" fmla="*/ 0 w 21600"/>
              <a:gd name="T16" fmla="*/ 8310 h 21600"/>
              <a:gd name="T17" fmla="*/ 6110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2" y="14285"/>
                </a:moveTo>
                <a:lnTo>
                  <a:pt x="21600" y="8310"/>
                </a:lnTo>
                <a:lnTo>
                  <a:pt x="18630" y="8310"/>
                </a:lnTo>
                <a:cubicBezTo>
                  <a:pt x="18630" y="3721"/>
                  <a:pt x="14430" y="0"/>
                  <a:pt x="9250" y="0"/>
                </a:cubicBezTo>
                <a:cubicBezTo>
                  <a:pt x="4141" y="0"/>
                  <a:pt x="0" y="3799"/>
                  <a:pt x="0" y="8485"/>
                </a:cubicBezTo>
                <a:lnTo>
                  <a:pt x="0" y="21600"/>
                </a:lnTo>
                <a:lnTo>
                  <a:pt x="6110" y="21600"/>
                </a:lnTo>
                <a:lnTo>
                  <a:pt x="6110" y="8310"/>
                </a:lnTo>
                <a:cubicBezTo>
                  <a:pt x="6110" y="6947"/>
                  <a:pt x="7362" y="5842"/>
                  <a:pt x="8907" y="5842"/>
                </a:cubicBezTo>
                <a:lnTo>
                  <a:pt x="9725" y="5842"/>
                </a:lnTo>
                <a:cubicBezTo>
                  <a:pt x="11269" y="5842"/>
                  <a:pt x="12520" y="6947"/>
                  <a:pt x="12520" y="8310"/>
                </a:cubicBezTo>
                <a:lnTo>
                  <a:pt x="9725" y="8310"/>
                </a:lnTo>
                <a:close/>
              </a:path>
            </a:pathLst>
          </a:custGeom>
          <a:solidFill>
            <a:srgbClr val="FFE699"/>
          </a:solidFill>
          <a:ln w="9525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returns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5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2754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5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75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75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75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275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5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275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275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5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275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275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5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461" grpId="0" animBg="1"/>
      <p:bldP spid="275461" grpId="1" animBg="1"/>
      <p:bldP spid="275469" grpId="0"/>
      <p:bldP spid="275469" grpId="1"/>
      <p:bldP spid="275481" grpId="0"/>
      <p:bldP spid="275481" grpId="1"/>
      <p:bldP spid="275492" grpId="0" animBg="1"/>
      <p:bldP spid="275492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smtClean="0">
                <a:solidFill>
                  <a:srgbClr val="FF0000"/>
                </a:solidFill>
                <a:cs typeface="Times New Roman" pitchFamily="18" charset="0"/>
              </a:rPr>
              <a:t>	Function Definitions 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400" dirty="0" smtClean="0">
                <a:latin typeface="Times" pitchFamily="18" charset="0"/>
                <a:cs typeface="Times New Roman" pitchFamily="18" charset="0"/>
              </a:rPr>
              <a:t>Function definition format (continued)</a:t>
            </a:r>
            <a:endParaRPr lang="en-US" sz="2000" i="1" dirty="0" smtClean="0">
              <a:latin typeface="Times" pitchFamily="18" charset="0"/>
              <a:cs typeface="Times New Roman" pitchFamily="18" charset="0"/>
            </a:endParaRPr>
          </a:p>
          <a:p>
            <a:pPr lvl="1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i="1" dirty="0" smtClean="0">
                <a:latin typeface="Times" pitchFamily="18" charset="0"/>
                <a:cs typeface="Times New Roman" pitchFamily="18" charset="0"/>
              </a:rPr>
              <a:t>return-value-type  function-name</a:t>
            </a:r>
            <a:r>
              <a:rPr lang="en-US" sz="1800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1800" dirty="0" smtClean="0">
                <a:cs typeface="Times New Roman" pitchFamily="18" charset="0"/>
              </a:rPr>
              <a:t> </a:t>
            </a:r>
            <a:r>
              <a:rPr lang="en-US" sz="1800" i="1" dirty="0" smtClean="0">
                <a:latin typeface="Times" pitchFamily="18" charset="0"/>
                <a:cs typeface="Times New Roman" pitchFamily="18" charset="0"/>
              </a:rPr>
              <a:t>parameter-list</a:t>
            </a:r>
            <a:r>
              <a:rPr lang="en-US" sz="1800" dirty="0" smtClean="0">
                <a:cs typeface="Times New Roman" pitchFamily="18" charset="0"/>
              </a:rPr>
              <a:t> </a:t>
            </a:r>
            <a:r>
              <a:rPr lang="en-US" sz="1800" dirty="0" smtClean="0">
                <a:latin typeface="Courier New" pitchFamily="49" charset="0"/>
                <a:cs typeface="Times New Roman" pitchFamily="18" charset="0"/>
              </a:rPr>
              <a:t>)</a:t>
            </a:r>
            <a:r>
              <a:rPr lang="en-US" sz="1800" dirty="0" smtClean="0">
                <a:cs typeface="Times New Roman" pitchFamily="18" charset="0"/>
              </a:rPr>
              <a:t/>
            </a:r>
            <a:br>
              <a:rPr lang="en-US" sz="1800" dirty="0" smtClean="0">
                <a:cs typeface="Times New Roman" pitchFamily="18" charset="0"/>
              </a:rPr>
            </a:br>
            <a:r>
              <a:rPr lang="en-US" sz="1800" dirty="0" smtClean="0">
                <a:latin typeface="Courier New" pitchFamily="49" charset="0"/>
                <a:cs typeface="Times New Roman" pitchFamily="18" charset="0"/>
              </a:rPr>
              <a:t>{</a:t>
            </a:r>
            <a:r>
              <a:rPr lang="en-US" sz="1800" dirty="0" smtClean="0">
                <a:cs typeface="Times New Roman" pitchFamily="18" charset="0"/>
              </a:rPr>
              <a:t/>
            </a:r>
            <a:br>
              <a:rPr lang="en-US" sz="1800" dirty="0" smtClean="0">
                <a:cs typeface="Times New Roman" pitchFamily="18" charset="0"/>
              </a:rPr>
            </a:br>
            <a:r>
              <a:rPr lang="en-US" sz="1800" dirty="0" smtClean="0">
                <a:latin typeface="Courier" pitchFamily="49" charset="0"/>
                <a:cs typeface="Times New Roman" pitchFamily="18" charset="0"/>
              </a:rPr>
              <a:t>   </a:t>
            </a:r>
            <a:r>
              <a:rPr lang="en-US" sz="1800" i="1" dirty="0" smtClean="0">
                <a:latin typeface="Times" pitchFamily="18" charset="0"/>
                <a:cs typeface="Times New Roman" pitchFamily="18" charset="0"/>
              </a:rPr>
              <a:t>declarations and statements</a:t>
            </a:r>
            <a:br>
              <a:rPr lang="en-US" sz="1800" i="1" dirty="0" smtClean="0">
                <a:latin typeface="Times" pitchFamily="18" charset="0"/>
                <a:cs typeface="Times New Roman" pitchFamily="18" charset="0"/>
              </a:rPr>
            </a:br>
            <a:r>
              <a:rPr lang="en-US" sz="1800" dirty="0" smtClean="0">
                <a:latin typeface="Courier New" pitchFamily="49" charset="0"/>
                <a:cs typeface="Times New Roman" pitchFamily="18" charset="0"/>
              </a:rPr>
              <a:t>}</a:t>
            </a:r>
            <a:r>
              <a:rPr lang="en-US" sz="1800" dirty="0" smtClean="0"/>
              <a:t> 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000" dirty="0" smtClean="0"/>
              <a:t>Declarations and statements: function body (block)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dirty="0" smtClean="0"/>
              <a:t>Variables can be declared inside blocks (can be nested)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dirty="0" smtClean="0"/>
              <a:t>Function can not be defined inside another function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000" dirty="0" smtClean="0"/>
              <a:t>Returning control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dirty="0" smtClean="0"/>
              <a:t>If nothing returned </a:t>
            </a:r>
          </a:p>
          <a:p>
            <a:pPr lvl="3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dirty="0" smtClean="0">
                <a:latin typeface="Courier New" pitchFamily="49" charset="0"/>
              </a:rPr>
              <a:t>return;</a:t>
            </a:r>
            <a:r>
              <a:rPr lang="en-US" dirty="0" smtClean="0"/>
              <a:t> </a:t>
            </a:r>
          </a:p>
          <a:p>
            <a:pPr lvl="3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dirty="0" smtClean="0"/>
              <a:t>or, until reaches right brace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dirty="0" smtClean="0"/>
              <a:t>If something returned </a:t>
            </a:r>
          </a:p>
          <a:p>
            <a:pPr lvl="3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dirty="0" smtClean="0">
                <a:latin typeface="Courier New" pitchFamily="49" charset="0"/>
              </a:rPr>
              <a:t>return </a:t>
            </a:r>
            <a:r>
              <a:rPr lang="en-US" i="1" dirty="0" smtClean="0"/>
              <a:t>expression</a:t>
            </a:r>
            <a:r>
              <a:rPr lang="en-US" dirty="0" smtClean="0">
                <a:latin typeface="Courier New" pitchFamily="49" charset="0"/>
              </a:rPr>
              <a:t>;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5A9CC8-5177-4F30-8CA0-E5D9CF747131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0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0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10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0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0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0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0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10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10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0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0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0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10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210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0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0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 example of a function</a:t>
            </a:r>
          </a:p>
        </p:txBody>
      </p:sp>
      <p:sp>
        <p:nvSpPr>
          <p:cNvPr id="283652" name="Rectangle 4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endParaRPr lang="en-US" smtClean="0"/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/>
              <a:t>int sum_of_digits(int n)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/>
              <a:t> {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/>
              <a:t>	int	sum=0;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/>
              <a:t>	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	while (n != 0)  {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/>
              <a:t>		sum = sum + (n % 10);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/>
              <a:t>		n = n / 10;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	}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return(sum);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/>
              <a:t> }</a:t>
            </a:r>
          </a:p>
        </p:txBody>
      </p:sp>
      <p:sp>
        <p:nvSpPr>
          <p:cNvPr id="2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FA2C68-719D-40BF-ADF8-18847C871396}" type="slidenum">
              <a:rPr lang="en-US"/>
              <a:pPr>
                <a:defRPr/>
              </a:pPr>
              <a:t>16</a:t>
            </a:fld>
            <a:endParaRPr lang="en-US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959100" y="971550"/>
            <a:ext cx="4876800" cy="1306513"/>
            <a:chOff x="1864" y="612"/>
            <a:chExt cx="3072" cy="823"/>
          </a:xfrm>
        </p:grpSpPr>
        <p:sp>
          <p:nvSpPr>
            <p:cNvPr id="21527" name="Rectangle 5"/>
            <p:cNvSpPr>
              <a:spLocks noChangeArrowheads="1"/>
            </p:cNvSpPr>
            <p:nvPr/>
          </p:nvSpPr>
          <p:spPr bwMode="auto">
            <a:xfrm>
              <a:off x="3436" y="612"/>
              <a:ext cx="1500" cy="823"/>
            </a:xfrm>
            <a:prstGeom prst="rect">
              <a:avLst/>
            </a:prstGeom>
            <a:solidFill>
              <a:schemeClr val="hlink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Function name</a:t>
              </a:r>
            </a:p>
          </p:txBody>
        </p:sp>
        <p:sp>
          <p:nvSpPr>
            <p:cNvPr id="21528" name="Line 8"/>
            <p:cNvSpPr>
              <a:spLocks noChangeShapeType="1"/>
            </p:cNvSpPr>
            <p:nvPr/>
          </p:nvSpPr>
          <p:spPr bwMode="auto">
            <a:xfrm flipH="1">
              <a:off x="1864" y="1023"/>
              <a:ext cx="1548" cy="19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461963" y="549275"/>
            <a:ext cx="1460500" cy="1381125"/>
            <a:chOff x="291" y="346"/>
            <a:chExt cx="920" cy="870"/>
          </a:xfrm>
        </p:grpSpPr>
        <p:sp>
          <p:nvSpPr>
            <p:cNvPr id="21525" name="Rectangle 10"/>
            <p:cNvSpPr>
              <a:spLocks noChangeArrowheads="1"/>
            </p:cNvSpPr>
            <p:nvPr/>
          </p:nvSpPr>
          <p:spPr bwMode="auto">
            <a:xfrm>
              <a:off x="291" y="346"/>
              <a:ext cx="920" cy="556"/>
            </a:xfrm>
            <a:prstGeom prst="rect">
              <a:avLst/>
            </a:prstGeom>
            <a:solidFill>
              <a:srgbClr val="FFE699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Return</a:t>
              </a:r>
            </a:p>
            <a:p>
              <a:pPr algn="ctr"/>
              <a:r>
                <a:rPr lang="en-US"/>
                <a:t>datatype</a:t>
              </a:r>
            </a:p>
          </p:txBody>
        </p:sp>
        <p:sp>
          <p:nvSpPr>
            <p:cNvPr id="21526" name="Line 11"/>
            <p:cNvSpPr>
              <a:spLocks noChangeShapeType="1"/>
            </p:cNvSpPr>
            <p:nvPr/>
          </p:nvSpPr>
          <p:spPr bwMode="auto">
            <a:xfrm flipH="1">
              <a:off x="606" y="926"/>
              <a:ext cx="145" cy="29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4225925" y="2162175"/>
            <a:ext cx="2381250" cy="1574800"/>
            <a:chOff x="2662" y="1362"/>
            <a:chExt cx="1500" cy="992"/>
          </a:xfrm>
        </p:grpSpPr>
        <p:sp>
          <p:nvSpPr>
            <p:cNvPr id="21523" name="Rectangle 13"/>
            <p:cNvSpPr>
              <a:spLocks noChangeArrowheads="1"/>
            </p:cNvSpPr>
            <p:nvPr/>
          </p:nvSpPr>
          <p:spPr bwMode="auto">
            <a:xfrm>
              <a:off x="2977" y="1773"/>
              <a:ext cx="1185" cy="581"/>
            </a:xfrm>
            <a:prstGeom prst="rect">
              <a:avLst/>
            </a:prstGeom>
            <a:solidFill>
              <a:srgbClr val="FFE699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Parameter</a:t>
              </a:r>
            </a:p>
            <a:p>
              <a:pPr algn="ctr"/>
              <a:r>
                <a:rPr lang="en-US"/>
                <a:t>List</a:t>
              </a:r>
            </a:p>
          </p:txBody>
        </p:sp>
        <p:sp>
          <p:nvSpPr>
            <p:cNvPr id="21524" name="Line 14"/>
            <p:cNvSpPr>
              <a:spLocks noChangeShapeType="1"/>
            </p:cNvSpPr>
            <p:nvPr/>
          </p:nvSpPr>
          <p:spPr bwMode="auto">
            <a:xfrm flipH="1" flipV="1">
              <a:off x="2662" y="1362"/>
              <a:ext cx="895" cy="36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309563" y="2890838"/>
            <a:ext cx="1420812" cy="1228725"/>
            <a:chOff x="195" y="1821"/>
            <a:chExt cx="895" cy="774"/>
          </a:xfrm>
        </p:grpSpPr>
        <p:sp>
          <p:nvSpPr>
            <p:cNvPr id="21521" name="Rectangle 16"/>
            <p:cNvSpPr>
              <a:spLocks noChangeArrowheads="1"/>
            </p:cNvSpPr>
            <p:nvPr/>
          </p:nvSpPr>
          <p:spPr bwMode="auto">
            <a:xfrm>
              <a:off x="195" y="2015"/>
              <a:ext cx="725" cy="580"/>
            </a:xfrm>
            <a:prstGeom prst="rect">
              <a:avLst/>
            </a:prstGeom>
            <a:solidFill>
              <a:srgbClr val="FFE699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Local</a:t>
              </a:r>
            </a:p>
            <a:p>
              <a:pPr algn="ctr"/>
              <a:r>
                <a:rPr lang="en-US"/>
                <a:t>variable</a:t>
              </a:r>
            </a:p>
          </p:txBody>
        </p:sp>
        <p:sp>
          <p:nvSpPr>
            <p:cNvPr id="21522" name="Line 17"/>
            <p:cNvSpPr>
              <a:spLocks noChangeShapeType="1"/>
            </p:cNvSpPr>
            <p:nvPr/>
          </p:nvSpPr>
          <p:spPr bwMode="auto">
            <a:xfrm flipV="1">
              <a:off x="558" y="1821"/>
              <a:ext cx="532" cy="14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2728913" y="5541963"/>
            <a:ext cx="3648075" cy="766762"/>
            <a:chOff x="1719" y="3491"/>
            <a:chExt cx="2298" cy="483"/>
          </a:xfrm>
        </p:grpSpPr>
        <p:sp>
          <p:nvSpPr>
            <p:cNvPr id="21519" name="Rectangle 19"/>
            <p:cNvSpPr>
              <a:spLocks noChangeArrowheads="1"/>
            </p:cNvSpPr>
            <p:nvPr/>
          </p:nvSpPr>
          <p:spPr bwMode="auto">
            <a:xfrm>
              <a:off x="2493" y="3587"/>
              <a:ext cx="1524" cy="387"/>
            </a:xfrm>
            <a:prstGeom prst="rect">
              <a:avLst/>
            </a:prstGeom>
            <a:solidFill>
              <a:srgbClr val="FFE699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Expression</a:t>
              </a:r>
            </a:p>
          </p:txBody>
        </p:sp>
        <p:sp>
          <p:nvSpPr>
            <p:cNvPr id="21520" name="Line 20"/>
            <p:cNvSpPr>
              <a:spLocks noChangeShapeType="1"/>
            </p:cNvSpPr>
            <p:nvPr/>
          </p:nvSpPr>
          <p:spPr bwMode="auto">
            <a:xfrm flipH="1" flipV="1">
              <a:off x="1719" y="3491"/>
              <a:ext cx="726" cy="31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24"/>
          <p:cNvGrpSpPr>
            <a:grpSpLocks/>
          </p:cNvGrpSpPr>
          <p:nvPr/>
        </p:nvGrpSpPr>
        <p:grpSpPr bwMode="auto">
          <a:xfrm>
            <a:off x="1192213" y="5580063"/>
            <a:ext cx="1804987" cy="1277937"/>
            <a:chOff x="751" y="3515"/>
            <a:chExt cx="1137" cy="805"/>
          </a:xfrm>
        </p:grpSpPr>
        <p:sp>
          <p:nvSpPr>
            <p:cNvPr id="21517" name="Rectangle 22"/>
            <p:cNvSpPr>
              <a:spLocks noChangeArrowheads="1"/>
            </p:cNvSpPr>
            <p:nvPr/>
          </p:nvSpPr>
          <p:spPr bwMode="auto">
            <a:xfrm>
              <a:off x="751" y="3757"/>
              <a:ext cx="1137" cy="563"/>
            </a:xfrm>
            <a:prstGeom prst="rect">
              <a:avLst/>
            </a:prstGeom>
            <a:solidFill>
              <a:srgbClr val="FFE699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Return</a:t>
              </a:r>
            </a:p>
            <a:p>
              <a:pPr algn="ctr"/>
              <a:r>
                <a:rPr lang="en-US"/>
                <a:t>statement</a:t>
              </a:r>
            </a:p>
          </p:txBody>
        </p:sp>
        <p:sp>
          <p:nvSpPr>
            <p:cNvPr id="21518" name="Line 23"/>
            <p:cNvSpPr>
              <a:spLocks noChangeShapeType="1"/>
            </p:cNvSpPr>
            <p:nvPr/>
          </p:nvSpPr>
          <p:spPr bwMode="auto">
            <a:xfrm flipH="1" flipV="1">
              <a:off x="1162" y="3515"/>
              <a:ext cx="170" cy="21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title"/>
          </p:nvPr>
        </p:nvSpPr>
        <p:spPr>
          <a:xfrm>
            <a:off x="5715000" y="228600"/>
            <a:ext cx="2819400" cy="1447800"/>
          </a:xfrm>
        </p:spPr>
        <p:txBody>
          <a:bodyPr/>
          <a:lstStyle/>
          <a:p>
            <a:r>
              <a:rPr lang="en-US" smtClean="0"/>
              <a:t>Variable Scope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7C6AC0-2C43-4094-A56F-429D73AF3811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22534" name="Rectangle 2"/>
          <p:cNvSpPr>
            <a:spLocks noChangeArrowheads="1"/>
          </p:cNvSpPr>
          <p:nvPr/>
        </p:nvSpPr>
        <p:spPr bwMode="auto">
          <a:xfrm>
            <a:off x="1676400" y="381000"/>
            <a:ext cx="3581400" cy="6096000"/>
          </a:xfrm>
          <a:prstGeom prst="rect">
            <a:avLst/>
          </a:prstGeom>
          <a:solidFill>
            <a:srgbClr val="99FF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Rectangle 3"/>
          <p:cNvSpPr>
            <a:spLocks noChangeArrowheads="1"/>
          </p:cNvSpPr>
          <p:nvPr/>
        </p:nvSpPr>
        <p:spPr bwMode="auto">
          <a:xfrm>
            <a:off x="2057400" y="3352800"/>
            <a:ext cx="3124200" cy="22098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6" name="Rectangle 4"/>
          <p:cNvSpPr>
            <a:spLocks noChangeArrowheads="1"/>
          </p:cNvSpPr>
          <p:nvPr/>
        </p:nvSpPr>
        <p:spPr bwMode="auto">
          <a:xfrm>
            <a:off x="2133600" y="4191000"/>
            <a:ext cx="2971800" cy="7620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7" name="Rectangle 6"/>
          <p:cNvSpPr>
            <a:spLocks noChangeArrowheads="1"/>
          </p:cNvSpPr>
          <p:nvPr/>
        </p:nvSpPr>
        <p:spPr bwMode="auto">
          <a:xfrm>
            <a:off x="1752600" y="457200"/>
            <a:ext cx="44196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rgbClr val="0000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int A;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rgbClr val="0000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void main()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1600" i="1">
                <a:solidFill>
                  <a:srgbClr val="0000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{	A = 1;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1600" i="1">
                <a:solidFill>
                  <a:srgbClr val="0000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myProc();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1600" i="1">
                <a:solidFill>
                  <a:srgbClr val="0000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printf ( "A = %d\n", A);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1600" i="1">
                <a:solidFill>
                  <a:srgbClr val="0000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endParaRPr lang="en-US" sz="1600" i="1">
              <a:solidFill>
                <a:srgbClr val="000099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1600" i="1">
                <a:solidFill>
                  <a:srgbClr val="0000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void myProc()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1600" i="1">
                <a:solidFill>
                  <a:srgbClr val="0000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{    int A = 2;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1600" i="1">
                <a:solidFill>
                  <a:srgbClr val="0000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while( A==2 )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1600" i="1">
                <a:solidFill>
                  <a:srgbClr val="0000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{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1600" i="1">
                <a:solidFill>
                  <a:srgbClr val="0000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   int A = 3;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1600" i="1">
                <a:solidFill>
                  <a:srgbClr val="0000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   printf ( "A = %d\n", A);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1600" i="1">
                <a:solidFill>
                  <a:srgbClr val="0000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   break;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1600" i="1">
                <a:solidFill>
                  <a:srgbClr val="0000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}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1600" i="1">
                <a:solidFill>
                  <a:srgbClr val="0000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printf ( "A = %d\n", A);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1600" i="1">
                <a:solidFill>
                  <a:srgbClr val="0000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}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1600" i="1">
                <a:solidFill>
                  <a:srgbClr val="0000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. .</a:t>
            </a:r>
          </a:p>
        </p:txBody>
      </p:sp>
      <p:sp>
        <p:nvSpPr>
          <p:cNvPr id="22538" name="Line 7"/>
          <p:cNvSpPr>
            <a:spLocks noChangeShapeType="1"/>
          </p:cNvSpPr>
          <p:nvPr/>
        </p:nvSpPr>
        <p:spPr bwMode="auto">
          <a:xfrm>
            <a:off x="1524000" y="4267200"/>
            <a:ext cx="0" cy="9144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9" name="Line 8"/>
          <p:cNvSpPr>
            <a:spLocks noChangeShapeType="1"/>
          </p:cNvSpPr>
          <p:nvPr/>
        </p:nvSpPr>
        <p:spPr bwMode="auto">
          <a:xfrm>
            <a:off x="1066800" y="3505200"/>
            <a:ext cx="0" cy="21336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0" name="Line 9"/>
          <p:cNvSpPr>
            <a:spLocks noChangeShapeType="1"/>
          </p:cNvSpPr>
          <p:nvPr/>
        </p:nvSpPr>
        <p:spPr bwMode="auto">
          <a:xfrm>
            <a:off x="609600" y="609600"/>
            <a:ext cx="0" cy="57912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1" name="Line 10"/>
          <p:cNvSpPr>
            <a:spLocks noChangeShapeType="1"/>
          </p:cNvSpPr>
          <p:nvPr/>
        </p:nvSpPr>
        <p:spPr bwMode="auto">
          <a:xfrm flipH="1">
            <a:off x="1524000" y="4267200"/>
            <a:ext cx="381000" cy="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2" name="Line 11"/>
          <p:cNvSpPr>
            <a:spLocks noChangeShapeType="1"/>
          </p:cNvSpPr>
          <p:nvPr/>
        </p:nvSpPr>
        <p:spPr bwMode="auto">
          <a:xfrm flipH="1">
            <a:off x="1524000" y="5181600"/>
            <a:ext cx="381000" cy="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3" name="Line 12"/>
          <p:cNvSpPr>
            <a:spLocks noChangeShapeType="1"/>
          </p:cNvSpPr>
          <p:nvPr/>
        </p:nvSpPr>
        <p:spPr bwMode="auto">
          <a:xfrm flipH="1">
            <a:off x="1066800" y="5638800"/>
            <a:ext cx="685800" cy="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4" name="Line 13"/>
          <p:cNvSpPr>
            <a:spLocks noChangeShapeType="1"/>
          </p:cNvSpPr>
          <p:nvPr/>
        </p:nvSpPr>
        <p:spPr bwMode="auto">
          <a:xfrm flipH="1">
            <a:off x="1066800" y="3505200"/>
            <a:ext cx="838200" cy="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5" name="Line 14"/>
          <p:cNvSpPr>
            <a:spLocks noChangeShapeType="1"/>
          </p:cNvSpPr>
          <p:nvPr/>
        </p:nvSpPr>
        <p:spPr bwMode="auto">
          <a:xfrm flipH="1">
            <a:off x="609600" y="609600"/>
            <a:ext cx="914400" cy="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6" name="Line 15"/>
          <p:cNvSpPr>
            <a:spLocks noChangeShapeType="1"/>
          </p:cNvSpPr>
          <p:nvPr/>
        </p:nvSpPr>
        <p:spPr bwMode="auto">
          <a:xfrm flipH="1">
            <a:off x="609600" y="6400800"/>
            <a:ext cx="1143000" cy="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4272" name="Text Box 16"/>
          <p:cNvSpPr txBox="1">
            <a:spLocks noChangeArrowheads="1"/>
          </p:cNvSpPr>
          <p:nvPr/>
        </p:nvSpPr>
        <p:spPr bwMode="auto">
          <a:xfrm>
            <a:off x="6324600" y="2667000"/>
            <a:ext cx="2819400" cy="397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Printout:</a:t>
            </a:r>
          </a:p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--------------</a:t>
            </a:r>
          </a:p>
          <a:p>
            <a:pPr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A = 3</a:t>
            </a:r>
          </a:p>
          <a:p>
            <a:pPr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A = 2</a:t>
            </a:r>
          </a:p>
          <a:p>
            <a:pPr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A = 1</a:t>
            </a:r>
          </a:p>
          <a:p>
            <a:pPr>
              <a:spcBef>
                <a:spcPct val="50000"/>
              </a:spcBef>
            </a:pPr>
            <a:endParaRPr lang="en-US" b="1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b="1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000" i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</a:p>
        </p:txBody>
      </p:sp>
      <p:sp>
        <p:nvSpPr>
          <p:cNvPr id="224273" name="Line 17"/>
          <p:cNvSpPr>
            <a:spLocks noChangeShapeType="1"/>
          </p:cNvSpPr>
          <p:nvPr/>
        </p:nvSpPr>
        <p:spPr bwMode="auto">
          <a:xfrm flipV="1">
            <a:off x="5105400" y="4038600"/>
            <a:ext cx="1295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4274" name="Line 18"/>
          <p:cNvSpPr>
            <a:spLocks noChangeShapeType="1"/>
          </p:cNvSpPr>
          <p:nvPr/>
        </p:nvSpPr>
        <p:spPr bwMode="auto">
          <a:xfrm flipV="1">
            <a:off x="5105400" y="4572000"/>
            <a:ext cx="1295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4275" name="Line 19"/>
          <p:cNvSpPr>
            <a:spLocks noChangeShapeType="1"/>
          </p:cNvSpPr>
          <p:nvPr/>
        </p:nvSpPr>
        <p:spPr bwMode="auto">
          <a:xfrm>
            <a:off x="4876800" y="2362200"/>
            <a:ext cx="152400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4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4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24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4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4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24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4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4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242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73" grpId="0" animBg="1"/>
      <p:bldP spid="224274" grpId="0" animBg="1"/>
      <p:bldP spid="22427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Function: Summary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93675" y="1066800"/>
            <a:ext cx="3810000" cy="4724400"/>
          </a:xfrm>
          <a:solidFill>
            <a:schemeClr val="accent1"/>
          </a:solidFill>
        </p:spPr>
        <p:txBody>
          <a:bodyPr/>
          <a:lstStyle/>
          <a:p>
            <a:pPr>
              <a:buFontTx/>
              <a:buNone/>
            </a:pPr>
            <a:r>
              <a:rPr lang="en-US" sz="2400" smtClean="0"/>
              <a:t>#include  &lt;stdio.h&gt;</a:t>
            </a:r>
          </a:p>
          <a:p>
            <a:pPr>
              <a:buFontTx/>
              <a:buNone/>
            </a:pPr>
            <a:endParaRPr lang="en-US" sz="2400" smtClean="0"/>
          </a:p>
          <a:p>
            <a:pPr>
              <a:buFontTx/>
              <a:buNone/>
            </a:pPr>
            <a:r>
              <a:rPr lang="en-US" sz="2400" smtClean="0">
                <a:solidFill>
                  <a:srgbClr val="FF0000"/>
                </a:solidFill>
              </a:rPr>
              <a:t>int</a:t>
            </a:r>
            <a:r>
              <a:rPr lang="en-US" sz="2400" smtClean="0"/>
              <a:t>  </a:t>
            </a:r>
            <a:r>
              <a:rPr lang="en-US" sz="2400" smtClean="0">
                <a:solidFill>
                  <a:schemeClr val="hlink"/>
                </a:solidFill>
              </a:rPr>
              <a:t>factorial</a:t>
            </a:r>
            <a:r>
              <a:rPr lang="en-US" sz="2400" smtClean="0"/>
              <a:t> (</a:t>
            </a:r>
            <a:r>
              <a:rPr lang="en-US" sz="2400" smtClean="0">
                <a:solidFill>
                  <a:srgbClr val="CC0000"/>
                </a:solidFill>
              </a:rPr>
              <a:t>int</a:t>
            </a:r>
            <a:r>
              <a:rPr lang="en-US" sz="2400" smtClean="0"/>
              <a:t> </a:t>
            </a:r>
            <a:r>
              <a:rPr lang="en-US" sz="2400" smtClean="0">
                <a:solidFill>
                  <a:srgbClr val="CC9900"/>
                </a:solidFill>
              </a:rPr>
              <a:t>m</a:t>
            </a:r>
            <a:r>
              <a:rPr lang="en-US" sz="2400" smtClean="0"/>
              <a:t>)</a:t>
            </a:r>
          </a:p>
          <a:p>
            <a:pPr>
              <a:buFontTx/>
              <a:buNone/>
            </a:pPr>
            <a:r>
              <a:rPr lang="en-US" sz="2400" smtClean="0"/>
              <a:t>{</a:t>
            </a:r>
          </a:p>
          <a:p>
            <a:pPr>
              <a:buFontTx/>
              <a:buNone/>
            </a:pPr>
            <a:r>
              <a:rPr lang="en-US" sz="2400" smtClean="0"/>
              <a:t>	int i, temp=1;</a:t>
            </a:r>
          </a:p>
          <a:p>
            <a:pPr>
              <a:buFontTx/>
              <a:buNone/>
            </a:pPr>
            <a:r>
              <a:rPr lang="en-US" sz="2400" smtClean="0"/>
              <a:t>	for (i=1; i&lt;=m; i++)</a:t>
            </a:r>
          </a:p>
          <a:p>
            <a:pPr>
              <a:buFontTx/>
              <a:buNone/>
            </a:pPr>
            <a:r>
              <a:rPr lang="en-US" sz="2400" smtClean="0"/>
              <a:t>		temp = temp * i;</a:t>
            </a:r>
          </a:p>
          <a:p>
            <a:pPr>
              <a:buFontTx/>
              <a:buNone/>
            </a:pPr>
            <a:r>
              <a:rPr lang="en-US" sz="2400" smtClean="0"/>
              <a:t>	return (temp);</a:t>
            </a:r>
          </a:p>
          <a:p>
            <a:pPr>
              <a:buFontTx/>
              <a:buNone/>
            </a:pPr>
            <a:r>
              <a:rPr lang="en-US" sz="2400" smtClean="0"/>
              <a:t>}</a:t>
            </a:r>
          </a:p>
          <a:p>
            <a:pPr>
              <a:buFontTx/>
              <a:buNone/>
            </a:pPr>
            <a:endParaRPr lang="en-US" sz="2400" smtClean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033838" y="1223963"/>
            <a:ext cx="4456112" cy="3395662"/>
          </a:xfrm>
          <a:solidFill>
            <a:schemeClr val="hlink"/>
          </a:solidFill>
        </p:spPr>
        <p:txBody>
          <a:bodyPr/>
          <a:lstStyle/>
          <a:p>
            <a:pPr>
              <a:buFontTx/>
              <a:buNone/>
            </a:pPr>
            <a:r>
              <a:rPr lang="en-US" sz="2400" smtClean="0"/>
              <a:t>main()</a:t>
            </a:r>
          </a:p>
          <a:p>
            <a:pPr>
              <a:buFontTx/>
              <a:buNone/>
            </a:pPr>
            <a:r>
              <a:rPr lang="en-US" sz="2400" smtClean="0"/>
              <a:t>{</a:t>
            </a:r>
          </a:p>
          <a:p>
            <a:pPr>
              <a:buFontTx/>
              <a:buNone/>
            </a:pPr>
            <a:r>
              <a:rPr lang="en-US" sz="2400" smtClean="0"/>
              <a:t>	int  n;</a:t>
            </a:r>
          </a:p>
          <a:p>
            <a:pPr>
              <a:buFontTx/>
              <a:buNone/>
            </a:pPr>
            <a:r>
              <a:rPr lang="en-US" sz="2400" smtClean="0"/>
              <a:t>	for  (n=1; n&lt;=10; n++)</a:t>
            </a:r>
          </a:p>
          <a:p>
            <a:pPr>
              <a:buFontTx/>
              <a:buNone/>
            </a:pPr>
            <a:r>
              <a:rPr lang="en-US" sz="2400" smtClean="0"/>
              <a:t>     printf (“%d! = %d \n”, n, </a:t>
            </a:r>
            <a:r>
              <a:rPr lang="en-US" sz="2400" smtClean="0">
                <a:solidFill>
                  <a:srgbClr val="FF0000"/>
                </a:solidFill>
              </a:rPr>
              <a:t>factorial (n)</a:t>
            </a:r>
            <a:r>
              <a:rPr lang="en-US" sz="2400" smtClean="0"/>
              <a:t> );</a:t>
            </a:r>
          </a:p>
          <a:p>
            <a:pPr>
              <a:buFontTx/>
              <a:buNone/>
            </a:pPr>
            <a:r>
              <a:rPr lang="en-US" sz="2400" smtClean="0"/>
              <a:t>}</a:t>
            </a:r>
          </a:p>
        </p:txBody>
      </p:sp>
      <p:sp>
        <p:nvSpPr>
          <p:cNvPr id="13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1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61E430-F1E3-4A2B-9A2E-F2D1A663978C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314373" name="Text Box 5"/>
          <p:cNvSpPr txBox="1">
            <a:spLocks noChangeArrowheads="1"/>
          </p:cNvSpPr>
          <p:nvPr/>
        </p:nvSpPr>
        <p:spPr bwMode="auto">
          <a:xfrm>
            <a:off x="231775" y="5772150"/>
            <a:ext cx="3771900" cy="466725"/>
          </a:xfrm>
          <a:prstGeom prst="rect">
            <a:avLst/>
          </a:prstGeom>
          <a:solidFill>
            <a:schemeClr val="folHlink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Self contained programme</a:t>
            </a:r>
          </a:p>
        </p:txBody>
      </p:sp>
      <p:sp>
        <p:nvSpPr>
          <p:cNvPr id="314375" name="Rectangle 7"/>
          <p:cNvSpPr>
            <a:spLocks noChangeArrowheads="1"/>
          </p:cNvSpPr>
          <p:nvPr/>
        </p:nvSpPr>
        <p:spPr bwMode="auto">
          <a:xfrm>
            <a:off x="5992813" y="1277938"/>
            <a:ext cx="1690687" cy="652462"/>
          </a:xfrm>
          <a:prstGeom prst="rect">
            <a:avLst/>
          </a:prstGeom>
          <a:solidFill>
            <a:srgbClr val="FFE699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main()</a:t>
            </a:r>
          </a:p>
          <a:p>
            <a:pPr algn="ctr"/>
            <a:r>
              <a:rPr lang="en-US"/>
              <a:t>is a function</a:t>
            </a:r>
          </a:p>
        </p:txBody>
      </p:sp>
      <p:sp>
        <p:nvSpPr>
          <p:cNvPr id="314376" name="Text Box 8"/>
          <p:cNvSpPr txBox="1">
            <a:spLocks noChangeArrowheads="1"/>
          </p:cNvSpPr>
          <p:nvPr/>
        </p:nvSpPr>
        <p:spPr bwMode="auto">
          <a:xfrm>
            <a:off x="4725988" y="3813175"/>
            <a:ext cx="2525712" cy="457200"/>
          </a:xfrm>
          <a:prstGeom prst="rect">
            <a:avLst/>
          </a:prstGeom>
          <a:solidFill>
            <a:schemeClr val="folHlink"/>
          </a:solidFill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Calling a function</a:t>
            </a:r>
          </a:p>
        </p:txBody>
      </p:sp>
      <p:sp>
        <p:nvSpPr>
          <p:cNvPr id="314377" name="Text Box 9"/>
          <p:cNvSpPr txBox="1">
            <a:spLocks noChangeArrowheads="1"/>
          </p:cNvSpPr>
          <p:nvPr/>
        </p:nvSpPr>
        <p:spPr bwMode="auto">
          <a:xfrm>
            <a:off x="0" y="1547813"/>
            <a:ext cx="1924050" cy="336550"/>
          </a:xfrm>
          <a:prstGeom prst="rect">
            <a:avLst/>
          </a:prstGeom>
          <a:solidFill>
            <a:schemeClr val="folHlink"/>
          </a:solidFill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>
                <a:solidFill>
                  <a:srgbClr val="FF0000"/>
                </a:solidFill>
              </a:rPr>
              <a:t>Returned data-type</a:t>
            </a:r>
          </a:p>
        </p:txBody>
      </p:sp>
      <p:sp>
        <p:nvSpPr>
          <p:cNvPr id="314380" name="Rectangle 12"/>
          <p:cNvSpPr>
            <a:spLocks noChangeArrowheads="1"/>
          </p:cNvSpPr>
          <p:nvPr/>
        </p:nvSpPr>
        <p:spPr bwMode="auto">
          <a:xfrm>
            <a:off x="769938" y="2392363"/>
            <a:ext cx="2073275" cy="269875"/>
          </a:xfrm>
          <a:prstGeom prst="rect">
            <a:avLst/>
          </a:prstGeom>
          <a:solidFill>
            <a:schemeClr val="folHlink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hlink"/>
                </a:solidFill>
              </a:rPr>
              <a:t>Function name</a:t>
            </a:r>
          </a:p>
        </p:txBody>
      </p:sp>
      <p:sp>
        <p:nvSpPr>
          <p:cNvPr id="314381" name="Rectangle 13"/>
          <p:cNvSpPr>
            <a:spLocks noChangeArrowheads="1"/>
          </p:cNvSpPr>
          <p:nvPr/>
        </p:nvSpPr>
        <p:spPr bwMode="auto">
          <a:xfrm>
            <a:off x="2498725" y="1662113"/>
            <a:ext cx="1458913" cy="346075"/>
          </a:xfrm>
          <a:prstGeom prst="rect">
            <a:avLst/>
          </a:prstGeom>
          <a:solidFill>
            <a:srgbClr val="FFE699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CC9900"/>
                </a:solidFill>
              </a:rPr>
              <a:t>parameter</a:t>
            </a:r>
          </a:p>
        </p:txBody>
      </p:sp>
      <p:sp>
        <p:nvSpPr>
          <p:cNvPr id="314382" name="Rectangle 14"/>
          <p:cNvSpPr>
            <a:spLocks noChangeArrowheads="1"/>
          </p:cNvSpPr>
          <p:nvPr/>
        </p:nvSpPr>
        <p:spPr bwMode="auto">
          <a:xfrm>
            <a:off x="615950" y="4581525"/>
            <a:ext cx="2459038" cy="422275"/>
          </a:xfrm>
          <a:prstGeom prst="rect">
            <a:avLst/>
          </a:prstGeom>
          <a:solidFill>
            <a:schemeClr val="folHlink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Return statement</a:t>
            </a:r>
          </a:p>
        </p:txBody>
      </p:sp>
      <p:sp>
        <p:nvSpPr>
          <p:cNvPr id="314383" name="Rectangle 15"/>
          <p:cNvSpPr>
            <a:spLocks noChangeArrowheads="1"/>
          </p:cNvSpPr>
          <p:nvPr/>
        </p:nvSpPr>
        <p:spPr bwMode="auto">
          <a:xfrm>
            <a:off x="2536825" y="2814638"/>
            <a:ext cx="1497013" cy="384175"/>
          </a:xfrm>
          <a:prstGeom prst="rect">
            <a:avLst/>
          </a:prstGeom>
          <a:solidFill>
            <a:srgbClr val="FFE699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Local vars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4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4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4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4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4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4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4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4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4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4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4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4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4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4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4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4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373" grpId="0" animBg="1"/>
      <p:bldP spid="314375" grpId="0" animBg="1"/>
      <p:bldP spid="314376" grpId="0" animBg="1"/>
      <p:bldP spid="314377" grpId="0" animBg="1"/>
      <p:bldP spid="314380" grpId="0" animBg="1"/>
      <p:bldP spid="314381" grpId="0" animBg="1"/>
      <p:bldP spid="314382" grpId="0" animBg="1"/>
      <p:bldP spid="31438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Some Points</a:t>
            </a:r>
          </a:p>
        </p:txBody>
      </p:sp>
      <p:sp>
        <p:nvSpPr>
          <p:cNvPr id="3051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5014913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A function cannot be defined within another function.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All function definitions must be disjoint.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mtClean="0"/>
              <a:t>Nested function calls are allowed.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A calls B, B calls C, C calls D, etc.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The function called last will be the first to return.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mtClean="0"/>
              <a:t>A function can also call itself, either directly or in a cycle.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A calls B, B calls C, C calls back A.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Called recursive call or recursion.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EAFC84-2D86-4F55-8DC7-902DEAC7D32B}" type="slidenum">
              <a:rPr lang="en-US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5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5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5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05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5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5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5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5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05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5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5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5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05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</a:p>
        </p:txBody>
      </p:sp>
      <p:sp>
        <p:nvSpPr>
          <p:cNvPr id="29491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226425" cy="4860925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Function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A self-contained program segment that carries out some specific, well-defined task.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Some properties: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Every C program consists of one or more functions.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dirty="0" smtClean="0"/>
              <a:t>One of these functions must be called “main”.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dirty="0" smtClean="0"/>
              <a:t>Execution of the program always begins by carrying out the instructions in “main”.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A function will carry out its intended action whenever it is </a:t>
            </a:r>
            <a:r>
              <a:rPr lang="en-US" i="1" dirty="0" smtClean="0"/>
              <a:t>called</a:t>
            </a:r>
            <a:r>
              <a:rPr lang="en-US" dirty="0" smtClean="0"/>
              <a:t> or </a:t>
            </a:r>
            <a:r>
              <a:rPr lang="en-US" i="1" dirty="0" smtClean="0"/>
              <a:t>invoked</a:t>
            </a:r>
            <a:r>
              <a:rPr lang="en-US" dirty="0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1D0F71-525C-4296-8BCC-F2314DD07E34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smtClean="0">
                <a:solidFill>
                  <a:srgbClr val="FF0000"/>
                </a:solidFill>
                <a:cs typeface="Times New Roman" pitchFamily="18" charset="0"/>
              </a:rPr>
              <a:t>	Math Library Functions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38275"/>
            <a:ext cx="7772400" cy="4657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>
                <a:cs typeface="Times New Roman" pitchFamily="18" charset="0"/>
              </a:rPr>
              <a:t>Math library functions </a:t>
            </a:r>
          </a:p>
          <a:p>
            <a:pPr lvl="1">
              <a:lnSpc>
                <a:spcPct val="90000"/>
              </a:lnSpc>
            </a:pPr>
            <a:r>
              <a:rPr lang="en-US" sz="2000" smtClean="0">
                <a:cs typeface="Times New Roman" pitchFamily="18" charset="0"/>
              </a:rPr>
              <a:t>perform common mathematical calculations</a:t>
            </a:r>
          </a:p>
          <a:p>
            <a:pPr lvl="1">
              <a:lnSpc>
                <a:spcPct val="90000"/>
              </a:lnSpc>
            </a:pPr>
            <a:r>
              <a:rPr lang="en-US" sz="2000" smtClean="0">
                <a:latin typeface="Courier New" pitchFamily="49" charset="0"/>
                <a:cs typeface="Times New Roman" pitchFamily="18" charset="0"/>
              </a:rPr>
              <a:t>#include &lt;math.h&gt;</a:t>
            </a:r>
          </a:p>
          <a:p>
            <a:pPr lvl="1">
              <a:lnSpc>
                <a:spcPct val="90000"/>
              </a:lnSpc>
            </a:pPr>
            <a:r>
              <a:rPr lang="en-US" sz="2000" smtClean="0">
                <a:latin typeface="Courier New" pitchFamily="49" charset="0"/>
                <a:cs typeface="Times New Roman" pitchFamily="18" charset="0"/>
              </a:rPr>
              <a:t>cc &lt;prog.c&gt; -</a:t>
            </a:r>
            <a:r>
              <a:rPr lang="en-US" sz="2000" smtClean="0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lm</a:t>
            </a:r>
          </a:p>
          <a:p>
            <a:pPr>
              <a:lnSpc>
                <a:spcPct val="90000"/>
              </a:lnSpc>
            </a:pPr>
            <a:endParaRPr lang="en-US" sz="2400" smtClean="0"/>
          </a:p>
          <a:p>
            <a:pPr>
              <a:lnSpc>
                <a:spcPct val="90000"/>
              </a:lnSpc>
            </a:pPr>
            <a:r>
              <a:rPr lang="en-US" sz="2400" smtClean="0"/>
              <a:t>Format for calling functions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smtClean="0">
                <a:latin typeface="Courier New" pitchFamily="49" charset="0"/>
              </a:rPr>
              <a:t>	FunctionName (argument);</a:t>
            </a:r>
          </a:p>
          <a:p>
            <a:pPr lvl="2">
              <a:lnSpc>
                <a:spcPct val="90000"/>
              </a:lnSpc>
            </a:pPr>
            <a:r>
              <a:rPr lang="en-US" sz="1800" smtClean="0"/>
              <a:t>If multiple arguments, use comma-separated list</a:t>
            </a:r>
          </a:p>
          <a:p>
            <a:pPr lvl="1">
              <a:lnSpc>
                <a:spcPct val="90000"/>
              </a:lnSpc>
            </a:pPr>
            <a:r>
              <a:rPr lang="en-US" sz="2000" smtClean="0">
                <a:latin typeface="Courier New" pitchFamily="49" charset="0"/>
                <a:cs typeface="Times New Roman" pitchFamily="18" charset="0"/>
              </a:rPr>
              <a:t>printf( "%.2f", sqrt( 900.0 ) );</a:t>
            </a:r>
            <a:r>
              <a:rPr lang="en-US" sz="2000" smtClean="0">
                <a:latin typeface="Courier New" pitchFamily="49" charset="0"/>
              </a:rPr>
              <a:t> </a:t>
            </a:r>
          </a:p>
          <a:p>
            <a:pPr lvl="2">
              <a:lnSpc>
                <a:spcPct val="90000"/>
              </a:lnSpc>
            </a:pPr>
            <a:r>
              <a:rPr lang="en-US" sz="1800" smtClean="0"/>
              <a:t>Calls function </a:t>
            </a:r>
            <a:r>
              <a:rPr lang="en-US" sz="1800" smtClean="0">
                <a:latin typeface="Courier New" pitchFamily="49" charset="0"/>
              </a:rPr>
              <a:t>sqrt</a:t>
            </a:r>
            <a:r>
              <a:rPr lang="en-US" sz="1800" smtClean="0"/>
              <a:t>, which returns the square root of its argument</a:t>
            </a:r>
          </a:p>
          <a:p>
            <a:pPr lvl="2">
              <a:lnSpc>
                <a:spcPct val="90000"/>
              </a:lnSpc>
            </a:pPr>
            <a:r>
              <a:rPr lang="en-US" sz="1800" smtClean="0"/>
              <a:t>All math functions return data type </a:t>
            </a:r>
            <a:r>
              <a:rPr lang="en-US" sz="1800" smtClean="0">
                <a:latin typeface="Courier New" pitchFamily="49" charset="0"/>
              </a:rPr>
              <a:t>double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Arguments may be constants, variables, or expressions</a:t>
            </a:r>
          </a:p>
          <a:p>
            <a:pPr lvl="2">
              <a:lnSpc>
                <a:spcPct val="90000"/>
              </a:lnSpc>
            </a:pPr>
            <a:endParaRPr lang="en-US" sz="180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338605-31A1-4488-AF8D-CB367BB181FB}" type="slidenum">
              <a:rPr lang="en-US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6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6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6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6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06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06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68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68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3048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400" smtClean="0">
                <a:solidFill>
                  <a:srgbClr val="FF0000"/>
                </a:solidFill>
                <a:cs typeface="Times New Roman" pitchFamily="18" charset="0"/>
              </a:rPr>
              <a:t>Math Library Functions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idx="1"/>
          </p:nvPr>
        </p:nvSpPr>
        <p:spPr>
          <a:xfrm>
            <a:off x="76200" y="971550"/>
            <a:ext cx="9067800" cy="6248400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1900" dirty="0" smtClean="0"/>
              <a:t>double </a:t>
            </a:r>
            <a:r>
              <a:rPr lang="en-US" sz="1900" dirty="0" err="1" smtClean="0"/>
              <a:t>acos</a:t>
            </a:r>
            <a:r>
              <a:rPr lang="en-US" sz="1900" dirty="0" smtClean="0"/>
              <a:t>(double x) -- Compute arc cosine of x.  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1900" dirty="0" smtClean="0"/>
              <a:t>double </a:t>
            </a:r>
            <a:r>
              <a:rPr lang="en-US" sz="1900" dirty="0" err="1" smtClean="0"/>
              <a:t>asin</a:t>
            </a:r>
            <a:r>
              <a:rPr lang="en-US" sz="1900" dirty="0" smtClean="0"/>
              <a:t>(double x) -- Compute arc sine of x.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1900" dirty="0" smtClean="0"/>
              <a:t>double </a:t>
            </a:r>
            <a:r>
              <a:rPr lang="en-US" sz="1900" dirty="0" err="1" smtClean="0"/>
              <a:t>atan</a:t>
            </a:r>
            <a:r>
              <a:rPr lang="en-US" sz="1900" dirty="0" smtClean="0"/>
              <a:t>(double x) -- Compute arc tangent of x.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1900" dirty="0" smtClean="0"/>
              <a:t>double atan2(double y, double x) -- Compute arc tangent of y/x.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1900" dirty="0" smtClean="0"/>
              <a:t>double ceil(double x) -- Get smallest integral value that exceeds x.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sz="1900" dirty="0" smtClean="0"/>
              <a:t>      double floor(double x) -- Get largest integral value less than x.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1900" dirty="0" smtClean="0"/>
              <a:t>double </a:t>
            </a:r>
            <a:r>
              <a:rPr lang="en-US" sz="1900" dirty="0" err="1" smtClean="0"/>
              <a:t>cos</a:t>
            </a:r>
            <a:r>
              <a:rPr lang="en-US" sz="1900" dirty="0" smtClean="0"/>
              <a:t>(double x) -- Compute cosine of angle in radians. </a:t>
            </a:r>
            <a:br>
              <a:rPr lang="en-US" sz="1900" dirty="0" smtClean="0"/>
            </a:br>
            <a:r>
              <a:rPr lang="en-US" sz="1900" dirty="0" smtClean="0"/>
              <a:t>double </a:t>
            </a:r>
            <a:r>
              <a:rPr lang="en-US" sz="1900" dirty="0" err="1" smtClean="0"/>
              <a:t>cosh</a:t>
            </a:r>
            <a:r>
              <a:rPr lang="en-US" sz="1900" dirty="0" smtClean="0"/>
              <a:t>(double x) -- Compute the hyperbolic cosine of x.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sz="1900" dirty="0" smtClean="0"/>
              <a:t>      double sin(double x) -- Compute sine of angle in radians. </a:t>
            </a:r>
            <a:br>
              <a:rPr lang="en-US" sz="1900" dirty="0" smtClean="0"/>
            </a:br>
            <a:r>
              <a:rPr lang="en-US" sz="1900" dirty="0" smtClean="0"/>
              <a:t>double </a:t>
            </a:r>
            <a:r>
              <a:rPr lang="en-US" sz="1900" dirty="0" err="1" smtClean="0"/>
              <a:t>sinh</a:t>
            </a:r>
            <a:r>
              <a:rPr lang="en-US" sz="1900" dirty="0" smtClean="0"/>
              <a:t>(double x) - Compute the hyperbolic sine of x. 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sz="1900" dirty="0" smtClean="0"/>
              <a:t>      double tan(double x) -- Compute tangent of angle in radians. </a:t>
            </a:r>
            <a:br>
              <a:rPr lang="en-US" sz="1900" dirty="0" smtClean="0"/>
            </a:br>
            <a:r>
              <a:rPr lang="en-US" sz="1900" dirty="0" smtClean="0"/>
              <a:t>double </a:t>
            </a:r>
            <a:r>
              <a:rPr lang="en-US" sz="1900" dirty="0" err="1" smtClean="0"/>
              <a:t>tanh</a:t>
            </a:r>
            <a:r>
              <a:rPr lang="en-US" sz="1900" dirty="0" smtClean="0"/>
              <a:t>(double x) -- Compute the hyperbolic tangent of x.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1900" dirty="0" smtClean="0"/>
              <a:t>double exp(double x -- Compute exponential of x </a:t>
            </a:r>
            <a:br>
              <a:rPr lang="en-US" sz="1900" dirty="0" smtClean="0"/>
            </a:br>
            <a:r>
              <a:rPr lang="en-US" sz="1900" dirty="0" smtClean="0"/>
              <a:t>double </a:t>
            </a:r>
            <a:r>
              <a:rPr lang="en-US" sz="1900" dirty="0" err="1" smtClean="0"/>
              <a:t>fabs</a:t>
            </a:r>
            <a:r>
              <a:rPr lang="en-US" sz="1900" dirty="0" smtClean="0"/>
              <a:t> (double x ) -- Compute absolute value of x. </a:t>
            </a:r>
            <a:br>
              <a:rPr lang="en-US" sz="1900" dirty="0" smtClean="0"/>
            </a:br>
            <a:r>
              <a:rPr lang="en-US" sz="1900" dirty="0" smtClean="0"/>
              <a:t>double log(double x) -- Compute log(x). </a:t>
            </a:r>
            <a:br>
              <a:rPr lang="en-US" sz="1900" dirty="0" smtClean="0"/>
            </a:br>
            <a:r>
              <a:rPr lang="en-US" sz="1900" dirty="0" smtClean="0"/>
              <a:t>double log10 (double x ) -- Compute log to the base 10 of x. </a:t>
            </a:r>
            <a:br>
              <a:rPr lang="en-US" sz="1900" dirty="0" smtClean="0"/>
            </a:br>
            <a:r>
              <a:rPr lang="en-US" sz="1900" dirty="0" smtClean="0"/>
              <a:t>double </a:t>
            </a:r>
            <a:r>
              <a:rPr lang="en-US" sz="1900" dirty="0" err="1" smtClean="0"/>
              <a:t>pow</a:t>
            </a:r>
            <a:r>
              <a:rPr lang="en-US" sz="1900" dirty="0" smtClean="0"/>
              <a:t> (double x, double y) -- Compute x raised to the power y. </a:t>
            </a:r>
            <a:br>
              <a:rPr lang="en-US" sz="1900" dirty="0" smtClean="0"/>
            </a:br>
            <a:r>
              <a:rPr lang="en-US" sz="1900" dirty="0" smtClean="0"/>
              <a:t>double </a:t>
            </a:r>
            <a:r>
              <a:rPr lang="en-US" sz="1900" dirty="0" err="1" smtClean="0"/>
              <a:t>sqrt</a:t>
            </a:r>
            <a:r>
              <a:rPr lang="en-US" sz="1900" dirty="0" smtClean="0"/>
              <a:t>(double x) -- Compute the square root of x. </a:t>
            </a:r>
            <a:br>
              <a:rPr lang="en-US" sz="1900" dirty="0" smtClean="0"/>
            </a:br>
            <a:endParaRPr lang="en-US" sz="1900" dirty="0" smtClean="0"/>
          </a:p>
          <a:p>
            <a:pPr algn="r" fontAlgn="auto">
              <a:spcAft>
                <a:spcPts val="0"/>
              </a:spcAft>
              <a:buFontTx/>
              <a:buNone/>
              <a:defRPr/>
            </a:pPr>
            <a:endParaRPr lang="en-US" dirty="0" smtClean="0"/>
          </a:p>
          <a:p>
            <a:pPr algn="r" fontAlgn="auto">
              <a:spcAft>
                <a:spcPts val="0"/>
              </a:spcAft>
              <a:buFontTx/>
              <a:buNone/>
              <a:defRPr/>
            </a:pPr>
            <a:endParaRPr lang="en-US" dirty="0" smtClean="0"/>
          </a:p>
          <a:p>
            <a:pPr algn="r" fontAlgn="auto">
              <a:spcAft>
                <a:spcPts val="0"/>
              </a:spcAft>
              <a:buFontTx/>
              <a:buNone/>
              <a:defRPr/>
            </a:pPr>
            <a:endParaRPr lang="en-US" sz="1600" dirty="0" smtClean="0"/>
          </a:p>
          <a:p>
            <a:pPr algn="r" fontAlgn="auto">
              <a:spcAft>
                <a:spcPts val="0"/>
              </a:spcAft>
              <a:buFontTx/>
              <a:buNone/>
              <a:defRPr/>
            </a:pPr>
            <a:r>
              <a:rPr lang="en-US" sz="1600" dirty="0" smtClean="0"/>
              <a:t>http://www.cs.cf.ac.uk/Dave/C/node17.html#SECTION001710000000000000000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44AC09-F082-4C5D-90ED-8D214F4324DB}" type="slidenum">
              <a:rPr lang="en-US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7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07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07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07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07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07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07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207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207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More about scanf and printf</a:t>
            </a:r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57934A-49F4-458C-994C-E0BB9A6FBEA8}" type="slidenum">
              <a:rPr lang="en-US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Entering input data :: scanf function</a:t>
            </a:r>
          </a:p>
        </p:txBody>
      </p:sp>
      <p:sp>
        <p:nvSpPr>
          <p:cNvPr id="2908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148638" cy="48609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General syntax: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mtClean="0"/>
              <a:t>scanf (control string, arg1, arg2, …, argn);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“control string refers to a string typically containing data types of the arguments to be read in; 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the arguments arg1, arg2, … represent pointers to data items in memory.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mtClean="0"/>
              <a:t>Example:  scanf (%d %f %c”, &amp;a, &amp;average, &amp;type);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The control string consists of individual groups of characters, with one character group for each input data item.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‘%’ sign, followed by a conversion character.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0FAD51-3F79-40BC-B4BE-C7D0F5A7E5CD}" type="slidenum">
              <a:rPr lang="en-US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9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90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0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0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90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90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91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mtClean="0"/>
              <a:t>Commonly used conversion characters:</a:t>
            </a:r>
          </a:p>
          <a:p>
            <a:pPr lvl="2">
              <a:buFontTx/>
              <a:buNone/>
            </a:pPr>
            <a:r>
              <a:rPr lang="en-US" smtClean="0"/>
              <a:t>c 		single character</a:t>
            </a:r>
          </a:p>
          <a:p>
            <a:pPr lvl="2">
              <a:buFontTx/>
              <a:buNone/>
            </a:pPr>
            <a:r>
              <a:rPr lang="en-US" smtClean="0"/>
              <a:t>d		decimal integer</a:t>
            </a:r>
          </a:p>
          <a:p>
            <a:pPr lvl="2">
              <a:buFontTx/>
              <a:buNone/>
            </a:pPr>
            <a:r>
              <a:rPr lang="en-US" smtClean="0"/>
              <a:t>f		floating-point number</a:t>
            </a:r>
          </a:p>
          <a:p>
            <a:pPr lvl="2">
              <a:buFontTx/>
              <a:buNone/>
            </a:pPr>
            <a:r>
              <a:rPr lang="en-US" smtClean="0"/>
              <a:t>s		string terminated by null character</a:t>
            </a:r>
          </a:p>
          <a:p>
            <a:pPr lvl="2">
              <a:buFontTx/>
              <a:buNone/>
            </a:pPr>
            <a:r>
              <a:rPr lang="en-US" smtClean="0"/>
              <a:t>X		hexadecimal integer</a:t>
            </a:r>
          </a:p>
          <a:p>
            <a:pPr lvl="1"/>
            <a:r>
              <a:rPr lang="en-US" smtClean="0"/>
              <a:t>We can also specify the maximum field-width of a data item, by specifying a number indicating the field width before the conversion character.</a:t>
            </a:r>
          </a:p>
          <a:p>
            <a:pPr lvl="2">
              <a:buFontTx/>
              <a:buNone/>
            </a:pPr>
            <a:r>
              <a:rPr lang="en-US" smtClean="0"/>
              <a:t>Example:    scanf (“%3d %5d”, &amp;a, &amp;b);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A9119B-774E-49CD-8B17-3AB161E66E81}" type="slidenum">
              <a:rPr lang="en-US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91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1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1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Writing output data :: printf function</a:t>
            </a:r>
          </a:p>
        </p:txBody>
      </p:sp>
      <p:sp>
        <p:nvSpPr>
          <p:cNvPr id="292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General syntax:</a:t>
            </a:r>
          </a:p>
          <a:p>
            <a:pPr lvl="2">
              <a:buFontTx/>
              <a:buNone/>
            </a:pPr>
            <a:r>
              <a:rPr lang="en-US" smtClean="0"/>
              <a:t>printf (control string, arg1, arg2, …, argn);</a:t>
            </a:r>
          </a:p>
          <a:p>
            <a:pPr lvl="1"/>
            <a:r>
              <a:rPr lang="en-US" smtClean="0"/>
              <a:t>“control string refers to a string containing formatting information and data types of the arguments to be output; </a:t>
            </a:r>
          </a:p>
          <a:p>
            <a:pPr lvl="1"/>
            <a:r>
              <a:rPr lang="en-US" smtClean="0"/>
              <a:t>the arguments arg1, arg2, … represent the individual output data items.</a:t>
            </a:r>
          </a:p>
          <a:p>
            <a:r>
              <a:rPr lang="en-US" smtClean="0"/>
              <a:t>The conversion characters are the same as in scanf.</a:t>
            </a:r>
          </a:p>
          <a:p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0A6DB8-ADAC-46C3-A857-E55857EB6F00}" type="slidenum">
              <a:rPr lang="en-US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92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92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92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9389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Examples: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r>
              <a:rPr lang="en-US" dirty="0" err="1" smtClean="0"/>
              <a:t>printf</a:t>
            </a:r>
            <a:r>
              <a:rPr lang="en-US" dirty="0" smtClean="0"/>
              <a:t>  (“The average of %d and %d is %f”, a, b, </a:t>
            </a:r>
            <a:r>
              <a:rPr lang="en-US" dirty="0" err="1" smtClean="0"/>
              <a:t>avg</a:t>
            </a:r>
            <a:r>
              <a:rPr lang="en-US" dirty="0" smtClean="0"/>
              <a:t>);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r>
              <a:rPr lang="en-US" dirty="0" err="1" smtClean="0"/>
              <a:t>printf</a:t>
            </a:r>
            <a:r>
              <a:rPr lang="en-US" dirty="0" smtClean="0"/>
              <a:t>  (“Hello \</a:t>
            </a:r>
            <a:r>
              <a:rPr lang="en-US" dirty="0" err="1" smtClean="0"/>
              <a:t>nGood</a:t>
            </a:r>
            <a:r>
              <a:rPr lang="en-US" dirty="0" smtClean="0"/>
              <a:t> \</a:t>
            </a:r>
            <a:r>
              <a:rPr lang="en-US" dirty="0" err="1" smtClean="0"/>
              <a:t>nMorning</a:t>
            </a:r>
            <a:r>
              <a:rPr lang="en-US" dirty="0" smtClean="0"/>
              <a:t> \n”);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r>
              <a:rPr lang="en-US" dirty="0" err="1" smtClean="0"/>
              <a:t>printf</a:t>
            </a:r>
            <a:r>
              <a:rPr lang="en-US" dirty="0" smtClean="0"/>
              <a:t> (“%3d %3d %5d”, a, b, a*b+2);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r>
              <a:rPr lang="en-US" dirty="0" err="1" smtClean="0"/>
              <a:t>printf</a:t>
            </a:r>
            <a:r>
              <a:rPr lang="en-US" dirty="0" smtClean="0"/>
              <a:t> (“%7.2f  %5.1f”, x, y);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Many more options are available: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Read from the book.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Practice them in the lab.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String I/O: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Will be covered later in the class.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EEB0A1-0AAA-44ED-AFB0-B24836045A58}" type="slidenum">
              <a:rPr lang="en-US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93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93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93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93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93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293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293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 Prototypes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4976813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Usually, a function is </a:t>
            </a:r>
            <a:r>
              <a:rPr lang="en-US" smtClean="0">
                <a:solidFill>
                  <a:srgbClr val="FF0000"/>
                </a:solidFill>
              </a:rPr>
              <a:t>defined</a:t>
            </a:r>
            <a:r>
              <a:rPr lang="en-US" smtClean="0"/>
              <a:t> before it is called.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main() is the last function in the program.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Easy for the compiler to identify function definitions in a single scan through the file.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mtClean="0"/>
              <a:t>However, many programmers prefer a top-down approach, where the functions follow main().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Must be some way to tell the compiler.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Function prototypes are used for this purpose.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smtClean="0"/>
              <a:t>Only needed if function definition comes after use.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AF8EAB-72A5-4EE0-A0A3-B66936840665}" type="slidenum">
              <a:rPr lang="en-US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6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06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06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06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06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06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 Prototype (Contd.)</a:t>
            </a:r>
          </a:p>
        </p:txBody>
      </p:sp>
      <p:sp>
        <p:nvSpPr>
          <p:cNvPr id="30720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Function prototypes are usually written at the beginning of a program, ahead of any functions (including main()).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Examples: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int  gcd (int A, int B);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void div7 (int number);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endParaRPr lang="en-US" smtClean="0"/>
          </a:p>
          <a:p>
            <a:pPr lvl="2" fontAlgn="auto">
              <a:spcAft>
                <a:spcPts val="0"/>
              </a:spcAft>
              <a:defRPr/>
            </a:pPr>
            <a:r>
              <a:rPr lang="en-US" smtClean="0">
                <a:solidFill>
                  <a:srgbClr val="CC0000"/>
                </a:solidFill>
              </a:rPr>
              <a:t>Note the semicolon at the end of the line.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smtClean="0">
                <a:solidFill>
                  <a:srgbClr val="CC0000"/>
                </a:solidFill>
              </a:rPr>
              <a:t>The argument names can be different; but it is a good practice to use the same names as in the function definition.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46C942-329C-4853-96EB-60A18C457646}" type="slidenum">
              <a:rPr lang="en-US"/>
              <a:pPr>
                <a:defRPr/>
              </a:pPr>
              <a:t>28</a:t>
            </a:fld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225925" y="3160713"/>
            <a:ext cx="2535238" cy="690562"/>
            <a:chOff x="2662" y="1991"/>
            <a:chExt cx="1597" cy="435"/>
          </a:xfrm>
        </p:grpSpPr>
        <p:sp>
          <p:nvSpPr>
            <p:cNvPr id="33800" name="Rectangle 4"/>
            <p:cNvSpPr>
              <a:spLocks noChangeArrowheads="1"/>
            </p:cNvSpPr>
            <p:nvPr/>
          </p:nvSpPr>
          <p:spPr bwMode="auto">
            <a:xfrm>
              <a:off x="3509" y="1991"/>
              <a:ext cx="750" cy="435"/>
            </a:xfrm>
            <a:prstGeom prst="rect">
              <a:avLst/>
            </a:prstGeom>
            <a:solidFill>
              <a:srgbClr val="FFE699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;</a:t>
              </a:r>
            </a:p>
          </p:txBody>
        </p:sp>
        <p:sp>
          <p:nvSpPr>
            <p:cNvPr id="33801" name="Line 5"/>
            <p:cNvSpPr>
              <a:spLocks noChangeShapeType="1"/>
            </p:cNvSpPr>
            <p:nvPr/>
          </p:nvSpPr>
          <p:spPr bwMode="auto">
            <a:xfrm flipH="1">
              <a:off x="2783" y="2160"/>
              <a:ext cx="678" cy="121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02" name="Line 7"/>
            <p:cNvSpPr>
              <a:spLocks noChangeShapeType="1"/>
            </p:cNvSpPr>
            <p:nvPr/>
          </p:nvSpPr>
          <p:spPr bwMode="auto">
            <a:xfrm flipH="1" flipV="1">
              <a:off x="2662" y="2015"/>
              <a:ext cx="799" cy="14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7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07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07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07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07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 Prototype: Examples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sz="half" idx="1"/>
          </p:nvPr>
        </p:nvSpPr>
        <p:spPr>
          <a:ln w="25400">
            <a:solidFill>
              <a:srgbClr val="000000"/>
            </a:solidFill>
          </a:ln>
        </p:spPr>
        <p:txBody>
          <a:bodyPr rtlCol="0">
            <a:normAutofit lnSpcReduction="1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#include  &lt;stdio.h&gt;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1000" smtClean="0"/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>
                <a:solidFill>
                  <a:srgbClr val="CC0000"/>
                </a:solidFill>
              </a:rPr>
              <a:t>int ncr (int n, int r);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>
                <a:solidFill>
                  <a:srgbClr val="CC0000"/>
                </a:solidFill>
              </a:rPr>
              <a:t>int fact (int n);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1000" smtClean="0">
              <a:solidFill>
                <a:srgbClr val="CC0000"/>
              </a:solidFill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main()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{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	int i, m, n, sum=0;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	printf(“Input m and n \n”);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     scanf (“%d %d”, &amp;m, &amp;n);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	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	for (i=1; i&lt;=m; i+=2)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	    sum = sum + ncr (n, i);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1800" smtClean="0"/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	printf (“Result: %d \n”, sum);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}</a:t>
            </a:r>
          </a:p>
        </p:txBody>
      </p:sp>
      <p:sp>
        <p:nvSpPr>
          <p:cNvPr id="30822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8200" y="1371600"/>
            <a:ext cx="4110038" cy="4284663"/>
          </a:xfrm>
          <a:ln w="25400">
            <a:solidFill>
              <a:srgbClr val="000000"/>
            </a:solidFill>
          </a:ln>
        </p:spPr>
        <p:txBody>
          <a:bodyPr rtlCol="0">
            <a:normAutofit lnSpcReduction="1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int  ncr (int n, int r)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{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	return (fact(n) / fact(r) / fact(n-r));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}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1800" smtClean="0"/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int  fact (int n)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{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	int  i, temp=1;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	for (i=1; i&lt;=n; i++)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	    temp *= I;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	return (temp);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/>
              <a:t>}</a:t>
            </a:r>
          </a:p>
        </p:txBody>
      </p:sp>
      <p:sp>
        <p:nvSpPr>
          <p:cNvPr id="13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1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05601-B196-4F12-AA85-AC6E489FADF5}" type="slidenum">
              <a:rPr lang="en-US"/>
              <a:pPr>
                <a:defRPr/>
              </a:pPr>
              <a:t>29</a:t>
            </a:fld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190750" y="1970088"/>
            <a:ext cx="2035175" cy="1266825"/>
            <a:chOff x="1380" y="1362"/>
            <a:chExt cx="1282" cy="653"/>
          </a:xfrm>
        </p:grpSpPr>
        <p:sp>
          <p:nvSpPr>
            <p:cNvPr id="34829" name="Rectangle 5"/>
            <p:cNvSpPr>
              <a:spLocks noChangeArrowheads="1"/>
            </p:cNvSpPr>
            <p:nvPr/>
          </p:nvSpPr>
          <p:spPr bwMode="auto">
            <a:xfrm>
              <a:off x="1573" y="1652"/>
              <a:ext cx="1089" cy="363"/>
            </a:xfrm>
            <a:prstGeom prst="rect">
              <a:avLst/>
            </a:prstGeom>
            <a:solidFill>
              <a:srgbClr val="FFE699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Prototype</a:t>
              </a:r>
            </a:p>
            <a:p>
              <a:pPr algn="ctr"/>
              <a:r>
                <a:rPr lang="en-US"/>
                <a:t>declaration</a:t>
              </a:r>
            </a:p>
          </p:txBody>
        </p:sp>
        <p:sp>
          <p:nvSpPr>
            <p:cNvPr id="34830" name="Line 6"/>
            <p:cNvSpPr>
              <a:spLocks noChangeShapeType="1"/>
            </p:cNvSpPr>
            <p:nvPr/>
          </p:nvSpPr>
          <p:spPr bwMode="auto">
            <a:xfrm flipH="1" flipV="1">
              <a:off x="1380" y="1555"/>
              <a:ext cx="145" cy="26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1" name="Line 7"/>
            <p:cNvSpPr>
              <a:spLocks noChangeShapeType="1"/>
            </p:cNvSpPr>
            <p:nvPr/>
          </p:nvSpPr>
          <p:spPr bwMode="auto">
            <a:xfrm flipH="1" flipV="1">
              <a:off x="1743" y="1362"/>
              <a:ext cx="314" cy="29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5416550" y="2487613"/>
            <a:ext cx="3455988" cy="1881187"/>
            <a:chOff x="3291" y="1652"/>
            <a:chExt cx="2177" cy="1185"/>
          </a:xfrm>
        </p:grpSpPr>
        <p:sp>
          <p:nvSpPr>
            <p:cNvPr id="34826" name="Rectangle 10"/>
            <p:cNvSpPr>
              <a:spLocks noChangeArrowheads="1"/>
            </p:cNvSpPr>
            <p:nvPr/>
          </p:nvSpPr>
          <p:spPr bwMode="auto">
            <a:xfrm>
              <a:off x="4379" y="2115"/>
              <a:ext cx="1089" cy="444"/>
            </a:xfrm>
            <a:prstGeom prst="rect">
              <a:avLst/>
            </a:prstGeom>
            <a:solidFill>
              <a:srgbClr val="FFE699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Function</a:t>
              </a:r>
            </a:p>
            <a:p>
              <a:pPr algn="ctr"/>
              <a:r>
                <a:rPr lang="en-US"/>
                <a:t>definition</a:t>
              </a:r>
            </a:p>
          </p:txBody>
        </p:sp>
        <p:sp>
          <p:nvSpPr>
            <p:cNvPr id="34827" name="Line 13"/>
            <p:cNvSpPr>
              <a:spLocks noChangeShapeType="1"/>
            </p:cNvSpPr>
            <p:nvPr/>
          </p:nvSpPr>
          <p:spPr bwMode="auto">
            <a:xfrm flipH="1" flipV="1">
              <a:off x="3291" y="1652"/>
              <a:ext cx="1621" cy="50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28" name="Line 14"/>
            <p:cNvSpPr>
              <a:spLocks noChangeShapeType="1"/>
            </p:cNvSpPr>
            <p:nvPr/>
          </p:nvSpPr>
          <p:spPr bwMode="auto">
            <a:xfrm flipH="1">
              <a:off x="4235" y="2571"/>
              <a:ext cx="629" cy="26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mtClean="0"/>
              <a:t>In general, a function will process information that is passed to it from the calling portion of the program, and returns a single value.</a:t>
            </a:r>
          </a:p>
          <a:p>
            <a:pPr lvl="2"/>
            <a:r>
              <a:rPr lang="en-US" smtClean="0"/>
              <a:t>Information is passed to the function via special identifiers called arguments or parameters.</a:t>
            </a:r>
          </a:p>
          <a:p>
            <a:pPr lvl="2"/>
            <a:r>
              <a:rPr lang="en-US" smtClean="0"/>
              <a:t>The value is returned by the “return” statement.</a:t>
            </a:r>
          </a:p>
          <a:p>
            <a:pPr lvl="1"/>
            <a:r>
              <a:rPr lang="en-US" smtClean="0"/>
              <a:t>Some function may not return anything.</a:t>
            </a:r>
          </a:p>
          <a:p>
            <a:pPr lvl="2"/>
            <a:r>
              <a:rPr lang="en-US" smtClean="0"/>
              <a:t>Return data type specified as “void”.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62494B-AA72-419E-A118-7E2BD9525E15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smtClean="0">
                <a:solidFill>
                  <a:srgbClr val="FF0000"/>
                </a:solidFill>
                <a:cs typeface="Times New Roman" pitchFamily="18" charset="0"/>
              </a:rPr>
              <a:t>	Header Files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400" smtClean="0"/>
              <a:t>Header files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000" smtClean="0"/>
              <a:t>contain function prototypes for library functions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000" smtClean="0">
                <a:latin typeface="Courier New" pitchFamily="49" charset="0"/>
              </a:rPr>
              <a:t>&lt;stdlib.h&gt;</a:t>
            </a:r>
            <a:r>
              <a:rPr lang="en-US" sz="2000" smtClean="0"/>
              <a:t> , </a:t>
            </a:r>
            <a:r>
              <a:rPr lang="en-US" sz="2000" smtClean="0">
                <a:latin typeface="Courier New" pitchFamily="49" charset="0"/>
                <a:cs typeface="Times New Roman" pitchFamily="18" charset="0"/>
              </a:rPr>
              <a:t>&lt;math.h&gt;</a:t>
            </a:r>
            <a:r>
              <a:rPr lang="en-US" sz="2000" smtClean="0"/>
              <a:t> , etc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000" smtClean="0"/>
              <a:t>Load with 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z="2000" smtClean="0">
                <a:latin typeface="Courier New" pitchFamily="49" charset="0"/>
              </a:rPr>
              <a:t>      #include &lt;filename&gt;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>
                <a:latin typeface="Courier New" pitchFamily="49" charset="0"/>
              </a:rPr>
              <a:t>#include &lt;math.h&gt;</a:t>
            </a:r>
          </a:p>
          <a:p>
            <a:pPr fontAlgn="auto">
              <a:spcAft>
                <a:spcPts val="0"/>
              </a:spcAft>
              <a:defRPr/>
            </a:pPr>
            <a:endParaRPr lang="en-US" sz="1800" smtClean="0"/>
          </a:p>
          <a:p>
            <a:pPr fontAlgn="auto">
              <a:spcAft>
                <a:spcPts val="0"/>
              </a:spcAft>
              <a:defRPr/>
            </a:pPr>
            <a:r>
              <a:rPr lang="en-US" sz="2400" smtClean="0"/>
              <a:t>Custom header files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000" smtClean="0"/>
              <a:t>Create file with functions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000" smtClean="0"/>
              <a:t>Save as </a:t>
            </a:r>
            <a:r>
              <a:rPr lang="en-US" sz="2000" smtClean="0">
                <a:latin typeface="Courier New" pitchFamily="49" charset="0"/>
              </a:rPr>
              <a:t>filename.h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000" smtClean="0"/>
              <a:t>Load in other files with </a:t>
            </a:r>
            <a:r>
              <a:rPr lang="en-US" sz="2000" smtClean="0">
                <a:latin typeface="Courier New" pitchFamily="49" charset="0"/>
              </a:rPr>
              <a:t>#include "filename.h"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000" smtClean="0"/>
              <a:t>Reuse functions</a:t>
            </a:r>
          </a:p>
          <a:p>
            <a:pPr fontAlgn="auto">
              <a:spcAft>
                <a:spcPts val="0"/>
              </a:spcAft>
              <a:defRPr/>
            </a:pPr>
            <a:endParaRPr lang="en-US" sz="180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DB4827-A254-4CBA-9A0A-0D4EC69EEBFD}" type="slidenum">
              <a:rPr lang="en-US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4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4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1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14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4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4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14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14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14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140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140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10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0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720CB7-00B3-4375-8E8C-0DB83454B6B7}" type="slidenum">
              <a:rPr lang="en-US"/>
              <a:pPr>
                <a:defRPr/>
              </a:pPr>
              <a:t>31</a:t>
            </a:fld>
            <a:endParaRPr lang="en-US"/>
          </a:p>
        </p:txBody>
      </p:sp>
      <p:grpSp>
        <p:nvGrpSpPr>
          <p:cNvPr id="36869" name="Group 4"/>
          <p:cNvGrpSpPr>
            <a:grpSpLocks/>
          </p:cNvGrpSpPr>
          <p:nvPr/>
        </p:nvGrpSpPr>
        <p:grpSpPr bwMode="auto">
          <a:xfrm>
            <a:off x="577850" y="381000"/>
            <a:ext cx="6786563" cy="6096000"/>
            <a:chOff x="-2" y="0"/>
            <a:chExt cx="3074" cy="11220"/>
          </a:xfrm>
        </p:grpSpPr>
        <p:grpSp>
          <p:nvGrpSpPr>
            <p:cNvPr id="36879" name="Group 5"/>
            <p:cNvGrpSpPr>
              <a:grpSpLocks/>
            </p:cNvGrpSpPr>
            <p:nvPr/>
          </p:nvGrpSpPr>
          <p:grpSpPr bwMode="auto">
            <a:xfrm>
              <a:off x="0" y="0"/>
              <a:ext cx="3072" cy="374"/>
              <a:chOff x="0" y="0"/>
              <a:chExt cx="3072" cy="374"/>
            </a:xfrm>
          </p:grpSpPr>
          <p:sp>
            <p:nvSpPr>
              <p:cNvPr id="36967" name="Rectangle 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6968" name="Rectangle 7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 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36880" name="Group 8"/>
            <p:cNvGrpSpPr>
              <a:grpSpLocks/>
            </p:cNvGrpSpPr>
            <p:nvPr/>
          </p:nvGrpSpPr>
          <p:grpSpPr bwMode="auto">
            <a:xfrm>
              <a:off x="0" y="374"/>
              <a:ext cx="3072" cy="374"/>
              <a:chOff x="0" y="374"/>
              <a:chExt cx="3072" cy="374"/>
            </a:xfrm>
          </p:grpSpPr>
          <p:sp>
            <p:nvSpPr>
              <p:cNvPr id="36965" name="Rectangle 9"/>
              <p:cNvSpPr>
                <a:spLocks noChangeArrowheads="1"/>
              </p:cNvSpPr>
              <p:nvPr/>
            </p:nvSpPr>
            <p:spPr bwMode="auto">
              <a:xfrm>
                <a:off x="0" y="37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6966" name="Rectangle 10"/>
              <p:cNvSpPr>
                <a:spLocks noChangeArrowheads="1"/>
              </p:cNvSpPr>
              <p:nvPr/>
            </p:nvSpPr>
            <p:spPr bwMode="auto">
              <a:xfrm>
                <a:off x="0" y="37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    /* Finding the maximum of three integers */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36881" name="Group 11"/>
            <p:cNvGrpSpPr>
              <a:grpSpLocks/>
            </p:cNvGrpSpPr>
            <p:nvPr/>
          </p:nvGrpSpPr>
          <p:grpSpPr bwMode="auto">
            <a:xfrm>
              <a:off x="0" y="748"/>
              <a:ext cx="3072" cy="374"/>
              <a:chOff x="0" y="748"/>
              <a:chExt cx="3072" cy="374"/>
            </a:xfrm>
          </p:grpSpPr>
          <p:sp>
            <p:nvSpPr>
              <p:cNvPr id="36963" name="Rectangle 12"/>
              <p:cNvSpPr>
                <a:spLocks noChangeArrowheads="1"/>
              </p:cNvSpPr>
              <p:nvPr/>
            </p:nvSpPr>
            <p:spPr bwMode="auto">
              <a:xfrm>
                <a:off x="0" y="74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6964" name="Rectangle 13"/>
              <p:cNvSpPr>
                <a:spLocks noChangeArrowheads="1"/>
              </p:cNvSpPr>
              <p:nvPr/>
            </p:nvSpPr>
            <p:spPr bwMode="auto">
              <a:xfrm>
                <a:off x="0" y="74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	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#include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&lt;stdio.h&gt;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36882" name="Group 14"/>
            <p:cNvGrpSpPr>
              <a:grpSpLocks/>
            </p:cNvGrpSpPr>
            <p:nvPr/>
          </p:nvGrpSpPr>
          <p:grpSpPr bwMode="auto">
            <a:xfrm>
              <a:off x="0" y="1122"/>
              <a:ext cx="3072" cy="374"/>
              <a:chOff x="0" y="1122"/>
              <a:chExt cx="3072" cy="374"/>
            </a:xfrm>
          </p:grpSpPr>
          <p:sp>
            <p:nvSpPr>
              <p:cNvPr id="36961" name="Rectangle 15"/>
              <p:cNvSpPr>
                <a:spLocks noChangeArrowheads="1"/>
              </p:cNvSpPr>
              <p:nvPr/>
            </p:nvSpPr>
            <p:spPr bwMode="auto">
              <a:xfrm>
                <a:off x="0" y="112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6962" name="Rectangle 16"/>
              <p:cNvSpPr>
                <a:spLocks noChangeArrowheads="1"/>
              </p:cNvSpPr>
              <p:nvPr/>
            </p:nvSpPr>
            <p:spPr bwMode="auto">
              <a:xfrm>
                <a:off x="0" y="112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	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36883" name="Group 17"/>
            <p:cNvGrpSpPr>
              <a:grpSpLocks/>
            </p:cNvGrpSpPr>
            <p:nvPr/>
          </p:nvGrpSpPr>
          <p:grpSpPr bwMode="auto">
            <a:xfrm>
              <a:off x="0" y="1496"/>
              <a:ext cx="3072" cy="374"/>
              <a:chOff x="0" y="1496"/>
              <a:chExt cx="3072" cy="374"/>
            </a:xfrm>
          </p:grpSpPr>
          <p:sp>
            <p:nvSpPr>
              <p:cNvPr id="36959" name="Rectangle 18"/>
              <p:cNvSpPr>
                <a:spLocks noChangeArrowheads="1"/>
              </p:cNvSpPr>
              <p:nvPr/>
            </p:nvSpPr>
            <p:spPr bwMode="auto">
              <a:xfrm>
                <a:off x="0" y="149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6960" name="Rectangle 19"/>
              <p:cNvSpPr>
                <a:spLocks noChangeArrowheads="1"/>
              </p:cNvSpPr>
              <p:nvPr/>
            </p:nvSpPr>
            <p:spPr bwMode="auto">
              <a:xfrm>
                <a:off x="0" y="149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	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int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maximum(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int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,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int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,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int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);   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/* function prototype */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36884" name="Group 20"/>
            <p:cNvGrpSpPr>
              <a:grpSpLocks/>
            </p:cNvGrpSpPr>
            <p:nvPr/>
          </p:nvGrpSpPr>
          <p:grpSpPr bwMode="auto">
            <a:xfrm>
              <a:off x="0" y="1870"/>
              <a:ext cx="3072" cy="374"/>
              <a:chOff x="0" y="1870"/>
              <a:chExt cx="3072" cy="374"/>
            </a:xfrm>
          </p:grpSpPr>
          <p:sp>
            <p:nvSpPr>
              <p:cNvPr id="36957" name="Rectangle 21"/>
              <p:cNvSpPr>
                <a:spLocks noChangeArrowheads="1"/>
              </p:cNvSpPr>
              <p:nvPr/>
            </p:nvSpPr>
            <p:spPr bwMode="auto">
              <a:xfrm>
                <a:off x="0" y="187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6958" name="Rectangle 22"/>
              <p:cNvSpPr>
                <a:spLocks noChangeArrowheads="1"/>
              </p:cNvSpPr>
              <p:nvPr/>
            </p:nvSpPr>
            <p:spPr bwMode="auto">
              <a:xfrm>
                <a:off x="0" y="187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	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36885" name="Group 23"/>
            <p:cNvGrpSpPr>
              <a:grpSpLocks/>
            </p:cNvGrpSpPr>
            <p:nvPr/>
          </p:nvGrpSpPr>
          <p:grpSpPr bwMode="auto">
            <a:xfrm>
              <a:off x="0" y="2244"/>
              <a:ext cx="3072" cy="374"/>
              <a:chOff x="0" y="2244"/>
              <a:chExt cx="3072" cy="374"/>
            </a:xfrm>
          </p:grpSpPr>
          <p:sp>
            <p:nvSpPr>
              <p:cNvPr id="36955" name="Rectangle 24"/>
              <p:cNvSpPr>
                <a:spLocks noChangeArrowheads="1"/>
              </p:cNvSpPr>
              <p:nvPr/>
            </p:nvSpPr>
            <p:spPr bwMode="auto">
              <a:xfrm>
                <a:off x="0" y="224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6956" name="Rectangle 25"/>
              <p:cNvSpPr>
                <a:spLocks noChangeArrowheads="1"/>
              </p:cNvSpPr>
              <p:nvPr/>
            </p:nvSpPr>
            <p:spPr bwMode="auto">
              <a:xfrm>
                <a:off x="0" y="224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	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int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main()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36886" name="Group 26"/>
            <p:cNvGrpSpPr>
              <a:grpSpLocks/>
            </p:cNvGrpSpPr>
            <p:nvPr/>
          </p:nvGrpSpPr>
          <p:grpSpPr bwMode="auto">
            <a:xfrm>
              <a:off x="0" y="2618"/>
              <a:ext cx="3072" cy="374"/>
              <a:chOff x="0" y="2618"/>
              <a:chExt cx="3072" cy="374"/>
            </a:xfrm>
          </p:grpSpPr>
          <p:sp>
            <p:nvSpPr>
              <p:cNvPr id="36953" name="Rectangle 27"/>
              <p:cNvSpPr>
                <a:spLocks noChangeArrowheads="1"/>
              </p:cNvSpPr>
              <p:nvPr/>
            </p:nvSpPr>
            <p:spPr bwMode="auto">
              <a:xfrm>
                <a:off x="0" y="261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6954" name="Rectangle 28"/>
              <p:cNvSpPr>
                <a:spLocks noChangeArrowheads="1"/>
              </p:cNvSpPr>
              <p:nvPr/>
            </p:nvSpPr>
            <p:spPr bwMode="auto">
              <a:xfrm>
                <a:off x="0" y="261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{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36887" name="Group 29"/>
            <p:cNvGrpSpPr>
              <a:grpSpLocks/>
            </p:cNvGrpSpPr>
            <p:nvPr/>
          </p:nvGrpSpPr>
          <p:grpSpPr bwMode="auto">
            <a:xfrm>
              <a:off x="0" y="2992"/>
              <a:ext cx="3072" cy="374"/>
              <a:chOff x="0" y="2992"/>
              <a:chExt cx="3072" cy="374"/>
            </a:xfrm>
          </p:grpSpPr>
          <p:sp>
            <p:nvSpPr>
              <p:cNvPr id="36951" name="Rectangle 30"/>
              <p:cNvSpPr>
                <a:spLocks noChangeArrowheads="1"/>
              </p:cNvSpPr>
              <p:nvPr/>
            </p:nvSpPr>
            <p:spPr bwMode="auto">
              <a:xfrm>
                <a:off x="0" y="299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6952" name="Rectangle 31"/>
              <p:cNvSpPr>
                <a:spLocks noChangeArrowheads="1"/>
              </p:cNvSpPr>
              <p:nvPr/>
            </p:nvSpPr>
            <p:spPr bwMode="auto">
              <a:xfrm>
                <a:off x="0" y="299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int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a, b, c;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36888" name="Group 32"/>
            <p:cNvGrpSpPr>
              <a:grpSpLocks/>
            </p:cNvGrpSpPr>
            <p:nvPr/>
          </p:nvGrpSpPr>
          <p:grpSpPr bwMode="auto">
            <a:xfrm>
              <a:off x="0" y="3366"/>
              <a:ext cx="3072" cy="374"/>
              <a:chOff x="0" y="3366"/>
              <a:chExt cx="3072" cy="374"/>
            </a:xfrm>
          </p:grpSpPr>
          <p:sp>
            <p:nvSpPr>
              <p:cNvPr id="36949" name="Rectangle 33"/>
              <p:cNvSpPr>
                <a:spLocks noChangeArrowheads="1"/>
              </p:cNvSpPr>
              <p:nvPr/>
            </p:nvSpPr>
            <p:spPr bwMode="auto">
              <a:xfrm>
                <a:off x="0" y="336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6950" name="Rectangle 34"/>
              <p:cNvSpPr>
                <a:spLocks noChangeArrowheads="1"/>
              </p:cNvSpPr>
              <p:nvPr/>
            </p:nvSpPr>
            <p:spPr bwMode="auto">
              <a:xfrm>
                <a:off x="0" y="336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36889" name="Group 35"/>
            <p:cNvGrpSpPr>
              <a:grpSpLocks/>
            </p:cNvGrpSpPr>
            <p:nvPr/>
          </p:nvGrpSpPr>
          <p:grpSpPr bwMode="auto">
            <a:xfrm>
              <a:off x="0" y="3740"/>
              <a:ext cx="3072" cy="374"/>
              <a:chOff x="0" y="3740"/>
              <a:chExt cx="3072" cy="374"/>
            </a:xfrm>
          </p:grpSpPr>
          <p:sp>
            <p:nvSpPr>
              <p:cNvPr id="36947" name="Rectangle 36"/>
              <p:cNvSpPr>
                <a:spLocks noChangeArrowheads="1"/>
              </p:cNvSpPr>
              <p:nvPr/>
            </p:nvSpPr>
            <p:spPr bwMode="auto">
              <a:xfrm>
                <a:off x="0" y="374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6948" name="Rectangle 37"/>
              <p:cNvSpPr>
                <a:spLocks noChangeArrowheads="1"/>
              </p:cNvSpPr>
              <p:nvPr/>
            </p:nvSpPr>
            <p:spPr bwMode="auto">
              <a:xfrm>
                <a:off x="0" y="374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printf( "Enter three integers: " );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36890" name="Group 38"/>
            <p:cNvGrpSpPr>
              <a:grpSpLocks/>
            </p:cNvGrpSpPr>
            <p:nvPr/>
          </p:nvGrpSpPr>
          <p:grpSpPr bwMode="auto">
            <a:xfrm>
              <a:off x="0" y="4114"/>
              <a:ext cx="3072" cy="374"/>
              <a:chOff x="0" y="4114"/>
              <a:chExt cx="3072" cy="374"/>
            </a:xfrm>
          </p:grpSpPr>
          <p:sp>
            <p:nvSpPr>
              <p:cNvPr id="36945" name="Rectangle 39"/>
              <p:cNvSpPr>
                <a:spLocks noChangeArrowheads="1"/>
              </p:cNvSpPr>
              <p:nvPr/>
            </p:nvSpPr>
            <p:spPr bwMode="auto">
              <a:xfrm>
                <a:off x="0" y="411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6946" name="Rectangle 40"/>
              <p:cNvSpPr>
                <a:spLocks noChangeArrowheads="1"/>
              </p:cNvSpPr>
              <p:nvPr/>
            </p:nvSpPr>
            <p:spPr bwMode="auto">
              <a:xfrm>
                <a:off x="0" y="411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scanf( "%d%d%d", &amp;a, &amp;b, &amp;c );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36891" name="Group 41"/>
            <p:cNvGrpSpPr>
              <a:grpSpLocks/>
            </p:cNvGrpSpPr>
            <p:nvPr/>
          </p:nvGrpSpPr>
          <p:grpSpPr bwMode="auto">
            <a:xfrm>
              <a:off x="0" y="4488"/>
              <a:ext cx="3072" cy="374"/>
              <a:chOff x="0" y="4488"/>
              <a:chExt cx="3072" cy="374"/>
            </a:xfrm>
          </p:grpSpPr>
          <p:sp>
            <p:nvSpPr>
              <p:cNvPr id="36943" name="Rectangle 42"/>
              <p:cNvSpPr>
                <a:spLocks noChangeArrowheads="1"/>
              </p:cNvSpPr>
              <p:nvPr/>
            </p:nvSpPr>
            <p:spPr bwMode="auto">
              <a:xfrm>
                <a:off x="0" y="448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6944" name="Rectangle 43"/>
              <p:cNvSpPr>
                <a:spLocks noChangeArrowheads="1"/>
              </p:cNvSpPr>
              <p:nvPr/>
            </p:nvSpPr>
            <p:spPr bwMode="auto">
              <a:xfrm>
                <a:off x="0" y="448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printf( "Maximum is: %d\n", </a:t>
                </a:r>
                <a:r>
                  <a:rPr lang="en-US" sz="1200" b="1">
                    <a:solidFill>
                      <a:srgbClr val="000000"/>
                    </a:solidFill>
                    <a:latin typeface="Arial Black" pitchFamily="34" charset="0"/>
                    <a:cs typeface="Times New Roman" pitchFamily="18" charset="0"/>
                  </a:rPr>
                  <a:t>maximum( a, b, c )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);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36892" name="Group 44"/>
            <p:cNvGrpSpPr>
              <a:grpSpLocks/>
            </p:cNvGrpSpPr>
            <p:nvPr/>
          </p:nvGrpSpPr>
          <p:grpSpPr bwMode="auto">
            <a:xfrm>
              <a:off x="0" y="4862"/>
              <a:ext cx="3072" cy="374"/>
              <a:chOff x="0" y="4862"/>
              <a:chExt cx="3072" cy="374"/>
            </a:xfrm>
          </p:grpSpPr>
          <p:sp>
            <p:nvSpPr>
              <p:cNvPr id="36941" name="Rectangle 45"/>
              <p:cNvSpPr>
                <a:spLocks noChangeArrowheads="1"/>
              </p:cNvSpPr>
              <p:nvPr/>
            </p:nvSpPr>
            <p:spPr bwMode="auto">
              <a:xfrm>
                <a:off x="0" y="486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6942" name="Rectangle 46"/>
              <p:cNvSpPr>
                <a:spLocks noChangeArrowheads="1"/>
              </p:cNvSpPr>
              <p:nvPr/>
            </p:nvSpPr>
            <p:spPr bwMode="auto">
              <a:xfrm>
                <a:off x="0" y="486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	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36893" name="Group 47"/>
            <p:cNvGrpSpPr>
              <a:grpSpLocks/>
            </p:cNvGrpSpPr>
            <p:nvPr/>
          </p:nvGrpSpPr>
          <p:grpSpPr bwMode="auto">
            <a:xfrm>
              <a:off x="0" y="5236"/>
              <a:ext cx="3072" cy="374"/>
              <a:chOff x="0" y="5236"/>
              <a:chExt cx="3072" cy="374"/>
            </a:xfrm>
          </p:grpSpPr>
          <p:sp>
            <p:nvSpPr>
              <p:cNvPr id="36939" name="Rectangle 48"/>
              <p:cNvSpPr>
                <a:spLocks noChangeArrowheads="1"/>
              </p:cNvSpPr>
              <p:nvPr/>
            </p:nvSpPr>
            <p:spPr bwMode="auto">
              <a:xfrm>
                <a:off x="0" y="523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6940" name="Rectangle 49"/>
              <p:cNvSpPr>
                <a:spLocks noChangeArrowheads="1"/>
              </p:cNvSpPr>
              <p:nvPr/>
            </p:nvSpPr>
            <p:spPr bwMode="auto">
              <a:xfrm>
                <a:off x="0" y="523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return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0;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36894" name="Group 50"/>
            <p:cNvGrpSpPr>
              <a:grpSpLocks/>
            </p:cNvGrpSpPr>
            <p:nvPr/>
          </p:nvGrpSpPr>
          <p:grpSpPr bwMode="auto">
            <a:xfrm>
              <a:off x="0" y="5610"/>
              <a:ext cx="3072" cy="374"/>
              <a:chOff x="0" y="5610"/>
              <a:chExt cx="3072" cy="374"/>
            </a:xfrm>
          </p:grpSpPr>
          <p:sp>
            <p:nvSpPr>
              <p:cNvPr id="36937" name="Rectangle 51"/>
              <p:cNvSpPr>
                <a:spLocks noChangeArrowheads="1"/>
              </p:cNvSpPr>
              <p:nvPr/>
            </p:nvSpPr>
            <p:spPr bwMode="auto">
              <a:xfrm>
                <a:off x="0" y="561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6938" name="Rectangle 52"/>
              <p:cNvSpPr>
                <a:spLocks noChangeArrowheads="1"/>
              </p:cNvSpPr>
              <p:nvPr/>
            </p:nvSpPr>
            <p:spPr bwMode="auto">
              <a:xfrm>
                <a:off x="0" y="561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}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36895" name="Group 53"/>
            <p:cNvGrpSpPr>
              <a:grpSpLocks/>
            </p:cNvGrpSpPr>
            <p:nvPr/>
          </p:nvGrpSpPr>
          <p:grpSpPr bwMode="auto">
            <a:xfrm>
              <a:off x="0" y="5984"/>
              <a:ext cx="3072" cy="374"/>
              <a:chOff x="0" y="5984"/>
              <a:chExt cx="3072" cy="374"/>
            </a:xfrm>
          </p:grpSpPr>
          <p:sp>
            <p:nvSpPr>
              <p:cNvPr id="36935" name="Rectangle 54"/>
              <p:cNvSpPr>
                <a:spLocks noChangeArrowheads="1"/>
              </p:cNvSpPr>
              <p:nvPr/>
            </p:nvSpPr>
            <p:spPr bwMode="auto">
              <a:xfrm>
                <a:off x="0" y="598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6936" name="Rectangle 55"/>
              <p:cNvSpPr>
                <a:spLocks noChangeArrowheads="1"/>
              </p:cNvSpPr>
              <p:nvPr/>
            </p:nvSpPr>
            <p:spPr bwMode="auto">
              <a:xfrm>
                <a:off x="0" y="598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	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36896" name="Group 56"/>
            <p:cNvGrpSpPr>
              <a:grpSpLocks/>
            </p:cNvGrpSpPr>
            <p:nvPr/>
          </p:nvGrpSpPr>
          <p:grpSpPr bwMode="auto">
            <a:xfrm>
              <a:off x="0" y="6358"/>
              <a:ext cx="3072" cy="374"/>
              <a:chOff x="0" y="6358"/>
              <a:chExt cx="3072" cy="374"/>
            </a:xfrm>
          </p:grpSpPr>
          <p:sp>
            <p:nvSpPr>
              <p:cNvPr id="36933" name="Rectangle 57"/>
              <p:cNvSpPr>
                <a:spLocks noChangeArrowheads="1"/>
              </p:cNvSpPr>
              <p:nvPr/>
            </p:nvSpPr>
            <p:spPr bwMode="auto">
              <a:xfrm>
                <a:off x="0" y="635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6934" name="Rectangle 58"/>
              <p:cNvSpPr>
                <a:spLocks noChangeArrowheads="1"/>
              </p:cNvSpPr>
              <p:nvPr/>
            </p:nvSpPr>
            <p:spPr bwMode="auto">
              <a:xfrm>
                <a:off x="0" y="635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	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/* Function maximum definition */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36897" name="Group 59"/>
            <p:cNvGrpSpPr>
              <a:grpSpLocks/>
            </p:cNvGrpSpPr>
            <p:nvPr/>
          </p:nvGrpSpPr>
          <p:grpSpPr bwMode="auto">
            <a:xfrm>
              <a:off x="0" y="6732"/>
              <a:ext cx="3072" cy="374"/>
              <a:chOff x="0" y="6732"/>
              <a:chExt cx="3072" cy="374"/>
            </a:xfrm>
          </p:grpSpPr>
          <p:sp>
            <p:nvSpPr>
              <p:cNvPr id="36931" name="Rectangle 60"/>
              <p:cNvSpPr>
                <a:spLocks noChangeArrowheads="1"/>
              </p:cNvSpPr>
              <p:nvPr/>
            </p:nvSpPr>
            <p:spPr bwMode="auto">
              <a:xfrm>
                <a:off x="0" y="673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6932" name="Rectangle 61"/>
              <p:cNvSpPr>
                <a:spLocks noChangeArrowheads="1"/>
              </p:cNvSpPr>
              <p:nvPr/>
            </p:nvSpPr>
            <p:spPr bwMode="auto">
              <a:xfrm>
                <a:off x="0" y="673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	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int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maximum(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int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x,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int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y,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int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z )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36898" name="Group 62"/>
            <p:cNvGrpSpPr>
              <a:grpSpLocks/>
            </p:cNvGrpSpPr>
            <p:nvPr/>
          </p:nvGrpSpPr>
          <p:grpSpPr bwMode="auto">
            <a:xfrm>
              <a:off x="0" y="7106"/>
              <a:ext cx="3072" cy="374"/>
              <a:chOff x="0" y="7106"/>
              <a:chExt cx="3072" cy="374"/>
            </a:xfrm>
          </p:grpSpPr>
          <p:sp>
            <p:nvSpPr>
              <p:cNvPr id="36929" name="Rectangle 63"/>
              <p:cNvSpPr>
                <a:spLocks noChangeArrowheads="1"/>
              </p:cNvSpPr>
              <p:nvPr/>
            </p:nvSpPr>
            <p:spPr bwMode="auto">
              <a:xfrm>
                <a:off x="0" y="710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6930" name="Rectangle 64"/>
              <p:cNvSpPr>
                <a:spLocks noChangeArrowheads="1"/>
              </p:cNvSpPr>
              <p:nvPr/>
            </p:nvSpPr>
            <p:spPr bwMode="auto">
              <a:xfrm>
                <a:off x="0" y="710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{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36899" name="Group 65"/>
            <p:cNvGrpSpPr>
              <a:grpSpLocks/>
            </p:cNvGrpSpPr>
            <p:nvPr/>
          </p:nvGrpSpPr>
          <p:grpSpPr bwMode="auto">
            <a:xfrm>
              <a:off x="0" y="7480"/>
              <a:ext cx="3072" cy="374"/>
              <a:chOff x="0" y="7480"/>
              <a:chExt cx="3072" cy="374"/>
            </a:xfrm>
          </p:grpSpPr>
          <p:sp>
            <p:nvSpPr>
              <p:cNvPr id="36927" name="Rectangle 66"/>
              <p:cNvSpPr>
                <a:spLocks noChangeArrowheads="1"/>
              </p:cNvSpPr>
              <p:nvPr/>
            </p:nvSpPr>
            <p:spPr bwMode="auto">
              <a:xfrm>
                <a:off x="0" y="748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6928" name="Rectangle 67"/>
              <p:cNvSpPr>
                <a:spLocks noChangeArrowheads="1"/>
              </p:cNvSpPr>
              <p:nvPr/>
            </p:nvSpPr>
            <p:spPr bwMode="auto">
              <a:xfrm>
                <a:off x="0" y="748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int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max = x;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36900" name="Group 68"/>
            <p:cNvGrpSpPr>
              <a:grpSpLocks/>
            </p:cNvGrpSpPr>
            <p:nvPr/>
          </p:nvGrpSpPr>
          <p:grpSpPr bwMode="auto">
            <a:xfrm>
              <a:off x="0" y="7854"/>
              <a:ext cx="3072" cy="374"/>
              <a:chOff x="0" y="7854"/>
              <a:chExt cx="3072" cy="374"/>
            </a:xfrm>
          </p:grpSpPr>
          <p:sp>
            <p:nvSpPr>
              <p:cNvPr id="36925" name="Rectangle 69"/>
              <p:cNvSpPr>
                <a:spLocks noChangeArrowheads="1"/>
              </p:cNvSpPr>
              <p:nvPr/>
            </p:nvSpPr>
            <p:spPr bwMode="auto">
              <a:xfrm>
                <a:off x="0" y="785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6926" name="Rectangle 70"/>
              <p:cNvSpPr>
                <a:spLocks noChangeArrowheads="1"/>
              </p:cNvSpPr>
              <p:nvPr/>
            </p:nvSpPr>
            <p:spPr bwMode="auto">
              <a:xfrm>
                <a:off x="0" y="785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	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36901" name="Group 71"/>
            <p:cNvGrpSpPr>
              <a:grpSpLocks/>
            </p:cNvGrpSpPr>
            <p:nvPr/>
          </p:nvGrpSpPr>
          <p:grpSpPr bwMode="auto">
            <a:xfrm>
              <a:off x="0" y="8228"/>
              <a:ext cx="3072" cy="374"/>
              <a:chOff x="0" y="8228"/>
              <a:chExt cx="3072" cy="374"/>
            </a:xfrm>
          </p:grpSpPr>
          <p:sp>
            <p:nvSpPr>
              <p:cNvPr id="36923" name="Rectangle 72"/>
              <p:cNvSpPr>
                <a:spLocks noChangeArrowheads="1"/>
              </p:cNvSpPr>
              <p:nvPr/>
            </p:nvSpPr>
            <p:spPr bwMode="auto">
              <a:xfrm>
                <a:off x="0" y="822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6924" name="Rectangle 73"/>
              <p:cNvSpPr>
                <a:spLocks noChangeArrowheads="1"/>
              </p:cNvSpPr>
              <p:nvPr/>
            </p:nvSpPr>
            <p:spPr bwMode="auto">
              <a:xfrm>
                <a:off x="0" y="822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if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( y &gt; max )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36902" name="Group 74"/>
            <p:cNvGrpSpPr>
              <a:grpSpLocks/>
            </p:cNvGrpSpPr>
            <p:nvPr/>
          </p:nvGrpSpPr>
          <p:grpSpPr bwMode="auto">
            <a:xfrm>
              <a:off x="0" y="8602"/>
              <a:ext cx="3072" cy="374"/>
              <a:chOff x="0" y="8602"/>
              <a:chExt cx="3072" cy="374"/>
            </a:xfrm>
          </p:grpSpPr>
          <p:sp>
            <p:nvSpPr>
              <p:cNvPr id="36921" name="Rectangle 75"/>
              <p:cNvSpPr>
                <a:spLocks noChangeArrowheads="1"/>
              </p:cNvSpPr>
              <p:nvPr/>
            </p:nvSpPr>
            <p:spPr bwMode="auto">
              <a:xfrm>
                <a:off x="0" y="860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6922" name="Rectangle 76"/>
              <p:cNvSpPr>
                <a:spLocks noChangeArrowheads="1"/>
              </p:cNvSpPr>
              <p:nvPr/>
            </p:nvSpPr>
            <p:spPr bwMode="auto">
              <a:xfrm>
                <a:off x="0" y="860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max = y;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36903" name="Group 77"/>
            <p:cNvGrpSpPr>
              <a:grpSpLocks/>
            </p:cNvGrpSpPr>
            <p:nvPr/>
          </p:nvGrpSpPr>
          <p:grpSpPr bwMode="auto">
            <a:xfrm>
              <a:off x="0" y="8976"/>
              <a:ext cx="3072" cy="374"/>
              <a:chOff x="0" y="8976"/>
              <a:chExt cx="3072" cy="374"/>
            </a:xfrm>
          </p:grpSpPr>
          <p:sp>
            <p:nvSpPr>
              <p:cNvPr id="36919" name="Rectangle 78"/>
              <p:cNvSpPr>
                <a:spLocks noChangeArrowheads="1"/>
              </p:cNvSpPr>
              <p:nvPr/>
            </p:nvSpPr>
            <p:spPr bwMode="auto">
              <a:xfrm>
                <a:off x="0" y="897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6920" name="Rectangle 79"/>
              <p:cNvSpPr>
                <a:spLocks noChangeArrowheads="1"/>
              </p:cNvSpPr>
              <p:nvPr/>
            </p:nvSpPr>
            <p:spPr bwMode="auto">
              <a:xfrm>
                <a:off x="0" y="897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	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36904" name="Group 80"/>
            <p:cNvGrpSpPr>
              <a:grpSpLocks/>
            </p:cNvGrpSpPr>
            <p:nvPr/>
          </p:nvGrpSpPr>
          <p:grpSpPr bwMode="auto">
            <a:xfrm>
              <a:off x="-2" y="9341"/>
              <a:ext cx="3074" cy="383"/>
              <a:chOff x="-2" y="9341"/>
              <a:chExt cx="3074" cy="383"/>
            </a:xfrm>
          </p:grpSpPr>
          <p:sp>
            <p:nvSpPr>
              <p:cNvPr id="36917" name="Rectangle 81"/>
              <p:cNvSpPr>
                <a:spLocks noChangeArrowheads="1"/>
              </p:cNvSpPr>
              <p:nvPr/>
            </p:nvSpPr>
            <p:spPr bwMode="auto">
              <a:xfrm>
                <a:off x="0" y="935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6918" name="Rectangle 82"/>
              <p:cNvSpPr>
                <a:spLocks noChangeArrowheads="1"/>
              </p:cNvSpPr>
              <p:nvPr/>
            </p:nvSpPr>
            <p:spPr bwMode="auto">
              <a:xfrm>
                <a:off x="-2" y="9341"/>
                <a:ext cx="3073" cy="371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if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( z &gt; max )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36905" name="Group 83"/>
            <p:cNvGrpSpPr>
              <a:grpSpLocks/>
            </p:cNvGrpSpPr>
            <p:nvPr/>
          </p:nvGrpSpPr>
          <p:grpSpPr bwMode="auto">
            <a:xfrm>
              <a:off x="0" y="9724"/>
              <a:ext cx="3072" cy="374"/>
              <a:chOff x="0" y="9724"/>
              <a:chExt cx="3072" cy="374"/>
            </a:xfrm>
          </p:grpSpPr>
          <p:sp>
            <p:nvSpPr>
              <p:cNvPr id="36915" name="Rectangle 84"/>
              <p:cNvSpPr>
                <a:spLocks noChangeArrowheads="1"/>
              </p:cNvSpPr>
              <p:nvPr/>
            </p:nvSpPr>
            <p:spPr bwMode="auto">
              <a:xfrm>
                <a:off x="0" y="972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6916" name="Rectangle 85"/>
              <p:cNvSpPr>
                <a:spLocks noChangeArrowheads="1"/>
              </p:cNvSpPr>
              <p:nvPr/>
            </p:nvSpPr>
            <p:spPr bwMode="auto">
              <a:xfrm>
                <a:off x="0" y="972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max = z;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36906" name="Group 86"/>
            <p:cNvGrpSpPr>
              <a:grpSpLocks/>
            </p:cNvGrpSpPr>
            <p:nvPr/>
          </p:nvGrpSpPr>
          <p:grpSpPr bwMode="auto">
            <a:xfrm>
              <a:off x="0" y="10098"/>
              <a:ext cx="3072" cy="374"/>
              <a:chOff x="0" y="10098"/>
              <a:chExt cx="3072" cy="374"/>
            </a:xfrm>
          </p:grpSpPr>
          <p:sp>
            <p:nvSpPr>
              <p:cNvPr id="36913" name="Rectangle 87"/>
              <p:cNvSpPr>
                <a:spLocks noChangeArrowheads="1"/>
              </p:cNvSpPr>
              <p:nvPr/>
            </p:nvSpPr>
            <p:spPr bwMode="auto">
              <a:xfrm>
                <a:off x="0" y="1009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6914" name="Rectangle 88"/>
              <p:cNvSpPr>
                <a:spLocks noChangeArrowheads="1"/>
              </p:cNvSpPr>
              <p:nvPr/>
            </p:nvSpPr>
            <p:spPr bwMode="auto">
              <a:xfrm>
                <a:off x="0" y="1009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36907" name="Group 89"/>
            <p:cNvGrpSpPr>
              <a:grpSpLocks/>
            </p:cNvGrpSpPr>
            <p:nvPr/>
          </p:nvGrpSpPr>
          <p:grpSpPr bwMode="auto">
            <a:xfrm>
              <a:off x="0" y="10472"/>
              <a:ext cx="3072" cy="374"/>
              <a:chOff x="0" y="10472"/>
              <a:chExt cx="3072" cy="374"/>
            </a:xfrm>
          </p:grpSpPr>
          <p:sp>
            <p:nvSpPr>
              <p:cNvPr id="36911" name="Rectangle 90"/>
              <p:cNvSpPr>
                <a:spLocks noChangeArrowheads="1"/>
              </p:cNvSpPr>
              <p:nvPr/>
            </p:nvSpPr>
            <p:spPr bwMode="auto">
              <a:xfrm>
                <a:off x="0" y="1047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6912" name="Rectangle 91"/>
              <p:cNvSpPr>
                <a:spLocks noChangeArrowheads="1"/>
              </p:cNvSpPr>
              <p:nvPr/>
            </p:nvSpPr>
            <p:spPr bwMode="auto">
              <a:xfrm>
                <a:off x="0" y="1047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return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max;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36908" name="Group 92"/>
            <p:cNvGrpSpPr>
              <a:grpSpLocks/>
            </p:cNvGrpSpPr>
            <p:nvPr/>
          </p:nvGrpSpPr>
          <p:grpSpPr bwMode="auto">
            <a:xfrm>
              <a:off x="0" y="10846"/>
              <a:ext cx="3072" cy="374"/>
              <a:chOff x="0" y="10846"/>
              <a:chExt cx="3072" cy="374"/>
            </a:xfrm>
          </p:grpSpPr>
          <p:sp>
            <p:nvSpPr>
              <p:cNvPr id="36909" name="Rectangle 93"/>
              <p:cNvSpPr>
                <a:spLocks noChangeArrowheads="1"/>
              </p:cNvSpPr>
              <p:nvPr/>
            </p:nvSpPr>
            <p:spPr bwMode="auto">
              <a:xfrm>
                <a:off x="0" y="1084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6910" name="Rectangle 94"/>
              <p:cNvSpPr>
                <a:spLocks noChangeArrowheads="1"/>
              </p:cNvSpPr>
              <p:nvPr/>
            </p:nvSpPr>
            <p:spPr bwMode="auto">
              <a:xfrm>
                <a:off x="0" y="1084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}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</p:grpSp>
      <p:grpSp>
        <p:nvGrpSpPr>
          <p:cNvPr id="272385" name="Group 99"/>
          <p:cNvGrpSpPr>
            <a:grpSpLocks/>
          </p:cNvGrpSpPr>
          <p:nvPr/>
        </p:nvGrpSpPr>
        <p:grpSpPr bwMode="auto">
          <a:xfrm>
            <a:off x="3573463" y="4235450"/>
            <a:ext cx="5570537" cy="1344613"/>
            <a:chOff x="2251" y="418"/>
            <a:chExt cx="3509" cy="847"/>
          </a:xfrm>
        </p:grpSpPr>
        <p:sp>
          <p:nvSpPr>
            <p:cNvPr id="36877" name="Rectangle 96"/>
            <p:cNvSpPr>
              <a:spLocks noChangeArrowheads="1"/>
            </p:cNvSpPr>
            <p:nvPr/>
          </p:nvSpPr>
          <p:spPr bwMode="auto">
            <a:xfrm>
              <a:off x="4670" y="418"/>
              <a:ext cx="1090" cy="847"/>
            </a:xfrm>
            <a:prstGeom prst="rect">
              <a:avLst/>
            </a:prstGeom>
            <a:solidFill>
              <a:schemeClr val="hlink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Function</a:t>
              </a:r>
            </a:p>
            <a:p>
              <a:pPr algn="ctr"/>
              <a:r>
                <a:rPr lang="en-US"/>
                <a:t>Definition</a:t>
              </a:r>
            </a:p>
          </p:txBody>
        </p:sp>
        <p:sp>
          <p:nvSpPr>
            <p:cNvPr id="36878" name="Line 98"/>
            <p:cNvSpPr>
              <a:spLocks noChangeShapeType="1"/>
            </p:cNvSpPr>
            <p:nvPr/>
          </p:nvSpPr>
          <p:spPr bwMode="auto">
            <a:xfrm flipH="1">
              <a:off x="2251" y="829"/>
              <a:ext cx="2371" cy="2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2386" name="Group 191"/>
          <p:cNvGrpSpPr>
            <a:grpSpLocks/>
          </p:cNvGrpSpPr>
          <p:nvPr/>
        </p:nvGrpSpPr>
        <p:grpSpPr bwMode="auto">
          <a:xfrm>
            <a:off x="3573463" y="2314575"/>
            <a:ext cx="5570537" cy="1344613"/>
            <a:chOff x="2251" y="418"/>
            <a:chExt cx="3509" cy="847"/>
          </a:xfrm>
        </p:grpSpPr>
        <p:sp>
          <p:nvSpPr>
            <p:cNvPr id="36875" name="Rectangle 192"/>
            <p:cNvSpPr>
              <a:spLocks noChangeArrowheads="1"/>
            </p:cNvSpPr>
            <p:nvPr/>
          </p:nvSpPr>
          <p:spPr bwMode="auto">
            <a:xfrm>
              <a:off x="4670" y="418"/>
              <a:ext cx="1090" cy="847"/>
            </a:xfrm>
            <a:prstGeom prst="rect">
              <a:avLst/>
            </a:prstGeom>
            <a:solidFill>
              <a:schemeClr val="hlink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Function</a:t>
              </a:r>
            </a:p>
            <a:p>
              <a:pPr algn="ctr"/>
              <a:r>
                <a:rPr lang="en-US"/>
                <a:t>Calling</a:t>
              </a:r>
            </a:p>
          </p:txBody>
        </p:sp>
        <p:sp>
          <p:nvSpPr>
            <p:cNvPr id="36876" name="Line 193"/>
            <p:cNvSpPr>
              <a:spLocks noChangeShapeType="1"/>
            </p:cNvSpPr>
            <p:nvPr/>
          </p:nvSpPr>
          <p:spPr bwMode="auto">
            <a:xfrm flipH="1">
              <a:off x="2251" y="829"/>
              <a:ext cx="2371" cy="2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2387" name="Group 194"/>
          <p:cNvGrpSpPr>
            <a:grpSpLocks/>
          </p:cNvGrpSpPr>
          <p:nvPr/>
        </p:nvGrpSpPr>
        <p:grpSpPr bwMode="auto">
          <a:xfrm>
            <a:off x="3573463" y="701675"/>
            <a:ext cx="5570537" cy="1344613"/>
            <a:chOff x="2251" y="418"/>
            <a:chExt cx="3509" cy="847"/>
          </a:xfrm>
        </p:grpSpPr>
        <p:sp>
          <p:nvSpPr>
            <p:cNvPr id="36873" name="Rectangle 195"/>
            <p:cNvSpPr>
              <a:spLocks noChangeArrowheads="1"/>
            </p:cNvSpPr>
            <p:nvPr/>
          </p:nvSpPr>
          <p:spPr bwMode="auto">
            <a:xfrm>
              <a:off x="4670" y="418"/>
              <a:ext cx="1090" cy="847"/>
            </a:xfrm>
            <a:prstGeom prst="rect">
              <a:avLst/>
            </a:prstGeom>
            <a:solidFill>
              <a:schemeClr val="hlink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Prototype</a:t>
              </a:r>
            </a:p>
            <a:p>
              <a:pPr algn="ctr"/>
              <a:r>
                <a:rPr lang="en-US"/>
                <a:t>Declaration</a:t>
              </a:r>
            </a:p>
          </p:txBody>
        </p:sp>
        <p:sp>
          <p:nvSpPr>
            <p:cNvPr id="36874" name="Line 196"/>
            <p:cNvSpPr>
              <a:spLocks noChangeShapeType="1"/>
            </p:cNvSpPr>
            <p:nvPr/>
          </p:nvSpPr>
          <p:spPr bwMode="auto">
            <a:xfrm flipH="1">
              <a:off x="2251" y="829"/>
              <a:ext cx="2371" cy="2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2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2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2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2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2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2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smtClean="0">
                <a:solidFill>
                  <a:srgbClr val="FF0000"/>
                </a:solidFill>
                <a:cs typeface="Times New Roman" pitchFamily="18" charset="0"/>
              </a:rPr>
              <a:t>	Calling Functions: Call by Value and Call by Reference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04950"/>
            <a:ext cx="7772400" cy="4591050"/>
          </a:xfrm>
        </p:spPr>
        <p:txBody>
          <a:bodyPr/>
          <a:lstStyle/>
          <a:p>
            <a:r>
              <a:rPr lang="en-US" sz="2400" smtClean="0"/>
              <a:t>Used when invoking functions</a:t>
            </a:r>
          </a:p>
          <a:p>
            <a:r>
              <a:rPr lang="en-US" sz="2400" smtClean="0"/>
              <a:t>Call by value</a:t>
            </a:r>
          </a:p>
          <a:p>
            <a:pPr lvl="1"/>
            <a:r>
              <a:rPr lang="en-US" sz="2000" smtClean="0"/>
              <a:t>Copy of argument passed to function</a:t>
            </a:r>
          </a:p>
          <a:p>
            <a:pPr lvl="1"/>
            <a:r>
              <a:rPr lang="en-US" sz="2000" smtClean="0"/>
              <a:t>Changes in function do not effect original</a:t>
            </a:r>
          </a:p>
          <a:p>
            <a:pPr lvl="1"/>
            <a:r>
              <a:rPr lang="en-US" sz="2000" smtClean="0"/>
              <a:t>Use when function does not need to modify argument</a:t>
            </a:r>
          </a:p>
          <a:p>
            <a:pPr lvl="2"/>
            <a:r>
              <a:rPr lang="en-US" sz="1800" smtClean="0"/>
              <a:t>Avoids accidental changes</a:t>
            </a:r>
          </a:p>
          <a:p>
            <a:r>
              <a:rPr lang="en-US" sz="2400" smtClean="0"/>
              <a:t>Call by reference </a:t>
            </a:r>
          </a:p>
          <a:p>
            <a:pPr lvl="1"/>
            <a:r>
              <a:rPr lang="en-US" sz="2000" smtClean="0"/>
              <a:t>Passes original argument</a:t>
            </a:r>
          </a:p>
          <a:p>
            <a:pPr lvl="1"/>
            <a:r>
              <a:rPr lang="en-US" sz="2000" smtClean="0"/>
              <a:t>Changes in function effect original</a:t>
            </a:r>
          </a:p>
          <a:p>
            <a:pPr lvl="1"/>
            <a:r>
              <a:rPr lang="en-US" sz="2000" smtClean="0"/>
              <a:t>Only used with trusted functions</a:t>
            </a:r>
          </a:p>
          <a:p>
            <a:r>
              <a:rPr lang="en-US" sz="2400" smtClean="0">
                <a:solidFill>
                  <a:srgbClr val="CC0000"/>
                </a:solidFill>
              </a:rPr>
              <a:t>For now, we focus on call by value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130AFB-00DE-4887-AD45-118267DF4AF5}" type="slidenum">
              <a:rPr lang="en-US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5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15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5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5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5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5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15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15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15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15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5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15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150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150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150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150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smtClean="0">
                <a:solidFill>
                  <a:srgbClr val="FF0000"/>
                </a:solidFill>
                <a:cs typeface="Times New Roman" pitchFamily="18" charset="0"/>
              </a:rPr>
              <a:t>An Example:	Random Number Generation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400" smtClean="0">
                <a:latin typeface="Courier New" pitchFamily="49" charset="0"/>
              </a:rPr>
              <a:t>rand</a:t>
            </a:r>
            <a:r>
              <a:rPr lang="en-US" sz="2400" smtClean="0"/>
              <a:t> function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000" smtClean="0"/>
              <a:t>Prototype defined in  </a:t>
            </a:r>
            <a:r>
              <a:rPr lang="en-US" sz="2000" smtClean="0">
                <a:latin typeface="Courier New" pitchFamily="49" charset="0"/>
              </a:rPr>
              <a:t>&lt;stdlib.h&gt;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000" smtClean="0"/>
              <a:t>Returns "random" number between </a:t>
            </a:r>
            <a:r>
              <a:rPr lang="en-US" sz="2000" smtClean="0">
                <a:latin typeface="Courier New" pitchFamily="49" charset="0"/>
              </a:rPr>
              <a:t>0</a:t>
            </a:r>
            <a:r>
              <a:rPr lang="en-US" sz="2000" smtClean="0"/>
              <a:t> and </a:t>
            </a:r>
            <a:r>
              <a:rPr lang="en-US" sz="2000" smtClean="0">
                <a:latin typeface="Courier New" pitchFamily="49" charset="0"/>
              </a:rPr>
              <a:t>RAND_MAX</a:t>
            </a:r>
            <a:r>
              <a:rPr lang="en-US" sz="2000" smtClean="0"/>
              <a:t> (at least 32767)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smtClean="0">
                <a:latin typeface="Courier New" pitchFamily="49" charset="0"/>
              </a:rPr>
              <a:t>	i = rand();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000" smtClean="0"/>
              <a:t>Pseudorandom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1800" smtClean="0"/>
              <a:t>Preset sequence of "random" numbers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1800" smtClean="0"/>
              <a:t>Same sequence for every function call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400" smtClean="0"/>
              <a:t>Scaling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000" smtClean="0"/>
              <a:t>To get a random number between </a:t>
            </a:r>
            <a:r>
              <a:rPr lang="en-US" sz="2000" smtClean="0">
                <a:latin typeface="Courier New" pitchFamily="49" charset="0"/>
              </a:rPr>
              <a:t>1</a:t>
            </a:r>
            <a:r>
              <a:rPr lang="en-US" sz="2000" smtClean="0"/>
              <a:t> and </a:t>
            </a:r>
            <a:r>
              <a:rPr lang="en-US" sz="2000" smtClean="0">
                <a:latin typeface="Courier New" pitchFamily="49" charset="0"/>
              </a:rPr>
              <a:t>n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smtClean="0">
                <a:latin typeface="Courier New" pitchFamily="49" charset="0"/>
              </a:rPr>
              <a:t>	1 + ( rand() % n )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1800" smtClean="0">
                <a:latin typeface="Courier New" pitchFamily="49" charset="0"/>
              </a:rPr>
              <a:t>rand % n</a:t>
            </a:r>
            <a:r>
              <a:rPr lang="en-US" sz="1800" smtClean="0"/>
              <a:t> returns a number between </a:t>
            </a:r>
            <a:r>
              <a:rPr lang="en-US" sz="1800" smtClean="0">
                <a:latin typeface="Courier New" pitchFamily="49" charset="0"/>
              </a:rPr>
              <a:t>0</a:t>
            </a:r>
            <a:r>
              <a:rPr lang="en-US" sz="1800" smtClean="0"/>
              <a:t> and </a:t>
            </a:r>
            <a:r>
              <a:rPr lang="en-US" sz="1800" smtClean="0">
                <a:latin typeface="Courier New" pitchFamily="49" charset="0"/>
              </a:rPr>
              <a:t>n-1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1800" smtClean="0"/>
              <a:t>Add </a:t>
            </a:r>
            <a:r>
              <a:rPr lang="en-US" sz="1800" smtClean="0">
                <a:latin typeface="Courier New" pitchFamily="49" charset="0"/>
              </a:rPr>
              <a:t>1</a:t>
            </a:r>
            <a:r>
              <a:rPr lang="en-US" sz="1800" smtClean="0"/>
              <a:t> to make random number between </a:t>
            </a:r>
            <a:r>
              <a:rPr lang="en-US" sz="1800" smtClean="0">
                <a:latin typeface="Courier New" pitchFamily="49" charset="0"/>
              </a:rPr>
              <a:t>1</a:t>
            </a:r>
            <a:r>
              <a:rPr lang="en-US" sz="1800" smtClean="0"/>
              <a:t> and </a:t>
            </a:r>
            <a:r>
              <a:rPr lang="en-US" sz="1800" smtClean="0">
                <a:latin typeface="Courier New" pitchFamily="49" charset="0"/>
              </a:rPr>
              <a:t>n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smtClean="0">
                <a:latin typeface="Courier New" pitchFamily="49" charset="0"/>
              </a:rPr>
              <a:t>	1 + ( rand() % 6)   // number between 1 and 6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defRPr/>
            </a:pPr>
            <a:endParaRPr lang="en-US" sz="1800" smtClean="0"/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endParaRPr lang="en-US" sz="240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88963-23CD-4B48-B956-C6E44F4EE51D}" type="slidenum">
              <a:rPr lang="en-US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6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16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6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6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16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16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16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16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16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60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160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2160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2160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160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160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smtClean="0">
                <a:solidFill>
                  <a:srgbClr val="FF0000"/>
                </a:solidFill>
                <a:cs typeface="Times New Roman" pitchFamily="18" charset="0"/>
              </a:rPr>
              <a:t>	Random Number Generation: Contd.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idx="1"/>
          </p:nvPr>
        </p:nvSpPr>
        <p:spPr>
          <a:xfrm>
            <a:off x="496888" y="1103313"/>
            <a:ext cx="7458075" cy="2325687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latin typeface="Courier New" pitchFamily="49" charset="0"/>
              </a:rPr>
              <a:t>srand</a:t>
            </a:r>
            <a:r>
              <a:rPr lang="en-US" smtClean="0"/>
              <a:t> function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>
                <a:latin typeface="Courier New" pitchFamily="49" charset="0"/>
              </a:rPr>
              <a:t>Prototype defined in &lt;stdlib.h&gt;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Takes an integer seed - jumps to location in "random" sequence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mtClean="0">
                <a:latin typeface="Courier New" pitchFamily="49" charset="0"/>
              </a:rPr>
              <a:t>	srand( seed );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F6BE2C-AA6F-4221-BDE1-EF5D36E65F07}" type="slidenum">
              <a:rPr lang="en-US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7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FED787-5F6A-4D5F-8A32-A8D7BB2C8937}" type="slidenum">
              <a:rPr lang="en-US"/>
              <a:pPr>
                <a:defRPr/>
              </a:pPr>
              <a:t>35</a:t>
            </a:fld>
            <a:endParaRPr lang="en-US"/>
          </a:p>
        </p:txBody>
      </p:sp>
      <p:grpSp>
        <p:nvGrpSpPr>
          <p:cNvPr id="40965" name="Group 3"/>
          <p:cNvGrpSpPr>
            <a:grpSpLocks/>
          </p:cNvGrpSpPr>
          <p:nvPr/>
        </p:nvGrpSpPr>
        <p:grpSpPr bwMode="auto">
          <a:xfrm>
            <a:off x="0" y="0"/>
            <a:ext cx="6781800" cy="6858000"/>
            <a:chOff x="0" y="0"/>
            <a:chExt cx="3072" cy="8602"/>
          </a:xfrm>
        </p:grpSpPr>
        <p:grpSp>
          <p:nvGrpSpPr>
            <p:cNvPr id="40970" name="Group 4"/>
            <p:cNvGrpSpPr>
              <a:grpSpLocks/>
            </p:cNvGrpSpPr>
            <p:nvPr/>
          </p:nvGrpSpPr>
          <p:grpSpPr bwMode="auto">
            <a:xfrm>
              <a:off x="0" y="0"/>
              <a:ext cx="3072" cy="374"/>
              <a:chOff x="0" y="0"/>
              <a:chExt cx="3072" cy="374"/>
            </a:xfrm>
          </p:grpSpPr>
          <p:sp>
            <p:nvSpPr>
              <p:cNvPr id="41037" name="Rectangle 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38" name="Rectangle 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1	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/* A programming example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40971" name="Group 7"/>
            <p:cNvGrpSpPr>
              <a:grpSpLocks/>
            </p:cNvGrpSpPr>
            <p:nvPr/>
          </p:nvGrpSpPr>
          <p:grpSpPr bwMode="auto">
            <a:xfrm>
              <a:off x="0" y="374"/>
              <a:ext cx="3072" cy="374"/>
              <a:chOff x="0" y="374"/>
              <a:chExt cx="3072" cy="374"/>
            </a:xfrm>
          </p:grpSpPr>
          <p:sp>
            <p:nvSpPr>
              <p:cNvPr id="41035" name="Rectangle 8"/>
              <p:cNvSpPr>
                <a:spLocks noChangeArrowheads="1"/>
              </p:cNvSpPr>
              <p:nvPr/>
            </p:nvSpPr>
            <p:spPr bwMode="auto">
              <a:xfrm>
                <a:off x="0" y="37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36" name="Rectangle 9"/>
              <p:cNvSpPr>
                <a:spLocks noChangeArrowheads="1"/>
              </p:cNvSpPr>
              <p:nvPr/>
            </p:nvSpPr>
            <p:spPr bwMode="auto">
              <a:xfrm>
                <a:off x="0" y="37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2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</a:t>
                </a:r>
                <a:r>
                  <a:rPr lang="en-US" sz="1200" b="1">
                    <a:solidFill>
                      <a:srgbClr val="33CC33"/>
                    </a:solidFill>
                    <a:latin typeface="Courier New" pitchFamily="49" charset="0"/>
                    <a:cs typeface="Times New Roman" pitchFamily="18" charset="0"/>
                  </a:rPr>
                  <a:t>Randomizing die-rolling program */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40972" name="Group 10"/>
            <p:cNvGrpSpPr>
              <a:grpSpLocks/>
            </p:cNvGrpSpPr>
            <p:nvPr/>
          </p:nvGrpSpPr>
          <p:grpSpPr bwMode="auto">
            <a:xfrm>
              <a:off x="0" y="748"/>
              <a:ext cx="3072" cy="374"/>
              <a:chOff x="0" y="748"/>
              <a:chExt cx="3072" cy="374"/>
            </a:xfrm>
          </p:grpSpPr>
          <p:sp>
            <p:nvSpPr>
              <p:cNvPr id="41033" name="Rectangle 11"/>
              <p:cNvSpPr>
                <a:spLocks noChangeArrowheads="1"/>
              </p:cNvSpPr>
              <p:nvPr/>
            </p:nvSpPr>
            <p:spPr bwMode="auto">
              <a:xfrm>
                <a:off x="0" y="74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34" name="Rectangle 12"/>
              <p:cNvSpPr>
                <a:spLocks noChangeArrowheads="1"/>
              </p:cNvSpPr>
              <p:nvPr/>
            </p:nvSpPr>
            <p:spPr bwMode="auto">
              <a:xfrm>
                <a:off x="0" y="74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3	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#include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&lt;stdlib.h&gt;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40973" name="Group 13"/>
            <p:cNvGrpSpPr>
              <a:grpSpLocks/>
            </p:cNvGrpSpPr>
            <p:nvPr/>
          </p:nvGrpSpPr>
          <p:grpSpPr bwMode="auto">
            <a:xfrm>
              <a:off x="0" y="1122"/>
              <a:ext cx="3072" cy="374"/>
              <a:chOff x="0" y="1122"/>
              <a:chExt cx="3072" cy="374"/>
            </a:xfrm>
          </p:grpSpPr>
          <p:sp>
            <p:nvSpPr>
              <p:cNvPr id="41031" name="Rectangle 14"/>
              <p:cNvSpPr>
                <a:spLocks noChangeArrowheads="1"/>
              </p:cNvSpPr>
              <p:nvPr/>
            </p:nvSpPr>
            <p:spPr bwMode="auto">
              <a:xfrm>
                <a:off x="0" y="112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32" name="Rectangle 15"/>
              <p:cNvSpPr>
                <a:spLocks noChangeArrowheads="1"/>
              </p:cNvSpPr>
              <p:nvPr/>
            </p:nvSpPr>
            <p:spPr bwMode="auto">
              <a:xfrm>
                <a:off x="0" y="112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4	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#include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&lt;stdio.h&gt;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40974" name="Group 16"/>
            <p:cNvGrpSpPr>
              <a:grpSpLocks/>
            </p:cNvGrpSpPr>
            <p:nvPr/>
          </p:nvGrpSpPr>
          <p:grpSpPr bwMode="auto">
            <a:xfrm>
              <a:off x="0" y="1496"/>
              <a:ext cx="3072" cy="374"/>
              <a:chOff x="0" y="1496"/>
              <a:chExt cx="3072" cy="374"/>
            </a:xfrm>
          </p:grpSpPr>
          <p:sp>
            <p:nvSpPr>
              <p:cNvPr id="41029" name="Rectangle 17"/>
              <p:cNvSpPr>
                <a:spLocks noChangeArrowheads="1"/>
              </p:cNvSpPr>
              <p:nvPr/>
            </p:nvSpPr>
            <p:spPr bwMode="auto">
              <a:xfrm>
                <a:off x="0" y="149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30" name="Rectangle 18"/>
              <p:cNvSpPr>
                <a:spLocks noChangeArrowheads="1"/>
              </p:cNvSpPr>
              <p:nvPr/>
            </p:nvSpPr>
            <p:spPr bwMode="auto">
              <a:xfrm>
                <a:off x="0" y="149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5	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40975" name="Group 19"/>
            <p:cNvGrpSpPr>
              <a:grpSpLocks/>
            </p:cNvGrpSpPr>
            <p:nvPr/>
          </p:nvGrpSpPr>
          <p:grpSpPr bwMode="auto">
            <a:xfrm>
              <a:off x="0" y="1870"/>
              <a:ext cx="3072" cy="374"/>
              <a:chOff x="0" y="1870"/>
              <a:chExt cx="3072" cy="374"/>
            </a:xfrm>
          </p:grpSpPr>
          <p:sp>
            <p:nvSpPr>
              <p:cNvPr id="41027" name="Rectangle 20"/>
              <p:cNvSpPr>
                <a:spLocks noChangeArrowheads="1"/>
              </p:cNvSpPr>
              <p:nvPr/>
            </p:nvSpPr>
            <p:spPr bwMode="auto">
              <a:xfrm>
                <a:off x="0" y="187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28" name="Rectangle 21"/>
              <p:cNvSpPr>
                <a:spLocks noChangeArrowheads="1"/>
              </p:cNvSpPr>
              <p:nvPr/>
            </p:nvSpPr>
            <p:spPr bwMode="auto">
              <a:xfrm>
                <a:off x="0" y="187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6	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int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main()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40976" name="Group 22"/>
            <p:cNvGrpSpPr>
              <a:grpSpLocks/>
            </p:cNvGrpSpPr>
            <p:nvPr/>
          </p:nvGrpSpPr>
          <p:grpSpPr bwMode="auto">
            <a:xfrm>
              <a:off x="0" y="2244"/>
              <a:ext cx="3072" cy="374"/>
              <a:chOff x="0" y="2244"/>
              <a:chExt cx="3072" cy="374"/>
            </a:xfrm>
          </p:grpSpPr>
          <p:sp>
            <p:nvSpPr>
              <p:cNvPr id="41025" name="Rectangle 23"/>
              <p:cNvSpPr>
                <a:spLocks noChangeArrowheads="1"/>
              </p:cNvSpPr>
              <p:nvPr/>
            </p:nvSpPr>
            <p:spPr bwMode="auto">
              <a:xfrm>
                <a:off x="0" y="224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26" name="Rectangle 24"/>
              <p:cNvSpPr>
                <a:spLocks noChangeArrowheads="1"/>
              </p:cNvSpPr>
              <p:nvPr/>
            </p:nvSpPr>
            <p:spPr bwMode="auto">
              <a:xfrm>
                <a:off x="0" y="224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7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{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40977" name="Group 25"/>
            <p:cNvGrpSpPr>
              <a:grpSpLocks/>
            </p:cNvGrpSpPr>
            <p:nvPr/>
          </p:nvGrpSpPr>
          <p:grpSpPr bwMode="auto">
            <a:xfrm>
              <a:off x="0" y="2618"/>
              <a:ext cx="3072" cy="374"/>
              <a:chOff x="0" y="2618"/>
              <a:chExt cx="3072" cy="374"/>
            </a:xfrm>
          </p:grpSpPr>
          <p:sp>
            <p:nvSpPr>
              <p:cNvPr id="41023" name="Rectangle 26"/>
              <p:cNvSpPr>
                <a:spLocks noChangeArrowheads="1"/>
              </p:cNvSpPr>
              <p:nvPr/>
            </p:nvSpPr>
            <p:spPr bwMode="auto">
              <a:xfrm>
                <a:off x="0" y="261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24" name="Rectangle 27"/>
              <p:cNvSpPr>
                <a:spLocks noChangeArrowheads="1"/>
              </p:cNvSpPr>
              <p:nvPr/>
            </p:nvSpPr>
            <p:spPr bwMode="auto">
              <a:xfrm>
                <a:off x="0" y="261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8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int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i;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40978" name="Group 28"/>
            <p:cNvGrpSpPr>
              <a:grpSpLocks/>
            </p:cNvGrpSpPr>
            <p:nvPr/>
          </p:nvGrpSpPr>
          <p:grpSpPr bwMode="auto">
            <a:xfrm>
              <a:off x="0" y="2992"/>
              <a:ext cx="3072" cy="374"/>
              <a:chOff x="0" y="2992"/>
              <a:chExt cx="3072" cy="374"/>
            </a:xfrm>
          </p:grpSpPr>
          <p:sp>
            <p:nvSpPr>
              <p:cNvPr id="41021" name="Rectangle 29"/>
              <p:cNvSpPr>
                <a:spLocks noChangeArrowheads="1"/>
              </p:cNvSpPr>
              <p:nvPr/>
            </p:nvSpPr>
            <p:spPr bwMode="auto">
              <a:xfrm>
                <a:off x="0" y="299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22" name="Rectangle 30"/>
              <p:cNvSpPr>
                <a:spLocks noChangeArrowheads="1"/>
              </p:cNvSpPr>
              <p:nvPr/>
            </p:nvSpPr>
            <p:spPr bwMode="auto">
              <a:xfrm>
                <a:off x="0" y="299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9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unsigned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seed;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40979" name="Group 31"/>
            <p:cNvGrpSpPr>
              <a:grpSpLocks/>
            </p:cNvGrpSpPr>
            <p:nvPr/>
          </p:nvGrpSpPr>
          <p:grpSpPr bwMode="auto">
            <a:xfrm>
              <a:off x="0" y="3366"/>
              <a:ext cx="3072" cy="374"/>
              <a:chOff x="0" y="3366"/>
              <a:chExt cx="3072" cy="374"/>
            </a:xfrm>
          </p:grpSpPr>
          <p:sp>
            <p:nvSpPr>
              <p:cNvPr id="41019" name="Rectangle 32"/>
              <p:cNvSpPr>
                <a:spLocks noChangeArrowheads="1"/>
              </p:cNvSpPr>
              <p:nvPr/>
            </p:nvSpPr>
            <p:spPr bwMode="auto">
              <a:xfrm>
                <a:off x="0" y="336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20" name="Rectangle 33"/>
              <p:cNvSpPr>
                <a:spLocks noChangeArrowheads="1"/>
              </p:cNvSpPr>
              <p:nvPr/>
            </p:nvSpPr>
            <p:spPr bwMode="auto">
              <a:xfrm>
                <a:off x="0" y="336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10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40980" name="Group 34"/>
            <p:cNvGrpSpPr>
              <a:grpSpLocks/>
            </p:cNvGrpSpPr>
            <p:nvPr/>
          </p:nvGrpSpPr>
          <p:grpSpPr bwMode="auto">
            <a:xfrm>
              <a:off x="0" y="3740"/>
              <a:ext cx="3072" cy="374"/>
              <a:chOff x="0" y="3740"/>
              <a:chExt cx="3072" cy="374"/>
            </a:xfrm>
          </p:grpSpPr>
          <p:sp>
            <p:nvSpPr>
              <p:cNvPr id="41017" name="Rectangle 35"/>
              <p:cNvSpPr>
                <a:spLocks noChangeArrowheads="1"/>
              </p:cNvSpPr>
              <p:nvPr/>
            </p:nvSpPr>
            <p:spPr bwMode="auto">
              <a:xfrm>
                <a:off x="0" y="374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18" name="Rectangle 36"/>
              <p:cNvSpPr>
                <a:spLocks noChangeArrowheads="1"/>
              </p:cNvSpPr>
              <p:nvPr/>
            </p:nvSpPr>
            <p:spPr bwMode="auto">
              <a:xfrm>
                <a:off x="0" y="374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11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printf( "Enter seed: " );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40981" name="Group 37"/>
            <p:cNvGrpSpPr>
              <a:grpSpLocks/>
            </p:cNvGrpSpPr>
            <p:nvPr/>
          </p:nvGrpSpPr>
          <p:grpSpPr bwMode="auto">
            <a:xfrm>
              <a:off x="0" y="4114"/>
              <a:ext cx="3072" cy="374"/>
              <a:chOff x="0" y="4114"/>
              <a:chExt cx="3072" cy="374"/>
            </a:xfrm>
          </p:grpSpPr>
          <p:sp>
            <p:nvSpPr>
              <p:cNvPr id="41015" name="Rectangle 38"/>
              <p:cNvSpPr>
                <a:spLocks noChangeArrowheads="1"/>
              </p:cNvSpPr>
              <p:nvPr/>
            </p:nvSpPr>
            <p:spPr bwMode="auto">
              <a:xfrm>
                <a:off x="0" y="411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16" name="Rectangle 39"/>
              <p:cNvSpPr>
                <a:spLocks noChangeArrowheads="1"/>
              </p:cNvSpPr>
              <p:nvPr/>
            </p:nvSpPr>
            <p:spPr bwMode="auto">
              <a:xfrm>
                <a:off x="0" y="411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12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scanf( "%u", &amp;seed );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40982" name="Group 40"/>
            <p:cNvGrpSpPr>
              <a:grpSpLocks/>
            </p:cNvGrpSpPr>
            <p:nvPr/>
          </p:nvGrpSpPr>
          <p:grpSpPr bwMode="auto">
            <a:xfrm>
              <a:off x="0" y="4488"/>
              <a:ext cx="3072" cy="374"/>
              <a:chOff x="0" y="4488"/>
              <a:chExt cx="3072" cy="374"/>
            </a:xfrm>
          </p:grpSpPr>
          <p:sp>
            <p:nvSpPr>
              <p:cNvPr id="41013" name="Rectangle 41"/>
              <p:cNvSpPr>
                <a:spLocks noChangeArrowheads="1"/>
              </p:cNvSpPr>
              <p:nvPr/>
            </p:nvSpPr>
            <p:spPr bwMode="auto">
              <a:xfrm>
                <a:off x="0" y="448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14" name="Rectangle 42"/>
              <p:cNvSpPr>
                <a:spLocks noChangeArrowheads="1"/>
              </p:cNvSpPr>
              <p:nvPr/>
            </p:nvSpPr>
            <p:spPr bwMode="auto">
              <a:xfrm>
                <a:off x="0" y="448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13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srand( seed );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40983" name="Group 43"/>
            <p:cNvGrpSpPr>
              <a:grpSpLocks/>
            </p:cNvGrpSpPr>
            <p:nvPr/>
          </p:nvGrpSpPr>
          <p:grpSpPr bwMode="auto">
            <a:xfrm>
              <a:off x="0" y="4862"/>
              <a:ext cx="3072" cy="374"/>
              <a:chOff x="0" y="4862"/>
              <a:chExt cx="3072" cy="374"/>
            </a:xfrm>
          </p:grpSpPr>
          <p:sp>
            <p:nvSpPr>
              <p:cNvPr id="41011" name="Rectangle 44"/>
              <p:cNvSpPr>
                <a:spLocks noChangeArrowheads="1"/>
              </p:cNvSpPr>
              <p:nvPr/>
            </p:nvSpPr>
            <p:spPr bwMode="auto">
              <a:xfrm>
                <a:off x="0" y="486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12" name="Rectangle 45"/>
              <p:cNvSpPr>
                <a:spLocks noChangeArrowheads="1"/>
              </p:cNvSpPr>
              <p:nvPr/>
            </p:nvSpPr>
            <p:spPr bwMode="auto">
              <a:xfrm>
                <a:off x="0" y="486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14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40984" name="Group 46"/>
            <p:cNvGrpSpPr>
              <a:grpSpLocks/>
            </p:cNvGrpSpPr>
            <p:nvPr/>
          </p:nvGrpSpPr>
          <p:grpSpPr bwMode="auto">
            <a:xfrm>
              <a:off x="0" y="5236"/>
              <a:ext cx="3072" cy="374"/>
              <a:chOff x="0" y="5236"/>
              <a:chExt cx="3072" cy="374"/>
            </a:xfrm>
          </p:grpSpPr>
          <p:sp>
            <p:nvSpPr>
              <p:cNvPr id="41009" name="Rectangle 47"/>
              <p:cNvSpPr>
                <a:spLocks noChangeArrowheads="1"/>
              </p:cNvSpPr>
              <p:nvPr/>
            </p:nvSpPr>
            <p:spPr bwMode="auto">
              <a:xfrm>
                <a:off x="0" y="523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10" name="Rectangle 48"/>
              <p:cNvSpPr>
                <a:spLocks noChangeArrowheads="1"/>
              </p:cNvSpPr>
              <p:nvPr/>
            </p:nvSpPr>
            <p:spPr bwMode="auto">
              <a:xfrm>
                <a:off x="0" y="523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15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for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( i = 1; i &lt;= 10; i++ ) {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40985" name="Group 49"/>
            <p:cNvGrpSpPr>
              <a:grpSpLocks/>
            </p:cNvGrpSpPr>
            <p:nvPr/>
          </p:nvGrpSpPr>
          <p:grpSpPr bwMode="auto">
            <a:xfrm>
              <a:off x="0" y="5610"/>
              <a:ext cx="3072" cy="374"/>
              <a:chOff x="0" y="5610"/>
              <a:chExt cx="3072" cy="374"/>
            </a:xfrm>
          </p:grpSpPr>
          <p:sp>
            <p:nvSpPr>
              <p:cNvPr id="41007" name="Rectangle 50"/>
              <p:cNvSpPr>
                <a:spLocks noChangeArrowheads="1"/>
              </p:cNvSpPr>
              <p:nvPr/>
            </p:nvSpPr>
            <p:spPr bwMode="auto">
              <a:xfrm>
                <a:off x="0" y="561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08" name="Rectangle 51"/>
              <p:cNvSpPr>
                <a:spLocks noChangeArrowheads="1"/>
              </p:cNvSpPr>
              <p:nvPr/>
            </p:nvSpPr>
            <p:spPr bwMode="auto">
              <a:xfrm>
                <a:off x="0" y="561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16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printf( "%10d ", 1 + ( rand() % 6 ) );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40986" name="Group 52"/>
            <p:cNvGrpSpPr>
              <a:grpSpLocks/>
            </p:cNvGrpSpPr>
            <p:nvPr/>
          </p:nvGrpSpPr>
          <p:grpSpPr bwMode="auto">
            <a:xfrm>
              <a:off x="0" y="5984"/>
              <a:ext cx="3072" cy="374"/>
              <a:chOff x="0" y="5984"/>
              <a:chExt cx="3072" cy="374"/>
            </a:xfrm>
          </p:grpSpPr>
          <p:sp>
            <p:nvSpPr>
              <p:cNvPr id="41005" name="Rectangle 53"/>
              <p:cNvSpPr>
                <a:spLocks noChangeArrowheads="1"/>
              </p:cNvSpPr>
              <p:nvPr/>
            </p:nvSpPr>
            <p:spPr bwMode="auto">
              <a:xfrm>
                <a:off x="0" y="598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06" name="Rectangle 54"/>
              <p:cNvSpPr>
                <a:spLocks noChangeArrowheads="1"/>
              </p:cNvSpPr>
              <p:nvPr/>
            </p:nvSpPr>
            <p:spPr bwMode="auto">
              <a:xfrm>
                <a:off x="0" y="598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17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40987" name="Group 55"/>
            <p:cNvGrpSpPr>
              <a:grpSpLocks/>
            </p:cNvGrpSpPr>
            <p:nvPr/>
          </p:nvGrpSpPr>
          <p:grpSpPr bwMode="auto">
            <a:xfrm>
              <a:off x="0" y="6358"/>
              <a:ext cx="3072" cy="374"/>
              <a:chOff x="0" y="6358"/>
              <a:chExt cx="3072" cy="374"/>
            </a:xfrm>
          </p:grpSpPr>
          <p:sp>
            <p:nvSpPr>
              <p:cNvPr id="41003" name="Rectangle 56"/>
              <p:cNvSpPr>
                <a:spLocks noChangeArrowheads="1"/>
              </p:cNvSpPr>
              <p:nvPr/>
            </p:nvSpPr>
            <p:spPr bwMode="auto">
              <a:xfrm>
                <a:off x="0" y="635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04" name="Rectangle 57"/>
              <p:cNvSpPr>
                <a:spLocks noChangeArrowheads="1"/>
              </p:cNvSpPr>
              <p:nvPr/>
            </p:nvSpPr>
            <p:spPr bwMode="auto">
              <a:xfrm>
                <a:off x="0" y="635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18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if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( i % 5 == 0 )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40988" name="Group 58"/>
            <p:cNvGrpSpPr>
              <a:grpSpLocks/>
            </p:cNvGrpSpPr>
            <p:nvPr/>
          </p:nvGrpSpPr>
          <p:grpSpPr bwMode="auto">
            <a:xfrm>
              <a:off x="0" y="6732"/>
              <a:ext cx="3072" cy="374"/>
              <a:chOff x="0" y="6732"/>
              <a:chExt cx="3072" cy="374"/>
            </a:xfrm>
          </p:grpSpPr>
          <p:sp>
            <p:nvSpPr>
              <p:cNvPr id="41001" name="Rectangle 59"/>
              <p:cNvSpPr>
                <a:spLocks noChangeArrowheads="1"/>
              </p:cNvSpPr>
              <p:nvPr/>
            </p:nvSpPr>
            <p:spPr bwMode="auto">
              <a:xfrm>
                <a:off x="0" y="673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02" name="Rectangle 60"/>
              <p:cNvSpPr>
                <a:spLocks noChangeArrowheads="1"/>
              </p:cNvSpPr>
              <p:nvPr/>
            </p:nvSpPr>
            <p:spPr bwMode="auto">
              <a:xfrm>
                <a:off x="0" y="6732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19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      printf( "\n" );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40989" name="Group 61"/>
            <p:cNvGrpSpPr>
              <a:grpSpLocks/>
            </p:cNvGrpSpPr>
            <p:nvPr/>
          </p:nvGrpSpPr>
          <p:grpSpPr bwMode="auto">
            <a:xfrm>
              <a:off x="0" y="7106"/>
              <a:ext cx="3072" cy="374"/>
              <a:chOff x="0" y="7106"/>
              <a:chExt cx="3072" cy="374"/>
            </a:xfrm>
          </p:grpSpPr>
          <p:sp>
            <p:nvSpPr>
              <p:cNvPr id="40999" name="Rectangle 62"/>
              <p:cNvSpPr>
                <a:spLocks noChangeArrowheads="1"/>
              </p:cNvSpPr>
              <p:nvPr/>
            </p:nvSpPr>
            <p:spPr bwMode="auto">
              <a:xfrm>
                <a:off x="0" y="710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000" name="Rectangle 63"/>
              <p:cNvSpPr>
                <a:spLocks noChangeArrowheads="1"/>
              </p:cNvSpPr>
              <p:nvPr/>
            </p:nvSpPr>
            <p:spPr bwMode="auto">
              <a:xfrm>
                <a:off x="0" y="7106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20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}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40990" name="Group 64"/>
            <p:cNvGrpSpPr>
              <a:grpSpLocks/>
            </p:cNvGrpSpPr>
            <p:nvPr/>
          </p:nvGrpSpPr>
          <p:grpSpPr bwMode="auto">
            <a:xfrm>
              <a:off x="0" y="7480"/>
              <a:ext cx="3072" cy="374"/>
              <a:chOff x="0" y="7480"/>
              <a:chExt cx="3072" cy="374"/>
            </a:xfrm>
          </p:grpSpPr>
          <p:sp>
            <p:nvSpPr>
              <p:cNvPr id="40997" name="Rectangle 65"/>
              <p:cNvSpPr>
                <a:spLocks noChangeArrowheads="1"/>
              </p:cNvSpPr>
              <p:nvPr/>
            </p:nvSpPr>
            <p:spPr bwMode="auto">
              <a:xfrm>
                <a:off x="0" y="748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98" name="Rectangle 66"/>
              <p:cNvSpPr>
                <a:spLocks noChangeArrowheads="1"/>
              </p:cNvSpPr>
              <p:nvPr/>
            </p:nvSpPr>
            <p:spPr bwMode="auto">
              <a:xfrm>
                <a:off x="0" y="7480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21	</a:t>
                </a:r>
                <a:endParaRPr lang="en-US" sz="12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endParaRP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40991" name="Group 67"/>
            <p:cNvGrpSpPr>
              <a:grpSpLocks/>
            </p:cNvGrpSpPr>
            <p:nvPr/>
          </p:nvGrpSpPr>
          <p:grpSpPr bwMode="auto">
            <a:xfrm>
              <a:off x="0" y="7854"/>
              <a:ext cx="3072" cy="374"/>
              <a:chOff x="0" y="7854"/>
              <a:chExt cx="3072" cy="374"/>
            </a:xfrm>
          </p:grpSpPr>
          <p:sp>
            <p:nvSpPr>
              <p:cNvPr id="40995" name="Rectangle 68"/>
              <p:cNvSpPr>
                <a:spLocks noChangeArrowheads="1"/>
              </p:cNvSpPr>
              <p:nvPr/>
            </p:nvSpPr>
            <p:spPr bwMode="auto">
              <a:xfrm>
                <a:off x="0" y="785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96" name="Rectangle 69"/>
              <p:cNvSpPr>
                <a:spLocks noChangeArrowheads="1"/>
              </p:cNvSpPr>
              <p:nvPr/>
            </p:nvSpPr>
            <p:spPr bwMode="auto">
              <a:xfrm>
                <a:off x="0" y="7854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22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  </a:t>
                </a:r>
                <a:r>
                  <a:rPr lang="en-US" sz="1200" b="1">
                    <a:solidFill>
                      <a:srgbClr val="275AFF"/>
                    </a:solidFill>
                    <a:latin typeface="Courier New" pitchFamily="49" charset="0"/>
                    <a:cs typeface="Times New Roman" pitchFamily="18" charset="0"/>
                  </a:rPr>
                  <a:t>return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 0;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  <p:grpSp>
          <p:nvGrpSpPr>
            <p:cNvPr id="40992" name="Group 70"/>
            <p:cNvGrpSpPr>
              <a:grpSpLocks/>
            </p:cNvGrpSpPr>
            <p:nvPr/>
          </p:nvGrpSpPr>
          <p:grpSpPr bwMode="auto">
            <a:xfrm>
              <a:off x="0" y="8228"/>
              <a:ext cx="3072" cy="374"/>
              <a:chOff x="0" y="8228"/>
              <a:chExt cx="3072" cy="374"/>
            </a:xfrm>
          </p:grpSpPr>
          <p:sp>
            <p:nvSpPr>
              <p:cNvPr id="40993" name="Rectangle 71"/>
              <p:cNvSpPr>
                <a:spLocks noChangeArrowheads="1"/>
              </p:cNvSpPr>
              <p:nvPr/>
            </p:nvSpPr>
            <p:spPr bwMode="auto">
              <a:xfrm>
                <a:off x="0" y="822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994" name="Rectangle 72"/>
              <p:cNvSpPr>
                <a:spLocks noChangeArrowheads="1"/>
              </p:cNvSpPr>
              <p:nvPr/>
            </p:nvSpPr>
            <p:spPr bwMode="auto">
              <a:xfrm>
                <a:off x="0" y="8228"/>
                <a:ext cx="3072" cy="374"/>
              </a:xfrm>
              <a:prstGeom prst="rect">
                <a:avLst/>
              </a:prstGeom>
              <a:solidFill>
                <a:srgbClr val="FFE6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tabLst>
                    <a:tab pos="139700" algn="r"/>
                    <a:tab pos="292100" algn="l"/>
                  </a:tabLst>
                </a:pPr>
                <a:r>
                  <a:rPr lang="en-US" sz="1200" b="1">
                    <a:solidFill>
                      <a:srgbClr val="4D8DFF"/>
                    </a:solidFill>
                    <a:latin typeface="Courier New" pitchFamily="49" charset="0"/>
                    <a:cs typeface="Times New Roman" pitchFamily="18" charset="0"/>
                  </a:rPr>
                  <a:t>	23	</a:t>
                </a:r>
                <a:r>
                  <a:rPr lang="en-US" sz="1200" b="1">
                    <a:solidFill>
                      <a:srgbClr val="000000"/>
                    </a:solidFill>
                    <a:latin typeface="Courier New" pitchFamily="49" charset="0"/>
                    <a:cs typeface="Times New Roman" pitchFamily="18" charset="0"/>
                  </a:rPr>
                  <a:t>}</a:t>
                </a:r>
              </a:p>
              <a:p>
                <a:pPr eaLnBrk="0" hangingPunct="0">
                  <a:tabLst>
                    <a:tab pos="139700" algn="r"/>
                    <a:tab pos="292100" algn="l"/>
                  </a:tabLst>
                </a:pPr>
                <a:endParaRPr lang="en-US" sz="1200" b="1">
                  <a:latin typeface="Courier New" pitchFamily="49" charset="0"/>
                </a:endParaRPr>
              </a:p>
            </p:txBody>
          </p:sp>
        </p:grpSp>
      </p:grpSp>
      <p:sp>
        <p:nvSpPr>
          <p:cNvPr id="218186" name="Rectangle 74"/>
          <p:cNvSpPr>
            <a:spLocks noChangeArrowheads="1"/>
          </p:cNvSpPr>
          <p:nvPr/>
        </p:nvSpPr>
        <p:spPr bwMode="auto">
          <a:xfrm>
            <a:off x="3419475" y="1085850"/>
            <a:ext cx="6196013" cy="261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b="1">
                <a:solidFill>
                  <a:srgbClr val="CC0000"/>
                </a:solidFill>
              </a:rPr>
              <a:t>Algorithm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chemeClr val="accent2"/>
                </a:solidFill>
                <a:cs typeface="Times New Roman" pitchFamily="18" charset="0"/>
              </a:rPr>
              <a:t>1.  Initialize seed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chemeClr val="accent2"/>
                </a:solidFill>
                <a:cs typeface="Times New Roman" pitchFamily="18" charset="0"/>
              </a:rPr>
              <a:t>2.  Input value for seed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chemeClr val="accent2"/>
                </a:solidFill>
                <a:cs typeface="Times New Roman" pitchFamily="18" charset="0"/>
              </a:rPr>
              <a:t>2.1  Use </a:t>
            </a:r>
            <a:r>
              <a:rPr lang="en-US" sz="20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srand</a:t>
            </a:r>
            <a:r>
              <a:rPr lang="en-US" sz="2000" b="1">
                <a:solidFill>
                  <a:schemeClr val="accent2"/>
                </a:solidFill>
                <a:cs typeface="Times New Roman" pitchFamily="18" charset="0"/>
              </a:rPr>
              <a:t> to change random sequence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chemeClr val="accent2"/>
                </a:solidFill>
                <a:cs typeface="Times New Roman" pitchFamily="18" charset="0"/>
              </a:rPr>
              <a:t>2.2  Define Loop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chemeClr val="accent2"/>
                </a:solidFill>
                <a:cs typeface="Times New Roman" pitchFamily="18" charset="0"/>
              </a:rPr>
              <a:t>3.  Generate and output random numbers</a:t>
            </a:r>
            <a:r>
              <a:rPr lang="en-US" sz="2000" b="1">
                <a:solidFill>
                  <a:schemeClr val="accent2"/>
                </a:solidFill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endParaRPr lang="en-US" sz="2000" b="1">
              <a:solidFill>
                <a:schemeClr val="accent2"/>
              </a:solidFill>
            </a:endParaRPr>
          </a:p>
        </p:txBody>
      </p:sp>
      <p:sp>
        <p:nvSpPr>
          <p:cNvPr id="40967" name="Line 75"/>
          <p:cNvSpPr>
            <a:spLocks noChangeShapeType="1"/>
          </p:cNvSpPr>
          <p:nvPr/>
        </p:nvSpPr>
        <p:spPr bwMode="auto">
          <a:xfrm flipH="1">
            <a:off x="2498725" y="1778000"/>
            <a:ext cx="882650" cy="1190625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8188" name="Line 76"/>
          <p:cNvSpPr>
            <a:spLocks noChangeShapeType="1"/>
          </p:cNvSpPr>
          <p:nvPr/>
        </p:nvSpPr>
        <p:spPr bwMode="auto">
          <a:xfrm flipH="1">
            <a:off x="2536825" y="2890838"/>
            <a:ext cx="728663" cy="126841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8189" name="Line 77"/>
          <p:cNvSpPr>
            <a:spLocks noChangeShapeType="1"/>
          </p:cNvSpPr>
          <p:nvPr/>
        </p:nvSpPr>
        <p:spPr bwMode="auto">
          <a:xfrm flipH="1">
            <a:off x="3457575" y="3429000"/>
            <a:ext cx="115888" cy="1074738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81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81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81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81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81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81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81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81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18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81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81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218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88" grpId="0" animBg="1"/>
      <p:bldP spid="218189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46200" y="471488"/>
            <a:ext cx="640080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 smtClean="0"/>
          </a:p>
          <a:p>
            <a:pPr fontAlgn="auto">
              <a:spcAft>
                <a:spcPts val="0"/>
              </a:spcAft>
              <a:defRPr/>
            </a:pPr>
            <a:r>
              <a:rPr lang="en-US" sz="3600" smtClean="0"/>
              <a:t>Program Output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8C0809-2ABE-4735-AA3F-2451D8A699B3}" type="slidenum">
              <a:rPr lang="en-US"/>
              <a:pPr>
                <a:defRPr/>
              </a:pPr>
              <a:t>36</a:t>
            </a:fld>
            <a:endParaRPr lang="en-US"/>
          </a:p>
        </p:txBody>
      </p:sp>
      <p:grpSp>
        <p:nvGrpSpPr>
          <p:cNvPr id="41990" name="Group 6"/>
          <p:cNvGrpSpPr>
            <a:grpSpLocks/>
          </p:cNvGrpSpPr>
          <p:nvPr/>
        </p:nvGrpSpPr>
        <p:grpSpPr bwMode="auto">
          <a:xfrm>
            <a:off x="835025" y="2103438"/>
            <a:ext cx="6781800" cy="2659063"/>
            <a:chOff x="0" y="0"/>
            <a:chExt cx="4272" cy="1675"/>
          </a:xfrm>
        </p:grpSpPr>
        <p:sp>
          <p:nvSpPr>
            <p:cNvPr id="41991" name="Rectangle 3"/>
            <p:cNvSpPr>
              <a:spLocks noChangeArrowheads="1"/>
            </p:cNvSpPr>
            <p:nvPr/>
          </p:nvSpPr>
          <p:spPr bwMode="auto">
            <a:xfrm>
              <a:off x="0" y="624"/>
              <a:ext cx="4224" cy="40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tabLst>
                  <a:tab pos="609600" algn="l"/>
                  <a:tab pos="914400" algn="l"/>
                  <a:tab pos="1219200" algn="l"/>
                  <a:tab pos="1524000" algn="l"/>
                  <a:tab pos="1828800" algn="l"/>
                  <a:tab pos="2133600" algn="l"/>
                  <a:tab pos="2438400" algn="l"/>
                  <a:tab pos="2743200" algn="l"/>
                  <a:tab pos="3048000" algn="l"/>
                  <a:tab pos="3352800" algn="l"/>
                  <a:tab pos="3657600" algn="l"/>
                  <a:tab pos="3962400" algn="l"/>
                  <a:tab pos="4267200" algn="l"/>
                  <a:tab pos="4572000" algn="l"/>
                </a:tabLst>
              </a:pPr>
              <a:r>
                <a:rPr lang="en-US" sz="1200" b="1" dirty="0">
                  <a:solidFill>
                    <a:srgbClr val="FF0000"/>
                  </a:solidFill>
                  <a:latin typeface="Courier New" pitchFamily="49" charset="0"/>
                  <a:cs typeface="Times New Roman" pitchFamily="18" charset="0"/>
                </a:rPr>
                <a:t>Enter seed: 867</a:t>
              </a:r>
            </a:p>
            <a:p>
              <a:pPr eaLnBrk="0" hangingPunct="0">
                <a:tabLst>
                  <a:tab pos="609600" algn="l"/>
                  <a:tab pos="914400" algn="l"/>
                  <a:tab pos="1219200" algn="l"/>
                  <a:tab pos="1524000" algn="l"/>
                  <a:tab pos="1828800" algn="l"/>
                  <a:tab pos="2133600" algn="l"/>
                  <a:tab pos="2438400" algn="l"/>
                  <a:tab pos="2743200" algn="l"/>
                  <a:tab pos="3048000" algn="l"/>
                  <a:tab pos="3352800" algn="l"/>
                  <a:tab pos="3657600" algn="l"/>
                  <a:tab pos="3962400" algn="l"/>
                  <a:tab pos="4267200" algn="l"/>
                  <a:tab pos="4572000" algn="l"/>
                </a:tabLst>
              </a:pPr>
              <a:r>
                <a:rPr lang="en-US" sz="1200" b="1" dirty="0">
                  <a:solidFill>
                    <a:srgbClr val="FF0000"/>
                  </a:solidFill>
                  <a:latin typeface="Courier New" pitchFamily="49" charset="0"/>
                  <a:cs typeface="Times New Roman" pitchFamily="18" charset="0"/>
                </a:rPr>
                <a:t>         2         4         6         1         6</a:t>
              </a:r>
            </a:p>
            <a:p>
              <a:pPr eaLnBrk="0" hangingPunct="0">
                <a:tabLst>
                  <a:tab pos="609600" algn="l"/>
                  <a:tab pos="914400" algn="l"/>
                  <a:tab pos="1219200" algn="l"/>
                  <a:tab pos="1524000" algn="l"/>
                  <a:tab pos="1828800" algn="l"/>
                  <a:tab pos="2133600" algn="l"/>
                  <a:tab pos="2438400" algn="l"/>
                  <a:tab pos="2743200" algn="l"/>
                  <a:tab pos="3048000" algn="l"/>
                  <a:tab pos="3352800" algn="l"/>
                  <a:tab pos="3657600" algn="l"/>
                  <a:tab pos="3962400" algn="l"/>
                  <a:tab pos="4267200" algn="l"/>
                  <a:tab pos="4572000" algn="l"/>
                </a:tabLst>
              </a:pPr>
              <a:r>
                <a:rPr lang="en-US" sz="1200" b="1" dirty="0">
                  <a:solidFill>
                    <a:srgbClr val="FF0000"/>
                  </a:solidFill>
                  <a:latin typeface="Courier New" pitchFamily="49" charset="0"/>
                  <a:cs typeface="Times New Roman" pitchFamily="18" charset="0"/>
                </a:rPr>
                <a:t>         1         1         3         6         2 </a:t>
              </a:r>
              <a:endParaRPr lang="en-US" sz="1200" b="1" dirty="0">
                <a:solidFill>
                  <a:srgbClr val="FF0000"/>
                </a:solidFill>
                <a:latin typeface="Courier New" pitchFamily="49" charset="0"/>
              </a:endParaRPr>
            </a:p>
          </p:txBody>
        </p:sp>
        <p:sp>
          <p:nvSpPr>
            <p:cNvPr id="41992" name="Rectangle 4"/>
            <p:cNvSpPr>
              <a:spLocks noChangeArrowheads="1"/>
            </p:cNvSpPr>
            <p:nvPr/>
          </p:nvSpPr>
          <p:spPr bwMode="auto">
            <a:xfrm>
              <a:off x="0" y="1152"/>
              <a:ext cx="4224" cy="523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tabLst>
                  <a:tab pos="609600" algn="l"/>
                  <a:tab pos="914400" algn="l"/>
                  <a:tab pos="1219200" algn="l"/>
                  <a:tab pos="1524000" algn="l"/>
                  <a:tab pos="1828800" algn="l"/>
                  <a:tab pos="2133600" algn="l"/>
                  <a:tab pos="2438400" algn="l"/>
                  <a:tab pos="2743200" algn="l"/>
                  <a:tab pos="3048000" algn="l"/>
                  <a:tab pos="3352800" algn="l"/>
                  <a:tab pos="3657600" algn="l"/>
                  <a:tab pos="3962400" algn="l"/>
                  <a:tab pos="4267200" algn="l"/>
                  <a:tab pos="4572000" algn="l"/>
                </a:tabLst>
              </a:pPr>
              <a:r>
                <a:rPr lang="en-US" sz="1200" b="1" dirty="0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 </a:t>
              </a:r>
            </a:p>
            <a:p>
              <a:pPr eaLnBrk="0" hangingPunct="0">
                <a:tabLst>
                  <a:tab pos="609600" algn="l"/>
                  <a:tab pos="914400" algn="l"/>
                  <a:tab pos="1219200" algn="l"/>
                  <a:tab pos="1524000" algn="l"/>
                  <a:tab pos="1828800" algn="l"/>
                  <a:tab pos="2133600" algn="l"/>
                  <a:tab pos="2438400" algn="l"/>
                  <a:tab pos="2743200" algn="l"/>
                  <a:tab pos="3048000" algn="l"/>
                  <a:tab pos="3352800" algn="l"/>
                  <a:tab pos="3657600" algn="l"/>
                  <a:tab pos="3962400" algn="l"/>
                  <a:tab pos="4267200" algn="l"/>
                  <a:tab pos="4572000" algn="l"/>
                </a:tabLst>
              </a:pPr>
              <a:r>
                <a:rPr lang="en-US" sz="1200" b="1" dirty="0">
                  <a:solidFill>
                    <a:srgbClr val="FF0000"/>
                  </a:solidFill>
                  <a:latin typeface="Courier New" pitchFamily="49" charset="0"/>
                  <a:cs typeface="Times New Roman" pitchFamily="18" charset="0"/>
                </a:rPr>
                <a:t>Enter seed: 67</a:t>
              </a:r>
            </a:p>
            <a:p>
              <a:pPr eaLnBrk="0" hangingPunct="0">
                <a:tabLst>
                  <a:tab pos="609600" algn="l"/>
                  <a:tab pos="914400" algn="l"/>
                  <a:tab pos="1219200" algn="l"/>
                  <a:tab pos="1524000" algn="l"/>
                  <a:tab pos="1828800" algn="l"/>
                  <a:tab pos="2133600" algn="l"/>
                  <a:tab pos="2438400" algn="l"/>
                  <a:tab pos="2743200" algn="l"/>
                  <a:tab pos="3048000" algn="l"/>
                  <a:tab pos="3352800" algn="l"/>
                  <a:tab pos="3657600" algn="l"/>
                  <a:tab pos="3962400" algn="l"/>
                  <a:tab pos="4267200" algn="l"/>
                  <a:tab pos="4572000" algn="l"/>
                </a:tabLst>
              </a:pPr>
              <a:r>
                <a:rPr lang="en-US" sz="1200" b="1" dirty="0">
                  <a:solidFill>
                    <a:srgbClr val="FF0000"/>
                  </a:solidFill>
                  <a:latin typeface="Courier New" pitchFamily="49" charset="0"/>
                  <a:cs typeface="Times New Roman" pitchFamily="18" charset="0"/>
                </a:rPr>
                <a:t>         6         1         4         6         2</a:t>
              </a:r>
            </a:p>
            <a:p>
              <a:pPr eaLnBrk="0" hangingPunct="0">
                <a:tabLst>
                  <a:tab pos="609600" algn="l"/>
                  <a:tab pos="914400" algn="l"/>
                  <a:tab pos="1219200" algn="l"/>
                  <a:tab pos="1524000" algn="l"/>
                  <a:tab pos="1828800" algn="l"/>
                  <a:tab pos="2133600" algn="l"/>
                  <a:tab pos="2438400" algn="l"/>
                  <a:tab pos="2743200" algn="l"/>
                  <a:tab pos="3048000" algn="l"/>
                  <a:tab pos="3352800" algn="l"/>
                  <a:tab pos="3657600" algn="l"/>
                  <a:tab pos="3962400" algn="l"/>
                  <a:tab pos="4267200" algn="l"/>
                  <a:tab pos="4572000" algn="l"/>
                </a:tabLst>
              </a:pPr>
              <a:r>
                <a:rPr lang="en-US" sz="1200" b="1" dirty="0">
                  <a:solidFill>
                    <a:srgbClr val="FF0000"/>
                  </a:solidFill>
                  <a:latin typeface="Courier New" pitchFamily="49" charset="0"/>
                  <a:cs typeface="Times New Roman" pitchFamily="18" charset="0"/>
                </a:rPr>
                <a:t>         1         6         1         6         4</a:t>
              </a:r>
              <a:r>
                <a:rPr lang="en-US" sz="1200" dirty="0">
                  <a:solidFill>
                    <a:srgbClr val="FF0000"/>
                  </a:solidFill>
                  <a:latin typeface="Courier New" pitchFamily="49" charset="0"/>
                  <a:cs typeface="Times New Roman" pitchFamily="18" charset="0"/>
                </a:rPr>
                <a:t> </a:t>
              </a:r>
              <a:endParaRPr lang="en-US" sz="1200" dirty="0">
                <a:solidFill>
                  <a:srgbClr val="FF0000"/>
                </a:solidFill>
                <a:latin typeface="Courier New" pitchFamily="49" charset="0"/>
              </a:endParaRPr>
            </a:p>
          </p:txBody>
        </p:sp>
        <p:sp>
          <p:nvSpPr>
            <p:cNvPr id="4199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4272" cy="582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tabLst>
                  <a:tab pos="609600" algn="l"/>
                  <a:tab pos="914400" algn="l"/>
                  <a:tab pos="1219200" algn="l"/>
                  <a:tab pos="1524000" algn="l"/>
                  <a:tab pos="1828800" algn="l"/>
                  <a:tab pos="2133600" algn="l"/>
                  <a:tab pos="2438400" algn="l"/>
                  <a:tab pos="2743200" algn="l"/>
                  <a:tab pos="3048000" algn="l"/>
                  <a:tab pos="3352800" algn="l"/>
                  <a:tab pos="3657600" algn="l"/>
                  <a:tab pos="3962400" algn="l"/>
                  <a:tab pos="4267200" algn="l"/>
                  <a:tab pos="4572000" algn="l"/>
                </a:tabLst>
              </a:pPr>
              <a:endParaRPr lang="en-US" sz="12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endParaRPr>
            </a:p>
            <a:p>
              <a:pPr>
                <a:tabLst>
                  <a:tab pos="609600" algn="l"/>
                  <a:tab pos="914400" algn="l"/>
                  <a:tab pos="1219200" algn="l"/>
                  <a:tab pos="1524000" algn="l"/>
                  <a:tab pos="1828800" algn="l"/>
                  <a:tab pos="2133600" algn="l"/>
                  <a:tab pos="2438400" algn="l"/>
                  <a:tab pos="2743200" algn="l"/>
                  <a:tab pos="3048000" algn="l"/>
                  <a:tab pos="3352800" algn="l"/>
                  <a:tab pos="3657600" algn="l"/>
                  <a:tab pos="3962400" algn="l"/>
                  <a:tab pos="4267200" algn="l"/>
                  <a:tab pos="4572000" algn="l"/>
                </a:tabLst>
              </a:pPr>
              <a:r>
                <a:rPr lang="en-US" sz="1400" b="1" dirty="0">
                  <a:solidFill>
                    <a:srgbClr val="FF0000"/>
                  </a:solidFill>
                  <a:latin typeface="Courier New" pitchFamily="49" charset="0"/>
                  <a:cs typeface="Times New Roman" pitchFamily="18" charset="0"/>
                </a:rPr>
                <a:t>Enter seed: 67</a:t>
              </a:r>
            </a:p>
            <a:p>
              <a:pPr eaLnBrk="0" hangingPunct="0">
                <a:tabLst>
                  <a:tab pos="609600" algn="l"/>
                  <a:tab pos="914400" algn="l"/>
                  <a:tab pos="1219200" algn="l"/>
                  <a:tab pos="1524000" algn="l"/>
                  <a:tab pos="1828800" algn="l"/>
                  <a:tab pos="2133600" algn="l"/>
                  <a:tab pos="2438400" algn="l"/>
                  <a:tab pos="2743200" algn="l"/>
                  <a:tab pos="3048000" algn="l"/>
                  <a:tab pos="3352800" algn="l"/>
                  <a:tab pos="3657600" algn="l"/>
                  <a:tab pos="3962400" algn="l"/>
                  <a:tab pos="4267200" algn="l"/>
                  <a:tab pos="4572000" algn="l"/>
                </a:tabLst>
              </a:pPr>
              <a:r>
                <a:rPr lang="en-US" sz="1400" b="1" dirty="0">
                  <a:solidFill>
                    <a:srgbClr val="FF0000"/>
                  </a:solidFill>
                  <a:latin typeface="Courier New" pitchFamily="49" charset="0"/>
                  <a:cs typeface="Times New Roman" pitchFamily="18" charset="0"/>
                </a:rPr>
                <a:t>         6         1         4         6         2</a:t>
              </a:r>
            </a:p>
            <a:p>
              <a:pPr eaLnBrk="0" hangingPunct="0">
                <a:tabLst>
                  <a:tab pos="609600" algn="l"/>
                  <a:tab pos="914400" algn="l"/>
                  <a:tab pos="1219200" algn="l"/>
                  <a:tab pos="1524000" algn="l"/>
                  <a:tab pos="1828800" algn="l"/>
                  <a:tab pos="2133600" algn="l"/>
                  <a:tab pos="2438400" algn="l"/>
                  <a:tab pos="2743200" algn="l"/>
                  <a:tab pos="3048000" algn="l"/>
                  <a:tab pos="3352800" algn="l"/>
                  <a:tab pos="3657600" algn="l"/>
                  <a:tab pos="3962400" algn="l"/>
                  <a:tab pos="4267200" algn="l"/>
                  <a:tab pos="4572000" algn="l"/>
                </a:tabLst>
              </a:pPr>
              <a:r>
                <a:rPr lang="en-US" sz="1400" b="1" dirty="0">
                  <a:solidFill>
                    <a:srgbClr val="FF0000"/>
                  </a:solidFill>
                  <a:latin typeface="Courier New" pitchFamily="49" charset="0"/>
                  <a:cs typeface="Times New Roman" pitchFamily="18" charset="0"/>
                </a:rPr>
                <a:t>         1         6         1         6         4 </a:t>
              </a:r>
              <a:endParaRPr lang="en-US" sz="1400" b="1" dirty="0">
                <a:solidFill>
                  <a:srgbClr val="FF0000"/>
                </a:solidFill>
                <a:latin typeface="Courier New" pitchFamily="49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#include: Revisited</a:t>
            </a:r>
          </a:p>
        </p:txBody>
      </p:sp>
      <p:sp>
        <p:nvSpPr>
          <p:cNvPr id="284675" name="Rectangle 3"/>
          <p:cNvSpPr>
            <a:spLocks noGrp="1" noChangeArrowheads="1"/>
          </p:cNvSpPr>
          <p:nvPr>
            <p:ph idx="1"/>
          </p:nvPr>
        </p:nvSpPr>
        <p:spPr>
          <a:xfrm>
            <a:off x="577850" y="1854200"/>
            <a:ext cx="7772400" cy="4724400"/>
          </a:xfrm>
        </p:spPr>
        <p:txBody>
          <a:bodyPr/>
          <a:lstStyle/>
          <a:p>
            <a:r>
              <a:rPr lang="en-US" sz="2400" smtClean="0"/>
              <a:t>Preprocessor statement in the following form</a:t>
            </a:r>
          </a:p>
          <a:p>
            <a:pPr>
              <a:buFontTx/>
              <a:buNone/>
            </a:pPr>
            <a:r>
              <a:rPr lang="en-US" sz="2400" smtClean="0"/>
              <a:t>         </a:t>
            </a:r>
            <a:r>
              <a:rPr lang="en-US" sz="2400" smtClean="0">
                <a:solidFill>
                  <a:srgbClr val="FF0000"/>
                </a:solidFill>
              </a:rPr>
              <a:t>#include “filename”</a:t>
            </a:r>
          </a:p>
          <a:p>
            <a:pPr>
              <a:buFontTx/>
              <a:buNone/>
            </a:pPr>
            <a:endParaRPr lang="en-US" sz="2400" smtClean="0"/>
          </a:p>
          <a:p>
            <a:r>
              <a:rPr lang="en-US" sz="2400" smtClean="0"/>
              <a:t>Filename could be specified with complete</a:t>
            </a:r>
          </a:p>
          <a:p>
            <a:pPr>
              <a:buFontTx/>
              <a:buNone/>
            </a:pPr>
            <a:r>
              <a:rPr lang="en-US" sz="2400" smtClean="0"/>
              <a:t>   path.</a:t>
            </a:r>
          </a:p>
          <a:p>
            <a:pPr>
              <a:buFontTx/>
              <a:buNone/>
            </a:pPr>
            <a:r>
              <a:rPr lang="en-US" sz="2400" smtClean="0"/>
              <a:t>         </a:t>
            </a:r>
            <a:r>
              <a:rPr lang="en-US" sz="2400" smtClean="0">
                <a:solidFill>
                  <a:srgbClr val="FF0000"/>
                </a:solidFill>
              </a:rPr>
              <a:t>#include “/usr/home/rajan/myfile.h”</a:t>
            </a:r>
          </a:p>
          <a:p>
            <a:pPr>
              <a:buFontTx/>
              <a:buNone/>
            </a:pPr>
            <a:endParaRPr lang="en-US" sz="2400" smtClean="0">
              <a:solidFill>
                <a:srgbClr val="FF0000"/>
              </a:solidFill>
            </a:endParaRPr>
          </a:p>
          <a:p>
            <a:r>
              <a:rPr lang="en-US" sz="2400" smtClean="0"/>
              <a:t>The content of the corresponding file will be</a:t>
            </a:r>
          </a:p>
          <a:p>
            <a:pPr>
              <a:buFontTx/>
              <a:buNone/>
            </a:pPr>
            <a:r>
              <a:rPr lang="en-US" sz="2400" smtClean="0"/>
              <a:t>    included in the present file before compilation and the compiler will compile thereafter considering the content as it is.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7F36C1-6D5D-4CA1-9FD9-1B6C657A60D3}" type="slidenum">
              <a:rPr lang="en-US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84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84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84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84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7772400" cy="762000"/>
          </a:xfrm>
        </p:spPr>
        <p:txBody>
          <a:bodyPr/>
          <a:lstStyle/>
          <a:p>
            <a:r>
              <a:rPr lang="en-US" smtClean="0"/>
              <a:t>#include: Contd.</a:t>
            </a:r>
          </a:p>
        </p:txBody>
      </p:sp>
      <p:sp>
        <p:nvSpPr>
          <p:cNvPr id="44035" name="Rectangle 8"/>
          <p:cNvSpPr>
            <a:spLocks noGrp="1" noChangeArrowheads="1"/>
          </p:cNvSpPr>
          <p:nvPr>
            <p:ph idx="1"/>
          </p:nvPr>
        </p:nvSpPr>
        <p:spPr>
          <a:xfrm>
            <a:off x="2843213" y="6270625"/>
            <a:ext cx="7772400" cy="4724400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1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B77AC7-73A9-49B4-862B-12444DDEA07C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285701" name="Text Box 5"/>
          <p:cNvSpPr txBox="1">
            <a:spLocks noChangeArrowheads="1"/>
          </p:cNvSpPr>
          <p:nvPr/>
        </p:nvSpPr>
        <p:spPr bwMode="auto">
          <a:xfrm>
            <a:off x="0" y="1009650"/>
            <a:ext cx="4778375" cy="3013075"/>
          </a:xfrm>
          <a:prstGeom prst="rect">
            <a:avLst/>
          </a:prstGeom>
          <a:solidFill>
            <a:schemeClr val="hlink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#include “myfile.h”</a:t>
            </a:r>
          </a:p>
          <a:p>
            <a:endParaRPr lang="en-US"/>
          </a:p>
          <a:p>
            <a:r>
              <a:rPr lang="en-US"/>
              <a:t>main()</a:t>
            </a:r>
          </a:p>
          <a:p>
            <a:r>
              <a:rPr lang="en-US"/>
              <a:t>{</a:t>
            </a:r>
          </a:p>
          <a:p>
            <a:r>
              <a:rPr lang="en-US"/>
              <a:t>  printf(“Give value of x \n”);</a:t>
            </a:r>
          </a:p>
          <a:p>
            <a:r>
              <a:rPr lang="en-US"/>
              <a:t> scanf(“%d”,&amp;x);</a:t>
            </a:r>
          </a:p>
          <a:p>
            <a:r>
              <a:rPr lang="en-US"/>
              <a:t>  printf(“Square of x=%d \n”,x*x);</a:t>
            </a:r>
          </a:p>
          <a:p>
            <a:r>
              <a:rPr lang="en-US"/>
              <a:t>}</a:t>
            </a:r>
          </a:p>
        </p:txBody>
      </p:sp>
      <p:sp>
        <p:nvSpPr>
          <p:cNvPr id="285702" name="Text Box 6"/>
          <p:cNvSpPr txBox="1">
            <a:spLocks noChangeArrowheads="1"/>
          </p:cNvSpPr>
          <p:nvPr/>
        </p:nvSpPr>
        <p:spPr bwMode="auto">
          <a:xfrm>
            <a:off x="5878513" y="1085850"/>
            <a:ext cx="3035300" cy="1015663"/>
          </a:xfrm>
          <a:prstGeom prst="rect">
            <a:avLst/>
          </a:prstGeom>
          <a:solidFill>
            <a:schemeClr val="hlink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bg1"/>
                </a:solidFill>
              </a:rPr>
              <a:t>#include &lt;</a:t>
            </a:r>
            <a:r>
              <a:rPr lang="en-US" dirty="0" err="1">
                <a:solidFill>
                  <a:schemeClr val="bg1"/>
                </a:solidFill>
              </a:rPr>
              <a:t>stdio.h</a:t>
            </a:r>
            <a:r>
              <a:rPr lang="en-US" dirty="0">
                <a:solidFill>
                  <a:schemeClr val="bg1"/>
                </a:solidFill>
              </a:rPr>
              <a:t>&gt;</a:t>
            </a:r>
          </a:p>
          <a:p>
            <a:pPr>
              <a:spcBef>
                <a:spcPct val="50000"/>
              </a:spcBef>
            </a:pPr>
            <a:r>
              <a:rPr lang="en-US" dirty="0" err="1">
                <a:solidFill>
                  <a:schemeClr val="bg1"/>
                </a:solidFill>
              </a:rPr>
              <a:t>int</a:t>
            </a:r>
            <a:r>
              <a:rPr lang="en-US" dirty="0">
                <a:solidFill>
                  <a:schemeClr val="bg1"/>
                </a:solidFill>
              </a:rPr>
              <a:t> x;</a:t>
            </a:r>
          </a:p>
        </p:txBody>
      </p:sp>
      <p:sp>
        <p:nvSpPr>
          <p:cNvPr id="285705" name="Text Box 9"/>
          <p:cNvSpPr txBox="1">
            <a:spLocks noChangeArrowheads="1"/>
          </p:cNvSpPr>
          <p:nvPr/>
        </p:nvSpPr>
        <p:spPr bwMode="auto">
          <a:xfrm>
            <a:off x="0" y="663575"/>
            <a:ext cx="4778375" cy="3416320"/>
          </a:xfrm>
          <a:prstGeom prst="rect">
            <a:avLst/>
          </a:prstGeom>
          <a:solidFill>
            <a:schemeClr val="hlink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#include &lt;</a:t>
            </a:r>
            <a:r>
              <a:rPr lang="en-US" dirty="0" err="1">
                <a:solidFill>
                  <a:schemeClr val="bg1"/>
                </a:solidFill>
              </a:rPr>
              <a:t>stdio.h</a:t>
            </a:r>
            <a:r>
              <a:rPr lang="en-US" dirty="0">
                <a:solidFill>
                  <a:schemeClr val="bg1"/>
                </a:solidFill>
              </a:rPr>
              <a:t>&gt;</a:t>
            </a:r>
          </a:p>
          <a:p>
            <a:r>
              <a:rPr lang="en-US" dirty="0" err="1">
                <a:solidFill>
                  <a:schemeClr val="bg1"/>
                </a:solidFill>
              </a:rPr>
              <a:t>int</a:t>
            </a:r>
            <a:r>
              <a:rPr lang="en-US" dirty="0">
                <a:solidFill>
                  <a:schemeClr val="bg1"/>
                </a:solidFill>
              </a:rPr>
              <a:t> x;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main()</a:t>
            </a:r>
          </a:p>
          <a:p>
            <a:r>
              <a:rPr lang="en-US" dirty="0">
                <a:solidFill>
                  <a:schemeClr val="bg1"/>
                </a:solidFill>
              </a:rPr>
              <a:t>{</a:t>
            </a:r>
          </a:p>
          <a:p>
            <a:r>
              <a:rPr lang="en-US" dirty="0">
                <a:solidFill>
                  <a:schemeClr val="bg1"/>
                </a:solidFill>
              </a:rPr>
              <a:t>  </a:t>
            </a:r>
            <a:r>
              <a:rPr lang="en-US" dirty="0" err="1">
                <a:solidFill>
                  <a:schemeClr val="bg1"/>
                </a:solidFill>
              </a:rPr>
              <a:t>printf</a:t>
            </a:r>
            <a:r>
              <a:rPr lang="en-US" dirty="0">
                <a:solidFill>
                  <a:schemeClr val="bg1"/>
                </a:solidFill>
              </a:rPr>
              <a:t>(“Give value of x \n)”;</a:t>
            </a:r>
          </a:p>
          <a:p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scanf</a:t>
            </a:r>
            <a:r>
              <a:rPr lang="en-US" dirty="0">
                <a:solidFill>
                  <a:schemeClr val="bg1"/>
                </a:solidFill>
              </a:rPr>
              <a:t>(“%</a:t>
            </a:r>
            <a:r>
              <a:rPr lang="en-US" dirty="0" err="1">
                <a:solidFill>
                  <a:schemeClr val="bg1"/>
                </a:solidFill>
              </a:rPr>
              <a:t>d”,&amp;x</a:t>
            </a:r>
            <a:r>
              <a:rPr lang="en-US" dirty="0">
                <a:solidFill>
                  <a:schemeClr val="bg1"/>
                </a:solidFill>
              </a:rPr>
              <a:t>);</a:t>
            </a:r>
          </a:p>
          <a:p>
            <a:r>
              <a:rPr lang="en-US" dirty="0">
                <a:solidFill>
                  <a:schemeClr val="bg1"/>
                </a:solidFill>
              </a:rPr>
              <a:t>  </a:t>
            </a:r>
            <a:r>
              <a:rPr lang="en-US" dirty="0" err="1">
                <a:solidFill>
                  <a:schemeClr val="bg1"/>
                </a:solidFill>
              </a:rPr>
              <a:t>printf</a:t>
            </a:r>
            <a:r>
              <a:rPr lang="en-US" dirty="0">
                <a:solidFill>
                  <a:schemeClr val="bg1"/>
                </a:solidFill>
              </a:rPr>
              <a:t>(“Square of x=%d \</a:t>
            </a:r>
            <a:r>
              <a:rPr lang="en-US" dirty="0" err="1">
                <a:solidFill>
                  <a:schemeClr val="bg1"/>
                </a:solidFill>
              </a:rPr>
              <a:t>n”,x</a:t>
            </a:r>
            <a:r>
              <a:rPr lang="en-US" dirty="0">
                <a:solidFill>
                  <a:schemeClr val="bg1"/>
                </a:solidFill>
              </a:rPr>
              <a:t>*x);</a:t>
            </a:r>
          </a:p>
          <a:p>
            <a:r>
              <a:rPr lang="en-US" dirty="0">
                <a:solidFill>
                  <a:schemeClr val="bg1"/>
                </a:solidFill>
              </a:rPr>
              <a:t>}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423863" y="4005263"/>
            <a:ext cx="1306512" cy="1689100"/>
            <a:chOff x="267" y="2523"/>
            <a:chExt cx="823" cy="1064"/>
          </a:xfrm>
        </p:grpSpPr>
        <p:sp>
          <p:nvSpPr>
            <p:cNvPr id="44051" name="Rectangle 10"/>
            <p:cNvSpPr>
              <a:spLocks noChangeArrowheads="1"/>
            </p:cNvSpPr>
            <p:nvPr/>
          </p:nvSpPr>
          <p:spPr bwMode="auto">
            <a:xfrm>
              <a:off x="267" y="3007"/>
              <a:ext cx="823" cy="580"/>
            </a:xfrm>
            <a:prstGeom prst="rect">
              <a:avLst/>
            </a:prstGeom>
            <a:solidFill>
              <a:srgbClr val="FFE699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prog.c</a:t>
              </a:r>
            </a:p>
          </p:txBody>
        </p:sp>
        <p:sp>
          <p:nvSpPr>
            <p:cNvPr id="44052" name="Line 11"/>
            <p:cNvSpPr>
              <a:spLocks noChangeShapeType="1"/>
            </p:cNvSpPr>
            <p:nvPr/>
          </p:nvSpPr>
          <p:spPr bwMode="auto">
            <a:xfrm flipV="1">
              <a:off x="654" y="2523"/>
              <a:ext cx="0" cy="43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7413625" y="2046288"/>
            <a:ext cx="1306513" cy="1689100"/>
            <a:chOff x="267" y="2523"/>
            <a:chExt cx="823" cy="1064"/>
          </a:xfrm>
        </p:grpSpPr>
        <p:sp>
          <p:nvSpPr>
            <p:cNvPr id="44049" name="Rectangle 14"/>
            <p:cNvSpPr>
              <a:spLocks noChangeArrowheads="1"/>
            </p:cNvSpPr>
            <p:nvPr/>
          </p:nvSpPr>
          <p:spPr bwMode="auto">
            <a:xfrm>
              <a:off x="267" y="3007"/>
              <a:ext cx="823" cy="580"/>
            </a:xfrm>
            <a:prstGeom prst="rect">
              <a:avLst/>
            </a:prstGeom>
            <a:solidFill>
              <a:srgbClr val="FFE699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myfile.h</a:t>
              </a:r>
            </a:p>
          </p:txBody>
        </p:sp>
        <p:sp>
          <p:nvSpPr>
            <p:cNvPr id="44050" name="Line 15"/>
            <p:cNvSpPr>
              <a:spLocks noChangeShapeType="1"/>
            </p:cNvSpPr>
            <p:nvPr/>
          </p:nvSpPr>
          <p:spPr bwMode="auto">
            <a:xfrm flipV="1">
              <a:off x="654" y="2523"/>
              <a:ext cx="0" cy="43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5712" name="Text Box 16"/>
          <p:cNvSpPr txBox="1">
            <a:spLocks noChangeArrowheads="1"/>
          </p:cNvSpPr>
          <p:nvPr/>
        </p:nvSpPr>
        <p:spPr bwMode="auto">
          <a:xfrm>
            <a:off x="2136775" y="4624388"/>
            <a:ext cx="6219825" cy="1552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#include &lt;filename.h&gt;</a:t>
            </a:r>
          </a:p>
          <a:p>
            <a:endParaRPr lang="en-US"/>
          </a:p>
          <a:p>
            <a:r>
              <a:rPr lang="en-US">
                <a:solidFill>
                  <a:srgbClr val="FF0000"/>
                </a:solidFill>
              </a:rPr>
              <a:t>It includes the file “</a:t>
            </a:r>
            <a:r>
              <a:rPr lang="en-US">
                <a:solidFill>
                  <a:schemeClr val="accent1"/>
                </a:solidFill>
              </a:rPr>
              <a:t>filename.h</a:t>
            </a:r>
            <a:r>
              <a:rPr lang="en-US">
                <a:solidFill>
                  <a:srgbClr val="FF0000"/>
                </a:solidFill>
              </a:rPr>
              <a:t>” from a</a:t>
            </a:r>
          </a:p>
          <a:p>
            <a:r>
              <a:rPr lang="en-US">
                <a:solidFill>
                  <a:srgbClr val="FF0000"/>
                </a:solidFill>
              </a:rPr>
              <a:t>specific directory known as </a:t>
            </a:r>
            <a:r>
              <a:rPr lang="en-US">
                <a:solidFill>
                  <a:schemeClr val="accent1"/>
                </a:solidFill>
              </a:rPr>
              <a:t>include directory</a:t>
            </a:r>
            <a:r>
              <a:rPr lang="en-US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285713" name="Line 17"/>
          <p:cNvSpPr>
            <a:spLocks noChangeShapeType="1"/>
          </p:cNvSpPr>
          <p:nvPr/>
        </p:nvSpPr>
        <p:spPr bwMode="auto">
          <a:xfrm flipV="1">
            <a:off x="4225925" y="4965700"/>
            <a:ext cx="0" cy="4603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4610100" y="4043363"/>
            <a:ext cx="4148138" cy="1266825"/>
            <a:chOff x="2904" y="2547"/>
            <a:chExt cx="2613" cy="798"/>
          </a:xfrm>
        </p:grpSpPr>
        <p:sp>
          <p:nvSpPr>
            <p:cNvPr id="44047" name="Rectangle 22"/>
            <p:cNvSpPr>
              <a:spLocks noChangeArrowheads="1"/>
            </p:cNvSpPr>
            <p:nvPr/>
          </p:nvSpPr>
          <p:spPr bwMode="auto">
            <a:xfrm>
              <a:off x="3436" y="2547"/>
              <a:ext cx="2081" cy="798"/>
            </a:xfrm>
            <a:prstGeom prst="rect">
              <a:avLst/>
            </a:prstGeom>
            <a:solidFill>
              <a:srgbClr val="FFE699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/usr/include/filename.h</a:t>
              </a:r>
            </a:p>
          </p:txBody>
        </p:sp>
        <p:sp>
          <p:nvSpPr>
            <p:cNvPr id="44048" name="Line 23"/>
            <p:cNvSpPr>
              <a:spLocks noChangeShapeType="1"/>
            </p:cNvSpPr>
            <p:nvPr/>
          </p:nvSpPr>
          <p:spPr bwMode="auto">
            <a:xfrm flipH="1">
              <a:off x="2904" y="2958"/>
              <a:ext cx="484" cy="7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85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85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285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285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5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85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85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85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85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857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857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857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857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85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85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701" grpId="0" animBg="1"/>
      <p:bldP spid="285701" grpId="1" animBg="1"/>
      <p:bldP spid="285702" grpId="0" animBg="1"/>
      <p:bldP spid="285705" grpId="0" animBg="1"/>
      <p:bldP spid="285713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#define: Macro definition</a:t>
            </a:r>
          </a:p>
        </p:txBody>
      </p:sp>
      <p:sp>
        <p:nvSpPr>
          <p:cNvPr id="286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Preprocessor directive in the following form</a:t>
            </a:r>
          </a:p>
          <a:p>
            <a:pPr>
              <a:buFontTx/>
              <a:buNone/>
            </a:pPr>
            <a:r>
              <a:rPr lang="en-US" dirty="0" smtClean="0"/>
              <a:t>         </a:t>
            </a:r>
            <a:r>
              <a:rPr lang="en-US" i="1" dirty="0" smtClean="0"/>
              <a:t>#define string1 string2</a:t>
            </a:r>
          </a:p>
          <a:p>
            <a:r>
              <a:rPr lang="en-US" dirty="0" smtClean="0"/>
              <a:t>Replaces the </a:t>
            </a:r>
            <a:r>
              <a:rPr lang="en-US" i="1" dirty="0" smtClean="0"/>
              <a:t>string1</a:t>
            </a:r>
            <a:r>
              <a:rPr lang="en-US" dirty="0" smtClean="0"/>
              <a:t> by </a:t>
            </a:r>
            <a:r>
              <a:rPr lang="en-US" i="1" dirty="0" smtClean="0"/>
              <a:t>string2 </a:t>
            </a:r>
            <a:r>
              <a:rPr lang="en-US" dirty="0" smtClean="0"/>
              <a:t>wherever it occurs before compilation, e.g.</a:t>
            </a:r>
          </a:p>
          <a:p>
            <a:pPr>
              <a:buFontTx/>
              <a:buNone/>
            </a:pPr>
            <a:r>
              <a:rPr lang="en-US" i="1" dirty="0" smtClean="0"/>
              <a:t>          #define PI 3.14</a:t>
            </a:r>
          </a:p>
          <a:p>
            <a:pPr>
              <a:buFontTx/>
              <a:buNone/>
            </a:pPr>
            <a:r>
              <a:rPr lang="en-US" i="1" dirty="0" smtClean="0"/>
              <a:t>                    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C15836-5C5F-4082-B926-ECE3C8A8579B}" type="slidenum">
              <a:rPr lang="en-US"/>
              <a:pPr>
                <a:defRPr/>
              </a:pPr>
              <a:t>39</a:t>
            </a:fld>
            <a:endParaRPr lang="en-US"/>
          </a:p>
        </p:txBody>
      </p:sp>
      <p:sp>
        <p:nvSpPr>
          <p:cNvPr id="286724" name="Text Box 4"/>
          <p:cNvSpPr txBox="1">
            <a:spLocks noChangeArrowheads="1"/>
          </p:cNvSpPr>
          <p:nvPr/>
        </p:nvSpPr>
        <p:spPr bwMode="auto">
          <a:xfrm>
            <a:off x="461963" y="1355725"/>
            <a:ext cx="3763962" cy="3752850"/>
          </a:xfrm>
          <a:prstGeom prst="rect">
            <a:avLst/>
          </a:prstGeom>
          <a:solidFill>
            <a:schemeClr val="hlink"/>
          </a:solidFill>
          <a:ln w="9525" algn="ctr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bg1"/>
                </a:solidFill>
              </a:rPr>
              <a:t>#include &lt;</a:t>
            </a:r>
            <a:r>
              <a:rPr lang="en-US" dirty="0" err="1">
                <a:solidFill>
                  <a:schemeClr val="bg1"/>
                </a:solidFill>
              </a:rPr>
              <a:t>stdio.h</a:t>
            </a:r>
            <a:r>
              <a:rPr lang="en-US" dirty="0">
                <a:solidFill>
                  <a:schemeClr val="bg1"/>
                </a:solidFill>
              </a:rPr>
              <a:t>&gt;</a:t>
            </a: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chemeClr val="bg1"/>
                </a:solidFill>
              </a:rPr>
              <a:t>#define PI 3.14</a:t>
            </a: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chemeClr val="bg1"/>
                </a:solidFill>
              </a:rPr>
              <a:t>main()</a:t>
            </a: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chemeClr val="bg1"/>
                </a:solidFill>
              </a:rPr>
              <a:t>{</a:t>
            </a: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chemeClr val="bg1"/>
                </a:solidFill>
              </a:rPr>
              <a:t>  float r=4.0,area;</a:t>
            </a: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chemeClr val="bg1"/>
                </a:solidFill>
              </a:rPr>
              <a:t>  area=PI*r*r;</a:t>
            </a: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chemeClr val="bg1"/>
                </a:solidFill>
              </a:rPr>
              <a:t>}</a:t>
            </a:r>
          </a:p>
        </p:txBody>
      </p:sp>
      <p:sp>
        <p:nvSpPr>
          <p:cNvPr id="286725" name="Text Box 5"/>
          <p:cNvSpPr txBox="1">
            <a:spLocks noChangeArrowheads="1"/>
          </p:cNvSpPr>
          <p:nvPr/>
        </p:nvSpPr>
        <p:spPr bwMode="auto">
          <a:xfrm>
            <a:off x="4648200" y="1393825"/>
            <a:ext cx="3763963" cy="3205163"/>
          </a:xfrm>
          <a:prstGeom prst="rect">
            <a:avLst/>
          </a:prstGeom>
          <a:solidFill>
            <a:schemeClr val="hlink"/>
          </a:solidFill>
          <a:ln w="9525" algn="ctr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bg1"/>
                </a:solidFill>
              </a:rPr>
              <a:t>#include &lt;</a:t>
            </a:r>
            <a:r>
              <a:rPr lang="en-US" dirty="0" err="1">
                <a:solidFill>
                  <a:schemeClr val="bg1"/>
                </a:solidFill>
              </a:rPr>
              <a:t>stdio.h</a:t>
            </a:r>
            <a:r>
              <a:rPr lang="en-US" dirty="0">
                <a:solidFill>
                  <a:schemeClr val="bg1"/>
                </a:solidFill>
              </a:rPr>
              <a:t>&gt;</a:t>
            </a: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chemeClr val="bg1"/>
                </a:solidFill>
              </a:rPr>
              <a:t>main()</a:t>
            </a: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chemeClr val="bg1"/>
                </a:solidFill>
              </a:rPr>
              <a:t>{</a:t>
            </a: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chemeClr val="bg1"/>
                </a:solidFill>
              </a:rPr>
              <a:t>  float r=4.0,area;</a:t>
            </a: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chemeClr val="bg1"/>
                </a:solidFill>
              </a:rPr>
              <a:t>  area=3.14*r*r;</a:t>
            </a: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chemeClr val="bg1"/>
                </a:solidFill>
              </a:rPr>
              <a:t>}</a:t>
            </a:r>
          </a:p>
        </p:txBody>
      </p:sp>
      <p:sp>
        <p:nvSpPr>
          <p:cNvPr id="286726" name="AutoShape 6"/>
          <p:cNvSpPr>
            <a:spLocks noChangeArrowheads="1"/>
          </p:cNvSpPr>
          <p:nvPr/>
        </p:nvSpPr>
        <p:spPr bwMode="auto">
          <a:xfrm>
            <a:off x="4225925" y="3198813"/>
            <a:ext cx="346075" cy="230187"/>
          </a:xfrm>
          <a:prstGeom prst="rightArrow">
            <a:avLst>
              <a:gd name="adj1" fmla="val 50000"/>
              <a:gd name="adj2" fmla="val 37586"/>
            </a:avLst>
          </a:prstGeom>
          <a:solidFill>
            <a:srgbClr val="FFE699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86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86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86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86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2" dur="500"/>
                                        <p:tgtEl>
                                          <p:spTgt spid="286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7" dur="500"/>
                                        <p:tgtEl>
                                          <p:spTgt spid="286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2" dur="500"/>
                                        <p:tgtEl>
                                          <p:spTgt spid="286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7" dur="500"/>
                                        <p:tgtEl>
                                          <p:spTgt spid="286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2" dur="500"/>
                                        <p:tgtEl>
                                          <p:spTgt spid="286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86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6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286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86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86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23" grpId="0" build="p"/>
      <p:bldP spid="286724" grpId="0" animBg="1"/>
      <p:bldP spid="286725" grpId="0" animBg="1"/>
      <p:bldP spid="2867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1800" smtClean="0"/>
              <a:t>#include  &lt;stdio.h&gt;</a:t>
            </a:r>
          </a:p>
          <a:p>
            <a:pPr>
              <a:buFontTx/>
              <a:buNone/>
            </a:pPr>
            <a:endParaRPr lang="en-US" sz="1800" smtClean="0"/>
          </a:p>
          <a:p>
            <a:pPr>
              <a:buFontTx/>
              <a:buNone/>
            </a:pPr>
            <a:r>
              <a:rPr lang="en-US" sz="1800" smtClean="0"/>
              <a:t>int  factorial (int m)</a:t>
            </a:r>
          </a:p>
          <a:p>
            <a:pPr>
              <a:buFontTx/>
              <a:buNone/>
            </a:pPr>
            <a:r>
              <a:rPr lang="en-US" sz="1800" smtClean="0"/>
              <a:t>{</a:t>
            </a:r>
          </a:p>
          <a:p>
            <a:pPr>
              <a:buFontTx/>
              <a:buNone/>
            </a:pPr>
            <a:r>
              <a:rPr lang="en-US" sz="1800" smtClean="0"/>
              <a:t>	int i, temp=1;</a:t>
            </a:r>
          </a:p>
          <a:p>
            <a:pPr>
              <a:buFontTx/>
              <a:buNone/>
            </a:pPr>
            <a:r>
              <a:rPr lang="en-US" sz="1800" smtClean="0"/>
              <a:t>	for (i=1; i&lt;=m; i++)</a:t>
            </a:r>
          </a:p>
          <a:p>
            <a:pPr>
              <a:buFontTx/>
              <a:buNone/>
            </a:pPr>
            <a:r>
              <a:rPr lang="en-US" sz="1800" smtClean="0"/>
              <a:t>		temp = temp * i;</a:t>
            </a:r>
          </a:p>
          <a:p>
            <a:pPr>
              <a:buFontTx/>
              <a:buNone/>
            </a:pPr>
            <a:r>
              <a:rPr lang="en-US" sz="1800" smtClean="0"/>
              <a:t>	return (temp);</a:t>
            </a:r>
          </a:p>
          <a:p>
            <a:pPr>
              <a:buFontTx/>
              <a:buNone/>
            </a:pPr>
            <a:r>
              <a:rPr lang="en-US" sz="1800" smtClean="0"/>
              <a:t>}</a:t>
            </a:r>
          </a:p>
          <a:p>
            <a:pPr>
              <a:buFontTx/>
              <a:buNone/>
            </a:pPr>
            <a:endParaRPr lang="en-US" sz="1800" smtClean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1800" smtClean="0"/>
              <a:t>main()</a:t>
            </a:r>
          </a:p>
          <a:p>
            <a:pPr>
              <a:buFontTx/>
              <a:buNone/>
            </a:pPr>
            <a:r>
              <a:rPr lang="en-US" sz="1800" smtClean="0"/>
              <a:t>{</a:t>
            </a:r>
          </a:p>
          <a:p>
            <a:pPr>
              <a:buFontTx/>
              <a:buNone/>
            </a:pPr>
            <a:r>
              <a:rPr lang="en-US" sz="1800" smtClean="0"/>
              <a:t>	int  n;</a:t>
            </a:r>
          </a:p>
          <a:p>
            <a:pPr>
              <a:buFontTx/>
              <a:buNone/>
            </a:pPr>
            <a:r>
              <a:rPr lang="en-US" sz="1800" smtClean="0"/>
              <a:t>	for  (n=1; n&lt;=10; n++)</a:t>
            </a:r>
          </a:p>
          <a:p>
            <a:pPr>
              <a:buFontTx/>
              <a:buNone/>
            </a:pPr>
            <a:r>
              <a:rPr lang="en-US" sz="1800" smtClean="0"/>
              <a:t>     		printf (“%d! = %d \n”,</a:t>
            </a:r>
          </a:p>
          <a:p>
            <a:pPr>
              <a:buFontTx/>
              <a:buNone/>
            </a:pPr>
            <a:r>
              <a:rPr lang="en-US" sz="1800" smtClean="0"/>
              <a:t>                  n, factorial (n) );</a:t>
            </a:r>
          </a:p>
          <a:p>
            <a:pPr>
              <a:buFontTx/>
              <a:buNone/>
            </a:pPr>
            <a:r>
              <a:rPr lang="en-US" sz="1800" smtClean="0"/>
              <a:t>}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89646-B3B4-440C-8EB8-A371750B49C6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#define with argument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#define statement may be used with argument e.g.</a:t>
            </a:r>
          </a:p>
          <a:p>
            <a:pPr>
              <a:buFontTx/>
              <a:buNone/>
            </a:pPr>
            <a:r>
              <a:rPr lang="en-US" smtClean="0"/>
              <a:t>           #define sqr(x)  ((x)*(x))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F1027C-FBB6-44A8-B0CA-DAEBF4159B5F}" type="slidenum">
              <a:rPr lang="en-US"/>
              <a:pPr>
                <a:defRPr/>
              </a:pPr>
              <a:t>40</a:t>
            </a:fld>
            <a:endParaRPr lang="en-US"/>
          </a:p>
        </p:txBody>
      </p:sp>
      <p:sp>
        <p:nvSpPr>
          <p:cNvPr id="287748" name="Text Box 4"/>
          <p:cNvSpPr txBox="1">
            <a:spLocks noChangeArrowheads="1"/>
          </p:cNvSpPr>
          <p:nvPr/>
        </p:nvSpPr>
        <p:spPr bwMode="auto">
          <a:xfrm>
            <a:off x="808038" y="2852738"/>
            <a:ext cx="5646737" cy="3743325"/>
          </a:xfrm>
          <a:prstGeom prst="rect">
            <a:avLst/>
          </a:prstGeom>
          <a:solidFill>
            <a:schemeClr val="hlink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#include &lt;stdio.h&gt;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#define sqr(x) ((x)*(x))</a:t>
            </a:r>
          </a:p>
          <a:p>
            <a:pPr>
              <a:spcBef>
                <a:spcPct val="50000"/>
              </a:spcBef>
            </a:pPr>
            <a:r>
              <a:rPr lang="en-US"/>
              <a:t>main()</a:t>
            </a:r>
          </a:p>
          <a:p>
            <a:pPr>
              <a:spcBef>
                <a:spcPct val="50000"/>
              </a:spcBef>
            </a:pPr>
            <a:r>
              <a:rPr lang="en-US"/>
              <a:t>{</a:t>
            </a:r>
          </a:p>
          <a:p>
            <a:pPr>
              <a:spcBef>
                <a:spcPct val="50000"/>
              </a:spcBef>
            </a:pPr>
            <a:r>
              <a:rPr lang="en-US"/>
              <a:t>  int y=5;</a:t>
            </a:r>
          </a:p>
          <a:p>
            <a:pPr>
              <a:spcBef>
                <a:spcPct val="50000"/>
              </a:spcBef>
            </a:pPr>
            <a:r>
              <a:rPr lang="en-US"/>
              <a:t>  printf(“value=%d \n”, </a:t>
            </a:r>
            <a:r>
              <a:rPr lang="en-US">
                <a:solidFill>
                  <a:srgbClr val="FF0000"/>
                </a:solidFill>
              </a:rPr>
              <a:t>sqr(y)</a:t>
            </a:r>
            <a:r>
              <a:rPr lang="en-US"/>
              <a:t>+3);</a:t>
            </a:r>
          </a:p>
          <a:p>
            <a:pPr>
              <a:spcBef>
                <a:spcPct val="50000"/>
              </a:spcBef>
            </a:pPr>
            <a:r>
              <a:rPr lang="en-US"/>
              <a:t>}</a:t>
            </a:r>
          </a:p>
        </p:txBody>
      </p:sp>
      <p:sp>
        <p:nvSpPr>
          <p:cNvPr id="287749" name="Text Box 5"/>
          <p:cNvSpPr txBox="1">
            <a:spLocks noChangeArrowheads="1"/>
          </p:cNvSpPr>
          <p:nvPr/>
        </p:nvSpPr>
        <p:spPr bwMode="auto">
          <a:xfrm>
            <a:off x="808038" y="2852738"/>
            <a:ext cx="5646737" cy="3785652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>
              <a:spcBef>
                <a:spcPct val="50000"/>
              </a:spcBef>
            </a:pPr>
            <a:endParaRPr lang="en-US" dirty="0"/>
          </a:p>
          <a:p>
            <a:pPr>
              <a:spcBef>
                <a:spcPct val="50000"/>
              </a:spcBef>
            </a:pPr>
            <a:r>
              <a:rPr lang="en-US" dirty="0"/>
              <a:t>main()</a:t>
            </a:r>
          </a:p>
          <a:p>
            <a:pPr>
              <a:spcBef>
                <a:spcPct val="50000"/>
              </a:spcBef>
            </a:pPr>
            <a:r>
              <a:rPr lang="en-US" dirty="0"/>
              <a:t>{</a:t>
            </a:r>
          </a:p>
          <a:p>
            <a:pPr>
              <a:spcBef>
                <a:spcPct val="50000"/>
              </a:spcBef>
            </a:pPr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 y=5;</a:t>
            </a:r>
          </a:p>
          <a:p>
            <a:pPr>
              <a:spcBef>
                <a:spcPct val="50000"/>
              </a:spcBef>
            </a:pPr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(“value=%d \n”, ((y)*(y))+3);</a:t>
            </a:r>
          </a:p>
          <a:p>
            <a:pPr>
              <a:spcBef>
                <a:spcPct val="50000"/>
              </a:spcBef>
            </a:pPr>
            <a:r>
              <a:rPr lang="en-US" dirty="0"/>
              <a:t>}</a:t>
            </a:r>
          </a:p>
        </p:txBody>
      </p:sp>
      <p:sp>
        <p:nvSpPr>
          <p:cNvPr id="287750" name="Text Box 6"/>
          <p:cNvSpPr txBox="1">
            <a:spLocks noChangeArrowheads="1"/>
          </p:cNvSpPr>
          <p:nvPr/>
        </p:nvSpPr>
        <p:spPr bwMode="auto">
          <a:xfrm>
            <a:off x="7069138" y="2392363"/>
            <a:ext cx="1843087" cy="1187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Which one is faster to execute?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225926" y="2814637"/>
            <a:ext cx="2941638" cy="1444624"/>
            <a:chOff x="2662" y="1773"/>
            <a:chExt cx="1853" cy="910"/>
          </a:xfrm>
        </p:grpSpPr>
        <p:sp>
          <p:nvSpPr>
            <p:cNvPr id="46094" name="Text Box 8"/>
            <p:cNvSpPr txBox="1">
              <a:spLocks noChangeArrowheads="1"/>
            </p:cNvSpPr>
            <p:nvPr/>
          </p:nvSpPr>
          <p:spPr bwMode="auto">
            <a:xfrm>
              <a:off x="2662" y="2160"/>
              <a:ext cx="1853" cy="52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err="1"/>
                <a:t>sqr</a:t>
              </a:r>
              <a:r>
                <a:rPr lang="en-US" dirty="0"/>
                <a:t>(x) written</a:t>
              </a:r>
            </a:p>
            <a:p>
              <a:r>
                <a:rPr lang="en-US" dirty="0"/>
                <a:t>as macro definition</a:t>
              </a:r>
              <a:r>
                <a:rPr lang="en-US" dirty="0">
                  <a:solidFill>
                    <a:schemeClr val="bg1"/>
                  </a:solidFill>
                </a:rPr>
                <a:t>?</a:t>
              </a:r>
            </a:p>
          </p:txBody>
        </p:sp>
        <p:sp>
          <p:nvSpPr>
            <p:cNvPr id="46095" name="Line 10"/>
            <p:cNvSpPr>
              <a:spLocks noChangeShapeType="1"/>
            </p:cNvSpPr>
            <p:nvPr/>
          </p:nvSpPr>
          <p:spPr bwMode="auto">
            <a:xfrm flipH="1">
              <a:off x="3582" y="1773"/>
              <a:ext cx="895" cy="38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5703888" y="3121025"/>
            <a:ext cx="3440112" cy="2320925"/>
            <a:chOff x="3593" y="1966"/>
            <a:chExt cx="2167" cy="1462"/>
          </a:xfrm>
        </p:grpSpPr>
        <p:sp>
          <p:nvSpPr>
            <p:cNvPr id="46092" name="Text Box 9"/>
            <p:cNvSpPr txBox="1">
              <a:spLocks noChangeArrowheads="1"/>
            </p:cNvSpPr>
            <p:nvPr/>
          </p:nvSpPr>
          <p:spPr bwMode="auto">
            <a:xfrm>
              <a:off x="3593" y="2910"/>
              <a:ext cx="2167" cy="51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sqr(x) written</a:t>
              </a:r>
            </a:p>
            <a:p>
              <a:r>
                <a:rPr lang="en-US"/>
                <a:t>as an ordinary function?</a:t>
              </a:r>
            </a:p>
          </p:txBody>
        </p:sp>
        <p:sp>
          <p:nvSpPr>
            <p:cNvPr id="46093" name="Line 12"/>
            <p:cNvSpPr>
              <a:spLocks noChangeShapeType="1"/>
            </p:cNvSpPr>
            <p:nvPr/>
          </p:nvSpPr>
          <p:spPr bwMode="auto">
            <a:xfrm flipH="1">
              <a:off x="4573" y="1966"/>
              <a:ext cx="339" cy="96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87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2877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87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87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48" grpId="0" animBg="1"/>
      <p:bldP spid="287748" grpId="1" animBg="1"/>
      <p:bldP spid="287749" grpId="0" animBg="1"/>
      <p:bldP spid="287750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#define with arguments: A Caution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5014913"/>
          </a:xfrm>
        </p:spPr>
        <p:txBody>
          <a:bodyPr/>
          <a:lstStyle/>
          <a:p>
            <a:r>
              <a:rPr lang="en-US" smtClean="0"/>
              <a:t>   #define   sqr(x)   x*x</a:t>
            </a:r>
          </a:p>
          <a:p>
            <a:pPr lvl="1"/>
            <a:r>
              <a:rPr lang="en-US" smtClean="0"/>
              <a:t>How macro substitution will be carried out?</a:t>
            </a:r>
          </a:p>
          <a:p>
            <a:pPr lvl="2">
              <a:buFontTx/>
              <a:buNone/>
            </a:pPr>
            <a:r>
              <a:rPr lang="en-US" smtClean="0"/>
              <a:t>r = sqr(a) + sqr(30);   </a:t>
            </a:r>
            <a:r>
              <a:rPr lang="en-US" smtClean="0">
                <a:sym typeface="Wingdings" pitchFamily="2" charset="2"/>
              </a:rPr>
              <a:t>  r = a*a + 30*30;</a:t>
            </a:r>
          </a:p>
          <a:p>
            <a:pPr lvl="2">
              <a:buFontTx/>
              <a:buNone/>
            </a:pPr>
            <a:r>
              <a:rPr lang="en-US" smtClean="0">
                <a:sym typeface="Wingdings" pitchFamily="2" charset="2"/>
              </a:rPr>
              <a:t>r = sqr(a+b);                 r = a+b*a+b;</a:t>
            </a:r>
          </a:p>
          <a:p>
            <a:pPr lvl="2">
              <a:buFontTx/>
              <a:buNone/>
            </a:pPr>
            <a:r>
              <a:rPr lang="en-US" smtClean="0">
                <a:sym typeface="Wingdings" pitchFamily="2" charset="2"/>
              </a:rPr>
              <a:t>                                                </a:t>
            </a:r>
          </a:p>
          <a:p>
            <a:pPr lvl="2">
              <a:buFontTx/>
              <a:buNone/>
            </a:pPr>
            <a:endParaRPr lang="en-US" smtClean="0"/>
          </a:p>
          <a:p>
            <a:pPr lvl="1"/>
            <a:r>
              <a:rPr lang="en-US" smtClean="0"/>
              <a:t>The macro definition should have been written as:</a:t>
            </a:r>
          </a:p>
          <a:p>
            <a:pPr lvl="2">
              <a:buFontTx/>
              <a:buNone/>
            </a:pPr>
            <a:r>
              <a:rPr lang="en-US" smtClean="0">
                <a:solidFill>
                  <a:srgbClr val="FF0000"/>
                </a:solidFill>
              </a:rPr>
              <a:t>#define  sqr(x)  (x)*(x)</a:t>
            </a:r>
          </a:p>
          <a:p>
            <a:pPr lvl="2">
              <a:buFontTx/>
              <a:buNone/>
            </a:pPr>
            <a:r>
              <a:rPr lang="en-US" smtClean="0"/>
              <a:t>                                            r = (a+b)*(a+b);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CB632C-86A0-4DA9-B90C-B89F8941E331}" type="slidenum">
              <a:rPr lang="en-US"/>
              <a:pPr>
                <a:defRPr/>
              </a:pPr>
              <a:t>41</a:t>
            </a:fld>
            <a:endParaRPr lang="en-US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070600" y="2968625"/>
            <a:ext cx="2533650" cy="688975"/>
            <a:chOff x="3824" y="1870"/>
            <a:chExt cx="1596" cy="434"/>
          </a:xfrm>
        </p:grpSpPr>
        <p:sp>
          <p:nvSpPr>
            <p:cNvPr id="47113" name="Text Box 4"/>
            <p:cNvSpPr txBox="1">
              <a:spLocks noChangeArrowheads="1"/>
            </p:cNvSpPr>
            <p:nvPr/>
          </p:nvSpPr>
          <p:spPr bwMode="auto">
            <a:xfrm>
              <a:off x="4307" y="2016"/>
              <a:ext cx="1113" cy="288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WRONG?</a:t>
              </a:r>
            </a:p>
          </p:txBody>
        </p:sp>
        <p:sp>
          <p:nvSpPr>
            <p:cNvPr id="47114" name="Line 5"/>
            <p:cNvSpPr>
              <a:spLocks noChangeShapeType="1"/>
            </p:cNvSpPr>
            <p:nvPr/>
          </p:nvSpPr>
          <p:spPr bwMode="auto">
            <a:xfrm flipH="1" flipV="1">
              <a:off x="3824" y="1870"/>
              <a:ext cx="435" cy="290"/>
            </a:xfrm>
            <a:prstGeom prst="line">
              <a:avLst/>
            </a:prstGeom>
            <a:noFill/>
            <a:ln w="34925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5398" name="Line 6"/>
          <p:cNvSpPr>
            <a:spLocks noChangeShapeType="1"/>
          </p:cNvSpPr>
          <p:nvPr/>
        </p:nvSpPr>
        <p:spPr bwMode="auto">
          <a:xfrm>
            <a:off x="2938463" y="3121025"/>
            <a:ext cx="2573337" cy="1690688"/>
          </a:xfrm>
          <a:prstGeom prst="line">
            <a:avLst/>
          </a:prstGeom>
          <a:noFill/>
          <a:ln w="34925">
            <a:solidFill>
              <a:srgbClr val="8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5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5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5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5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15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15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5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15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5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15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5398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Recursion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A process by which a function calls itself repeatedly.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Either directly.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smtClean="0"/>
              <a:t>X calls X.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Or cyclically in a chain.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smtClean="0"/>
              <a:t>X calls Y, and Y calls X.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mtClean="0"/>
              <a:t>Used for repetitive computations in which each action is stated in terms of a previous result.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fact(n) = n * fact (n-1)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CB55E5-C7CE-4EBE-A512-0ED84B19EB32}" type="slidenum">
              <a:rPr lang="en-US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6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76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6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6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76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6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76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76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76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6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Contd.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For a problem to be written in recursive form, two conditions are to be satisfied:</a:t>
            </a:r>
          </a:p>
          <a:p>
            <a:pPr lvl="1"/>
            <a:r>
              <a:rPr lang="en-US" smtClean="0"/>
              <a:t>It should be possible to express the problem in recursive form.</a:t>
            </a:r>
          </a:p>
          <a:p>
            <a:pPr lvl="1"/>
            <a:r>
              <a:rPr lang="en-US" smtClean="0"/>
              <a:t>The problem statement must include a stopping condition</a:t>
            </a:r>
          </a:p>
          <a:p>
            <a:pPr lvl="2">
              <a:buFontTx/>
              <a:buNone/>
            </a:pPr>
            <a:r>
              <a:rPr lang="en-US" smtClean="0"/>
              <a:t>fact(n)  =  1,                      if  n = 0</a:t>
            </a:r>
          </a:p>
          <a:p>
            <a:pPr lvl="2">
              <a:buFontTx/>
              <a:buNone/>
            </a:pPr>
            <a:r>
              <a:rPr lang="en-US" smtClean="0"/>
              <a:t>              =  n * fact(n-1),   if  n &gt; 0</a:t>
            </a:r>
          </a:p>
          <a:p>
            <a:pPr lvl="1">
              <a:buFontTx/>
              <a:buNone/>
            </a:pP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1FEBA9-C1C0-48AB-BFA1-74BB4EE6ECB9}" type="slidenum">
              <a:rPr lang="en-US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7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7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7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7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7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7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7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7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77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1744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mtClean="0"/>
              <a:t>Examples: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mtClean="0"/>
              <a:t>Factorial: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/>
              <a:t>fact(0) = 1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/>
              <a:t>fact(n) = n * fact(n-1), if n &gt; 0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mtClean="0"/>
              <a:t>GCD: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/>
              <a:t>gcd (m, m) = m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/>
              <a:t>gcd (m, n) = gcd (m-n, n), if m &gt; n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/>
              <a:t>gcd (m, n) = gcd (n, n-m), if m &lt; n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mtClean="0"/>
              <a:t>Fibonacci series (1,1,2,3,5,8,13,21,….)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/>
              <a:t>fib (0) = 1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/>
              <a:t>fib (1) = 1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/>
              <a:t>fib (n) = fib (n-1) + fib (n-2), if n &gt; 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E61D83-3C21-4C23-ACDD-F6784D2C9097}" type="slidenum">
              <a:rPr lang="en-US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17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17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17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7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17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17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317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17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7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7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17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174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74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 sz="2800" smtClean="0"/>
              <a:t>Example 1 :: Factorial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11758F-6839-4686-AD26-EC4951AC4D55}" type="slidenum">
              <a:rPr lang="en-US"/>
              <a:pPr>
                <a:defRPr/>
              </a:pPr>
              <a:t>45</a:t>
            </a:fld>
            <a:endParaRPr lang="en-US"/>
          </a:p>
        </p:txBody>
      </p:sp>
      <p:sp>
        <p:nvSpPr>
          <p:cNvPr id="51206" name="Text Box 3"/>
          <p:cNvSpPr txBox="1">
            <a:spLocks noChangeArrowheads="1"/>
          </p:cNvSpPr>
          <p:nvPr/>
        </p:nvSpPr>
        <p:spPr bwMode="auto">
          <a:xfrm>
            <a:off x="2362200" y="1828800"/>
            <a:ext cx="3657600" cy="2568575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Times New Roman" pitchFamily="18" charset="0"/>
              </a:rPr>
              <a:t>long  int  fact (n)</a:t>
            </a:r>
          </a:p>
          <a:p>
            <a:r>
              <a:rPr lang="en-US" sz="2000" b="1">
                <a:latin typeface="Times New Roman" pitchFamily="18" charset="0"/>
              </a:rPr>
              <a:t>int  n;</a:t>
            </a:r>
          </a:p>
          <a:p>
            <a:r>
              <a:rPr lang="en-US" sz="2000" b="1">
                <a:latin typeface="Times New Roman" pitchFamily="18" charset="0"/>
              </a:rPr>
              <a:t>{</a:t>
            </a:r>
          </a:p>
          <a:p>
            <a:r>
              <a:rPr lang="en-US" sz="2000" b="1">
                <a:latin typeface="Times New Roman" pitchFamily="18" charset="0"/>
              </a:rPr>
              <a:t>    if   (n = = 0)</a:t>
            </a:r>
          </a:p>
          <a:p>
            <a:r>
              <a:rPr lang="en-US" sz="2000" b="1">
                <a:latin typeface="Times New Roman" pitchFamily="18" charset="0"/>
              </a:rPr>
              <a:t>        return (1);</a:t>
            </a:r>
          </a:p>
          <a:p>
            <a:r>
              <a:rPr lang="en-US" sz="2000" b="1">
                <a:latin typeface="Times New Roman" pitchFamily="18" charset="0"/>
              </a:rPr>
              <a:t>    else</a:t>
            </a:r>
          </a:p>
          <a:p>
            <a:r>
              <a:rPr lang="en-US" sz="2000" b="1">
                <a:latin typeface="Times New Roman" pitchFamily="18" charset="0"/>
              </a:rPr>
              <a:t>        return  (n * fact(n-1));</a:t>
            </a:r>
          </a:p>
          <a:p>
            <a:r>
              <a:rPr lang="en-US" sz="2000" b="1">
                <a:latin typeface="Times New Roman" pitchFamily="18" charset="0"/>
              </a:rPr>
              <a:t>}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Mechanism of Execution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When a recursive program is executed, the recursive function calls are not executed immediately.</a:t>
            </a:r>
          </a:p>
          <a:p>
            <a:pPr lvl="1"/>
            <a:r>
              <a:rPr lang="en-US" smtClean="0"/>
              <a:t>They are kept aside (on a stack) until the stopping condition is encountered.</a:t>
            </a:r>
          </a:p>
          <a:p>
            <a:pPr lvl="1"/>
            <a:r>
              <a:rPr lang="en-US" smtClean="0"/>
              <a:t>The function calls are then executed in reverse order.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21E205-56D9-45A2-8F46-1B67CDDA81A1}" type="slidenum">
              <a:rPr lang="en-US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9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9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9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79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:: Calculating fact(4)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mtClean="0"/>
              <a:t>First, the function calls will be processed:</a:t>
            </a:r>
          </a:p>
          <a:p>
            <a:pPr lvl="3">
              <a:buFontTx/>
              <a:buNone/>
            </a:pPr>
            <a:r>
              <a:rPr lang="en-US" smtClean="0"/>
              <a:t>fact(4) = 4 * fact(3)</a:t>
            </a:r>
          </a:p>
          <a:p>
            <a:pPr lvl="3">
              <a:buFontTx/>
              <a:buNone/>
            </a:pPr>
            <a:r>
              <a:rPr lang="en-US" smtClean="0"/>
              <a:t>fact(3) = 3 * fact(2)</a:t>
            </a:r>
          </a:p>
          <a:p>
            <a:pPr lvl="3">
              <a:buFontTx/>
              <a:buNone/>
            </a:pPr>
            <a:r>
              <a:rPr lang="en-US" smtClean="0"/>
              <a:t>fact(2) = 2 * fact(1)</a:t>
            </a:r>
          </a:p>
          <a:p>
            <a:pPr lvl="3">
              <a:buFontTx/>
              <a:buNone/>
            </a:pPr>
            <a:r>
              <a:rPr lang="en-US" smtClean="0"/>
              <a:t>fact(1) = 1 * fact(0)</a:t>
            </a:r>
          </a:p>
          <a:p>
            <a:pPr lvl="1"/>
            <a:r>
              <a:rPr lang="en-US" smtClean="0"/>
              <a:t>The actual values return in the reverse order:</a:t>
            </a:r>
          </a:p>
          <a:p>
            <a:pPr lvl="3">
              <a:buFontTx/>
              <a:buNone/>
            </a:pPr>
            <a:r>
              <a:rPr lang="en-US" smtClean="0"/>
              <a:t>fact(0) = 1</a:t>
            </a:r>
          </a:p>
          <a:p>
            <a:pPr lvl="3">
              <a:buFontTx/>
              <a:buNone/>
            </a:pPr>
            <a:r>
              <a:rPr lang="en-US" smtClean="0"/>
              <a:t>fact(1) = 1 * 1 = 1</a:t>
            </a:r>
          </a:p>
          <a:p>
            <a:pPr lvl="3">
              <a:buFontTx/>
              <a:buNone/>
            </a:pPr>
            <a:r>
              <a:rPr lang="en-US" smtClean="0"/>
              <a:t>fact(2) = 2 * 1 = 2</a:t>
            </a:r>
          </a:p>
          <a:p>
            <a:pPr lvl="3">
              <a:buFontTx/>
              <a:buNone/>
            </a:pPr>
            <a:r>
              <a:rPr lang="en-US" smtClean="0"/>
              <a:t>fact(3) = 3 * 2 = 6</a:t>
            </a:r>
          </a:p>
          <a:p>
            <a:pPr lvl="3">
              <a:buFontTx/>
              <a:buNone/>
            </a:pPr>
            <a:r>
              <a:rPr lang="en-US" smtClean="0"/>
              <a:t>fact(4) = 4 * 6 = 24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5E712F-BC33-4622-A966-A2847C6A1EEF}" type="slidenum">
              <a:rPr lang="en-US"/>
              <a:pPr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0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0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80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80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80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0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80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0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80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0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80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0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80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80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80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Factorials: Contd.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Example: factorials</a:t>
            </a:r>
          </a:p>
          <a:p>
            <a:pPr lvl="1"/>
            <a:r>
              <a:rPr lang="en-US" sz="2200" smtClean="0">
                <a:latin typeface="Lucida Console" pitchFamily="49" charset="0"/>
              </a:rPr>
              <a:t>5! = 5 * 4 * 3 * 2 * 1</a:t>
            </a:r>
          </a:p>
          <a:p>
            <a:pPr lvl="1"/>
            <a:r>
              <a:rPr lang="en-US" smtClean="0"/>
              <a:t>Notice that</a:t>
            </a:r>
          </a:p>
          <a:p>
            <a:pPr lvl="2"/>
            <a:r>
              <a:rPr lang="en-US" sz="1800" smtClean="0">
                <a:latin typeface="Lucida Console" pitchFamily="49" charset="0"/>
              </a:rPr>
              <a:t>5! = 5 * 4!</a:t>
            </a:r>
          </a:p>
          <a:p>
            <a:pPr lvl="2"/>
            <a:r>
              <a:rPr lang="en-US" sz="1800" smtClean="0">
                <a:latin typeface="Lucida Console" pitchFamily="49" charset="0"/>
              </a:rPr>
              <a:t>4! = 4 * 3! ...</a:t>
            </a:r>
          </a:p>
          <a:p>
            <a:pPr lvl="1"/>
            <a:r>
              <a:rPr lang="en-US" smtClean="0"/>
              <a:t>Can compute factorials recursively </a:t>
            </a:r>
          </a:p>
          <a:p>
            <a:pPr lvl="1"/>
            <a:r>
              <a:rPr lang="en-US" smtClean="0"/>
              <a:t>Solve base case (</a:t>
            </a:r>
            <a:r>
              <a:rPr lang="en-US" sz="2200" smtClean="0">
                <a:latin typeface="Lucida Console" pitchFamily="49" charset="0"/>
              </a:rPr>
              <a:t>1! = 0! = 1</a:t>
            </a:r>
            <a:r>
              <a:rPr lang="en-US" smtClean="0"/>
              <a:t>) then plug in</a:t>
            </a:r>
          </a:p>
          <a:p>
            <a:pPr lvl="2"/>
            <a:r>
              <a:rPr lang="en-US" sz="1800" smtClean="0">
                <a:latin typeface="Lucida Console" pitchFamily="49" charset="0"/>
              </a:rPr>
              <a:t>2! = 2 * 1! = 2 * 1 = 2;</a:t>
            </a:r>
          </a:p>
          <a:p>
            <a:pPr lvl="2"/>
            <a:r>
              <a:rPr lang="en-US" sz="1800" smtClean="0">
                <a:latin typeface="Lucida Console" pitchFamily="49" charset="0"/>
              </a:rPr>
              <a:t>3! = 3 * 2! = 3 * 2 = 6;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1A74C1-381A-4288-A3FC-0628BBC5F489}" type="slidenum">
              <a:rPr lang="en-US"/>
              <a:pPr>
                <a:defRPr/>
              </a:pPr>
              <a:t>48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10D196-6105-46D1-9514-460DFE1CD800}" type="slidenum">
              <a:rPr lang="en-US"/>
              <a:pPr>
                <a:defRPr/>
              </a:pPr>
              <a:t>49</a:t>
            </a:fld>
            <a:endParaRPr lang="en-US"/>
          </a:p>
        </p:txBody>
      </p:sp>
      <p:sp>
        <p:nvSpPr>
          <p:cNvPr id="55301" name="Rectangle 2"/>
          <p:cNvSpPr>
            <a:spLocks noChangeArrowheads="1"/>
          </p:cNvSpPr>
          <p:nvPr/>
        </p:nvSpPr>
        <p:spPr bwMode="auto">
          <a:xfrm>
            <a:off x="227013" y="5638800"/>
            <a:ext cx="86836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anchor="ctr"/>
          <a:lstStyle/>
          <a:p>
            <a:pPr algn="ctr"/>
            <a:r>
              <a:rPr lang="en-US" sz="3200" b="1">
                <a:solidFill>
                  <a:srgbClr val="000000"/>
                </a:solidFill>
              </a:rPr>
              <a:t> </a:t>
            </a:r>
            <a:r>
              <a:rPr lang="en-US" sz="3200" b="1">
                <a:solidFill>
                  <a:srgbClr val="A50021"/>
                </a:solidFill>
              </a:rPr>
              <a:t>Recursive evaluation of 5!.</a:t>
            </a:r>
          </a:p>
        </p:txBody>
      </p:sp>
      <p:pic>
        <p:nvPicPr>
          <p:cNvPr id="55302" name="Picture 3" descr="AAHBDOP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2400" y="884238"/>
            <a:ext cx="6273800" cy="4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smtClean="0">
                <a:solidFill>
                  <a:srgbClr val="FF0000"/>
                </a:solidFill>
                <a:cs typeface="Times New Roman" pitchFamily="18" charset="0"/>
              </a:rPr>
              <a:t>Functions: Why?	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smtClean="0"/>
              <a:t>Functions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Modularize a program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All variables declared inside functions are local variables</a:t>
            </a:r>
          </a:p>
          <a:p>
            <a:pPr lvl="2">
              <a:lnSpc>
                <a:spcPct val="80000"/>
              </a:lnSpc>
            </a:pPr>
            <a:r>
              <a:rPr lang="en-US" sz="1800" smtClean="0"/>
              <a:t>Known only in function defined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Parameters</a:t>
            </a:r>
          </a:p>
          <a:p>
            <a:pPr lvl="2">
              <a:lnSpc>
                <a:spcPct val="80000"/>
              </a:lnSpc>
            </a:pPr>
            <a:r>
              <a:rPr lang="en-US" sz="1800" smtClean="0"/>
              <a:t>Communicate information between functions</a:t>
            </a:r>
          </a:p>
          <a:p>
            <a:pPr lvl="2">
              <a:lnSpc>
                <a:spcPct val="80000"/>
              </a:lnSpc>
            </a:pPr>
            <a:r>
              <a:rPr lang="en-US" sz="1800" smtClean="0"/>
              <a:t>They also become local variables.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Benefits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Divide and conquer</a:t>
            </a:r>
          </a:p>
          <a:p>
            <a:pPr lvl="2">
              <a:lnSpc>
                <a:spcPct val="80000"/>
              </a:lnSpc>
            </a:pPr>
            <a:r>
              <a:rPr lang="en-US" sz="1800" smtClean="0"/>
              <a:t>Manageable program development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Software reusability</a:t>
            </a:r>
          </a:p>
          <a:p>
            <a:pPr lvl="2">
              <a:lnSpc>
                <a:spcPct val="80000"/>
              </a:lnSpc>
            </a:pPr>
            <a:r>
              <a:rPr lang="en-US" sz="1800" smtClean="0"/>
              <a:t>Use existing functions as building blocks for new programs</a:t>
            </a:r>
          </a:p>
          <a:p>
            <a:pPr lvl="2">
              <a:lnSpc>
                <a:spcPct val="80000"/>
              </a:lnSpc>
            </a:pPr>
            <a:r>
              <a:rPr lang="en-US" sz="1800" smtClean="0"/>
              <a:t>Abstraction - hide internal details (library functions)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Avoids code repetition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9D5130-7A3F-405B-999B-C1694C08FD9A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8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8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8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08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8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8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8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8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208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208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208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208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2088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2088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2088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72191C-89D1-4692-8EB4-CD451F700B68}" type="slidenum">
              <a:rPr lang="en-US"/>
              <a:pPr>
                <a:defRPr/>
              </a:pPr>
              <a:t>50</a:t>
            </a:fld>
            <a:endParaRPr lang="en-US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0" y="0"/>
          <a:ext cx="5049838" cy="4889500"/>
        </p:xfrm>
        <a:graphic>
          <a:graphicData uri="http://schemas.openxmlformats.org/presentationml/2006/ole">
            <p:oleObj spid="_x0000_s1026" name="Document" r:id="rId4" imgW="7057384" imgH="5013051" progId="">
              <p:embed/>
            </p:oleObj>
          </a:graphicData>
        </a:graphic>
      </p:graphicFrame>
      <p:graphicFrame>
        <p:nvGraphicFramePr>
          <p:cNvPr id="1027" name="Object 5"/>
          <p:cNvGraphicFramePr>
            <a:graphicFrameLocks noChangeAspect="1"/>
          </p:cNvGraphicFramePr>
          <p:nvPr/>
        </p:nvGraphicFramePr>
        <p:xfrm>
          <a:off x="4413250" y="0"/>
          <a:ext cx="4730750" cy="5102225"/>
        </p:xfrm>
        <a:graphic>
          <a:graphicData uri="http://schemas.openxmlformats.org/presentationml/2006/ole">
            <p:oleObj spid="_x0000_s1027" name="Document" r:id="rId5" imgW="7057384" imgH="5148208" progId="">
              <p:embed/>
            </p:oleObj>
          </a:graphicData>
        </a:graphic>
      </p:graphicFrame>
      <p:cxnSp>
        <p:nvCxnSpPr>
          <p:cNvPr id="1031" name="AutoShape 7"/>
          <p:cNvCxnSpPr>
            <a:cxnSpLocks noChangeShapeType="1"/>
          </p:cNvCxnSpPr>
          <p:nvPr/>
        </p:nvCxnSpPr>
        <p:spPr bwMode="auto">
          <a:xfrm rot="5400000" flipV="1">
            <a:off x="6778625" y="0"/>
            <a:ext cx="1588" cy="1588"/>
          </a:xfrm>
          <a:prstGeom prst="bentConnector3">
            <a:avLst>
              <a:gd name="adj1" fmla="val -14400005"/>
            </a:avLst>
          </a:prstGeom>
          <a:noFill/>
          <a:ln w="9525">
            <a:noFill/>
            <a:miter lim="800000"/>
            <a:headEnd/>
            <a:tailEnd type="triangle" w="med" len="med"/>
          </a:ln>
        </p:spPr>
      </p:cxnSp>
      <p:cxnSp>
        <p:nvCxnSpPr>
          <p:cNvPr id="1032" name="AutoShape 8"/>
          <p:cNvCxnSpPr>
            <a:cxnSpLocks noChangeShapeType="1"/>
          </p:cNvCxnSpPr>
          <p:nvPr/>
        </p:nvCxnSpPr>
        <p:spPr bwMode="auto">
          <a:xfrm rot="5400000" flipV="1">
            <a:off x="6778625" y="0"/>
            <a:ext cx="1588" cy="1588"/>
          </a:xfrm>
          <a:prstGeom prst="bentConnector3">
            <a:avLst>
              <a:gd name="adj1" fmla="val -14400005"/>
            </a:avLst>
          </a:prstGeom>
          <a:noFill/>
          <a:ln w="9525">
            <a:noFill/>
            <a:miter lim="800000"/>
            <a:headEnd/>
            <a:tailEnd type="triangle" w="med" len="med"/>
          </a:ln>
        </p:spPr>
      </p:cxn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608638" y="931863"/>
            <a:ext cx="2497137" cy="692150"/>
            <a:chOff x="3533" y="587"/>
            <a:chExt cx="1573" cy="436"/>
          </a:xfrm>
        </p:grpSpPr>
        <p:sp>
          <p:nvSpPr>
            <p:cNvPr id="1034" name="Line 9"/>
            <p:cNvSpPr>
              <a:spLocks noChangeShapeType="1"/>
            </p:cNvSpPr>
            <p:nvPr/>
          </p:nvSpPr>
          <p:spPr bwMode="auto">
            <a:xfrm>
              <a:off x="3533" y="733"/>
              <a:ext cx="895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Rectangle 10"/>
            <p:cNvSpPr>
              <a:spLocks noChangeArrowheads="1"/>
            </p:cNvSpPr>
            <p:nvPr/>
          </p:nvSpPr>
          <p:spPr bwMode="auto">
            <a:xfrm>
              <a:off x="4501" y="587"/>
              <a:ext cx="605" cy="436"/>
            </a:xfrm>
            <a:prstGeom prst="rect">
              <a:avLst/>
            </a:prstGeom>
            <a:solidFill>
              <a:srgbClr val="FFE699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Terminating</a:t>
              </a:r>
            </a:p>
            <a:p>
              <a:pPr algn="ctr"/>
              <a:r>
                <a:rPr lang="en-US" sz="1400"/>
                <a:t>Criterion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 Spring Semester 2013</a:t>
            </a:r>
          </a:p>
        </p:txBody>
      </p:sp>
      <p:sp>
        <p:nvSpPr>
          <p:cNvPr id="102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Programming and Data Structure</a:t>
            </a:r>
          </a:p>
        </p:txBody>
      </p:sp>
      <p:sp>
        <p:nvSpPr>
          <p:cNvPr id="10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7A706F-1E4E-40B6-9E2D-AAB68992E971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20700"/>
          </a:xfrm>
        </p:spPr>
        <p:txBody>
          <a:bodyPr/>
          <a:lstStyle/>
          <a:p>
            <a:pPr eaLnBrk="1" hangingPunct="1"/>
            <a:r>
              <a:rPr lang="en-US" sz="2800" smtClean="0"/>
              <a:t>Trace Recursive factorial</a:t>
            </a:r>
          </a:p>
        </p:txBody>
      </p:sp>
      <p:sp>
        <p:nvSpPr>
          <p:cNvPr id="1032" name="Rectangle 3"/>
          <p:cNvSpPr>
            <a:spLocks noChangeArrowheads="1"/>
          </p:cNvSpPr>
          <p:nvPr/>
        </p:nvSpPr>
        <p:spPr bwMode="auto">
          <a:xfrm>
            <a:off x="1428750" y="179863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en-US" sz="2400"/>
          </a:p>
        </p:txBody>
      </p:sp>
      <p:sp>
        <p:nvSpPr>
          <p:cNvPr id="1033" name="Rectangle 4"/>
          <p:cNvSpPr>
            <a:spLocks noChangeArrowheads="1"/>
          </p:cNvSpPr>
          <p:nvPr/>
        </p:nvSpPr>
        <p:spPr bwMode="auto">
          <a:xfrm>
            <a:off x="0" y="248443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sp>
        <p:nvSpPr>
          <p:cNvPr id="1034" name="Rectangle 5"/>
          <p:cNvSpPr>
            <a:spLocks noChangeArrowheads="1"/>
          </p:cNvSpPr>
          <p:nvPr/>
        </p:nvSpPr>
        <p:spPr bwMode="auto">
          <a:xfrm>
            <a:off x="0" y="0"/>
            <a:ext cx="1524000" cy="381000"/>
          </a:xfrm>
          <a:prstGeom prst="rect">
            <a:avLst/>
          </a:prstGeom>
          <a:solidFill>
            <a:schemeClr val="tx1"/>
          </a:solidFill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1800">
                <a:solidFill>
                  <a:schemeClr val="bg2"/>
                </a:solidFill>
                <a:latin typeface="Forte" pitchFamily="66" charset="0"/>
              </a:rPr>
              <a:t>animation</a:t>
            </a:r>
          </a:p>
        </p:txBody>
      </p:sp>
      <p:sp>
        <p:nvSpPr>
          <p:cNvPr id="1035" name="Rectangle 6"/>
          <p:cNvSpPr>
            <a:spLocks noChangeArrowheads="1"/>
          </p:cNvSpPr>
          <p:nvPr/>
        </p:nvSpPr>
        <p:spPr bwMode="auto">
          <a:xfrm>
            <a:off x="0" y="248443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graphicFrame>
        <p:nvGraphicFramePr>
          <p:cNvPr id="1026" name="Object 7"/>
          <p:cNvGraphicFramePr>
            <a:graphicFrameLocks noChangeAspect="1"/>
          </p:cNvGraphicFramePr>
          <p:nvPr/>
        </p:nvGraphicFramePr>
        <p:xfrm>
          <a:off x="152400" y="1828800"/>
          <a:ext cx="6705600" cy="4329113"/>
        </p:xfrm>
        <a:graphic>
          <a:graphicData uri="http://schemas.openxmlformats.org/presentationml/2006/ole">
            <p:oleObj spid="_x0000_s76802" name="Picture" r:id="rId4" imgW="3660648" imgH="2360676" progId="Word.Picture.8">
              <p:embed/>
            </p:oleObj>
          </a:graphicData>
        </a:graphic>
      </p:graphicFrame>
      <p:sp>
        <p:nvSpPr>
          <p:cNvPr id="1036" name="AutoShape 8"/>
          <p:cNvSpPr>
            <a:spLocks noChangeArrowheads="1"/>
          </p:cNvSpPr>
          <p:nvPr/>
        </p:nvSpPr>
        <p:spPr bwMode="auto">
          <a:xfrm>
            <a:off x="5181600" y="1066800"/>
            <a:ext cx="3533775" cy="384175"/>
          </a:xfrm>
          <a:prstGeom prst="wedgeRoundRectCallout">
            <a:avLst>
              <a:gd name="adj1" fmla="val -102245"/>
              <a:gd name="adj2" fmla="val 239671"/>
              <a:gd name="adj3" fmla="val 16667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ctr" eaLnBrk="0" hangingPunct="0"/>
            <a:r>
              <a:rPr lang="en-US" sz="1800" b="1">
                <a:latin typeface="Times New Roman" pitchFamily="18" charset="0"/>
              </a:rPr>
              <a:t>Executes factorial(4)</a:t>
            </a:r>
          </a:p>
        </p:txBody>
      </p:sp>
      <p:graphicFrame>
        <p:nvGraphicFramePr>
          <p:cNvPr id="1027" name="Object 9"/>
          <p:cNvGraphicFramePr>
            <a:graphicFrameLocks noChangeAspect="1"/>
          </p:cNvGraphicFramePr>
          <p:nvPr>
            <p:ph idx="1"/>
          </p:nvPr>
        </p:nvGraphicFramePr>
        <p:xfrm>
          <a:off x="7391400" y="3810000"/>
          <a:ext cx="1377950" cy="2362200"/>
        </p:xfrm>
        <a:graphic>
          <a:graphicData uri="http://schemas.openxmlformats.org/presentationml/2006/ole">
            <p:oleObj spid="_x0000_s76803" name="Picture" r:id="rId5" imgW="1066680" imgH="1828800" progId="Word.Picture.8">
              <p:embed/>
            </p:oleObj>
          </a:graphicData>
        </a:graphic>
      </p:graphicFrame>
      <p:sp>
        <p:nvSpPr>
          <p:cNvPr id="1037" name="Rectangle 10"/>
          <p:cNvSpPr>
            <a:spLocks noChangeArrowheads="1"/>
          </p:cNvSpPr>
          <p:nvPr/>
        </p:nvSpPr>
        <p:spPr bwMode="auto">
          <a:xfrm>
            <a:off x="228600" y="2312988"/>
            <a:ext cx="6477000" cy="3783012"/>
          </a:xfrm>
          <a:prstGeom prst="rect">
            <a:avLst/>
          </a:prstGeom>
          <a:solidFill>
            <a:srgbClr val="CCFF33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 Spring Semester 2013</a:t>
            </a:r>
          </a:p>
        </p:txBody>
      </p:sp>
      <p:sp>
        <p:nvSpPr>
          <p:cNvPr id="205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Programming and Data Structure</a:t>
            </a:r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34C1DF-B7D2-4E75-844A-6248D57DB731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205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20700"/>
          </a:xfrm>
        </p:spPr>
        <p:txBody>
          <a:bodyPr/>
          <a:lstStyle/>
          <a:p>
            <a:pPr eaLnBrk="1" hangingPunct="1"/>
            <a:r>
              <a:rPr lang="en-US" sz="2800" smtClean="0"/>
              <a:t>Trace Recursive factorial</a:t>
            </a:r>
          </a:p>
        </p:txBody>
      </p:sp>
      <p:sp>
        <p:nvSpPr>
          <p:cNvPr id="2056" name="Rectangle 3"/>
          <p:cNvSpPr>
            <a:spLocks noChangeArrowheads="1"/>
          </p:cNvSpPr>
          <p:nvPr/>
        </p:nvSpPr>
        <p:spPr bwMode="auto">
          <a:xfrm>
            <a:off x="1428750" y="179863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en-US" sz="2400"/>
          </a:p>
        </p:txBody>
      </p:sp>
      <p:sp>
        <p:nvSpPr>
          <p:cNvPr id="2057" name="Rectangle 4"/>
          <p:cNvSpPr>
            <a:spLocks noChangeArrowheads="1"/>
          </p:cNvSpPr>
          <p:nvPr/>
        </p:nvSpPr>
        <p:spPr bwMode="auto">
          <a:xfrm>
            <a:off x="0" y="248443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sp>
        <p:nvSpPr>
          <p:cNvPr id="2058" name="Rectangle 5"/>
          <p:cNvSpPr>
            <a:spLocks noChangeArrowheads="1"/>
          </p:cNvSpPr>
          <p:nvPr/>
        </p:nvSpPr>
        <p:spPr bwMode="auto">
          <a:xfrm>
            <a:off x="0" y="0"/>
            <a:ext cx="1524000" cy="381000"/>
          </a:xfrm>
          <a:prstGeom prst="rect">
            <a:avLst/>
          </a:prstGeom>
          <a:solidFill>
            <a:schemeClr val="tx1"/>
          </a:solidFill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1800">
                <a:solidFill>
                  <a:schemeClr val="bg2"/>
                </a:solidFill>
                <a:latin typeface="Forte" pitchFamily="66" charset="0"/>
              </a:rPr>
              <a:t>animation</a:t>
            </a:r>
          </a:p>
        </p:txBody>
      </p:sp>
      <p:sp>
        <p:nvSpPr>
          <p:cNvPr id="2059" name="Rectangle 6"/>
          <p:cNvSpPr>
            <a:spLocks noChangeArrowheads="1"/>
          </p:cNvSpPr>
          <p:nvPr/>
        </p:nvSpPr>
        <p:spPr bwMode="auto">
          <a:xfrm>
            <a:off x="0" y="248443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graphicFrame>
        <p:nvGraphicFramePr>
          <p:cNvPr id="2050" name="Object 9"/>
          <p:cNvGraphicFramePr>
            <a:graphicFrameLocks noChangeAspect="1"/>
          </p:cNvGraphicFramePr>
          <p:nvPr>
            <p:ph idx="1"/>
          </p:nvPr>
        </p:nvGraphicFramePr>
        <p:xfrm>
          <a:off x="7886700" y="3810000"/>
          <a:ext cx="1139825" cy="2362200"/>
        </p:xfrm>
        <a:graphic>
          <a:graphicData uri="http://schemas.openxmlformats.org/presentationml/2006/ole">
            <p:oleObj spid="_x0000_s77826" name="Picture" r:id="rId4" imgW="1066680" imgH="2209680" progId="Word.Picture.8">
              <p:embed/>
            </p:oleObj>
          </a:graphicData>
        </a:graphic>
      </p:graphicFrame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152400" y="893763"/>
            <a:ext cx="7683500" cy="5264150"/>
            <a:chOff x="96" y="1152"/>
            <a:chExt cx="4224" cy="2727"/>
          </a:xfrm>
        </p:grpSpPr>
        <p:graphicFrame>
          <p:nvGraphicFramePr>
            <p:cNvPr id="2051" name="Object 7"/>
            <p:cNvGraphicFramePr>
              <a:graphicFrameLocks noChangeAspect="1"/>
            </p:cNvGraphicFramePr>
            <p:nvPr/>
          </p:nvGraphicFramePr>
          <p:xfrm>
            <a:off x="96" y="1152"/>
            <a:ext cx="4224" cy="2727"/>
          </p:xfrm>
          <a:graphic>
            <a:graphicData uri="http://schemas.openxmlformats.org/presentationml/2006/ole">
              <p:oleObj spid="_x0000_s77827" name="Picture" r:id="rId5" imgW="3660648" imgH="2360676" progId="Word.Picture.8">
                <p:embed/>
              </p:oleObj>
            </a:graphicData>
          </a:graphic>
        </p:graphicFrame>
        <p:sp>
          <p:nvSpPr>
            <p:cNvPr id="2062" name="Rectangle 10"/>
            <p:cNvSpPr>
              <a:spLocks noChangeArrowheads="1"/>
            </p:cNvSpPr>
            <p:nvPr/>
          </p:nvSpPr>
          <p:spPr bwMode="auto">
            <a:xfrm>
              <a:off x="144" y="1933"/>
              <a:ext cx="4080" cy="1907"/>
            </a:xfrm>
            <a:prstGeom prst="rect">
              <a:avLst/>
            </a:prstGeom>
            <a:solidFill>
              <a:srgbClr val="CCFF33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2063" name="Rectangle 11"/>
            <p:cNvSpPr>
              <a:spLocks noChangeArrowheads="1"/>
            </p:cNvSpPr>
            <p:nvPr/>
          </p:nvSpPr>
          <p:spPr bwMode="auto">
            <a:xfrm>
              <a:off x="113" y="1298"/>
              <a:ext cx="1180" cy="1520"/>
            </a:xfrm>
            <a:prstGeom prst="rect">
              <a:avLst/>
            </a:prstGeom>
            <a:solidFill>
              <a:srgbClr val="CCFF33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2064" name="Rectangle 13"/>
            <p:cNvSpPr>
              <a:spLocks noChangeArrowheads="1"/>
            </p:cNvSpPr>
            <p:nvPr/>
          </p:nvSpPr>
          <p:spPr bwMode="auto">
            <a:xfrm>
              <a:off x="1723" y="1911"/>
              <a:ext cx="91" cy="249"/>
            </a:xfrm>
            <a:prstGeom prst="rect">
              <a:avLst/>
            </a:prstGeom>
            <a:solidFill>
              <a:srgbClr val="CCFF33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2065" name="Rectangle 14"/>
            <p:cNvSpPr>
              <a:spLocks noChangeArrowheads="1"/>
            </p:cNvSpPr>
            <p:nvPr/>
          </p:nvSpPr>
          <p:spPr bwMode="auto">
            <a:xfrm>
              <a:off x="872" y="1458"/>
              <a:ext cx="798" cy="193"/>
            </a:xfrm>
            <a:prstGeom prst="rect">
              <a:avLst/>
            </a:prstGeom>
            <a:solidFill>
              <a:srgbClr val="CCFF33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</p:grpSp>
      <p:sp>
        <p:nvSpPr>
          <p:cNvPr id="2061" name="AutoShape 8"/>
          <p:cNvSpPr>
            <a:spLocks noChangeArrowheads="1"/>
          </p:cNvSpPr>
          <p:nvPr/>
        </p:nvSpPr>
        <p:spPr bwMode="auto">
          <a:xfrm>
            <a:off x="5992813" y="817563"/>
            <a:ext cx="3533775" cy="384175"/>
          </a:xfrm>
          <a:prstGeom prst="wedgeRoundRectCallout">
            <a:avLst>
              <a:gd name="adj1" fmla="val -106065"/>
              <a:gd name="adj2" fmla="val 288843"/>
              <a:gd name="adj3" fmla="val 16667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ctr" eaLnBrk="0" hangingPunct="0"/>
            <a:r>
              <a:rPr lang="en-US" sz="2000" b="1">
                <a:latin typeface="Times New Roman" pitchFamily="18" charset="0"/>
              </a:rPr>
              <a:t>Executes factorial(3)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 Spring Semester 2013</a:t>
            </a:r>
          </a:p>
        </p:txBody>
      </p:sp>
      <p:sp>
        <p:nvSpPr>
          <p:cNvPr id="307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Programming and Data Structure</a:t>
            </a:r>
          </a:p>
        </p:txBody>
      </p:sp>
      <p:sp>
        <p:nvSpPr>
          <p:cNvPr id="30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057084-2F38-4695-9D98-2DAD35D37885}" type="slidenum">
              <a:rPr lang="en-US" smtClean="0"/>
              <a:pPr/>
              <a:t>53</a:t>
            </a:fld>
            <a:endParaRPr lang="en-US" smtClean="0"/>
          </a:p>
        </p:txBody>
      </p:sp>
      <p:sp>
        <p:nvSpPr>
          <p:cNvPr id="307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20700"/>
          </a:xfrm>
        </p:spPr>
        <p:txBody>
          <a:bodyPr/>
          <a:lstStyle/>
          <a:p>
            <a:pPr eaLnBrk="1" hangingPunct="1"/>
            <a:r>
              <a:rPr lang="en-US" sz="2800" smtClean="0"/>
              <a:t>Trace Recursive factorial</a:t>
            </a:r>
          </a:p>
        </p:txBody>
      </p:sp>
      <p:sp>
        <p:nvSpPr>
          <p:cNvPr id="3080" name="Rectangle 3"/>
          <p:cNvSpPr>
            <a:spLocks noChangeArrowheads="1"/>
          </p:cNvSpPr>
          <p:nvPr/>
        </p:nvSpPr>
        <p:spPr bwMode="auto">
          <a:xfrm>
            <a:off x="1428750" y="179863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en-US" sz="2400"/>
          </a:p>
        </p:txBody>
      </p:sp>
      <p:sp>
        <p:nvSpPr>
          <p:cNvPr id="3081" name="Rectangle 4"/>
          <p:cNvSpPr>
            <a:spLocks noChangeArrowheads="1"/>
          </p:cNvSpPr>
          <p:nvPr/>
        </p:nvSpPr>
        <p:spPr bwMode="auto">
          <a:xfrm>
            <a:off x="0" y="248443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sp>
        <p:nvSpPr>
          <p:cNvPr id="3082" name="Rectangle 5"/>
          <p:cNvSpPr>
            <a:spLocks noChangeArrowheads="1"/>
          </p:cNvSpPr>
          <p:nvPr/>
        </p:nvSpPr>
        <p:spPr bwMode="auto">
          <a:xfrm>
            <a:off x="0" y="0"/>
            <a:ext cx="1524000" cy="381000"/>
          </a:xfrm>
          <a:prstGeom prst="rect">
            <a:avLst/>
          </a:prstGeom>
          <a:solidFill>
            <a:schemeClr val="tx1"/>
          </a:solidFill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1800">
                <a:solidFill>
                  <a:schemeClr val="bg2"/>
                </a:solidFill>
                <a:latin typeface="Forte" pitchFamily="66" charset="0"/>
              </a:rPr>
              <a:t>animation</a:t>
            </a:r>
          </a:p>
        </p:txBody>
      </p:sp>
      <p:sp>
        <p:nvSpPr>
          <p:cNvPr id="3083" name="Rectangle 6"/>
          <p:cNvSpPr>
            <a:spLocks noChangeArrowheads="1"/>
          </p:cNvSpPr>
          <p:nvPr/>
        </p:nvSpPr>
        <p:spPr bwMode="auto">
          <a:xfrm>
            <a:off x="0" y="248443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graphicFrame>
        <p:nvGraphicFramePr>
          <p:cNvPr id="3074" name="Object 7"/>
          <p:cNvGraphicFramePr>
            <a:graphicFrameLocks noChangeAspect="1"/>
          </p:cNvGraphicFramePr>
          <p:nvPr/>
        </p:nvGraphicFramePr>
        <p:xfrm>
          <a:off x="152400" y="1828800"/>
          <a:ext cx="6705600" cy="4329113"/>
        </p:xfrm>
        <a:graphic>
          <a:graphicData uri="http://schemas.openxmlformats.org/presentationml/2006/ole">
            <p:oleObj spid="_x0000_s78850" name="Picture" r:id="rId4" imgW="3660648" imgH="2360676" progId="Word.Picture.8">
              <p:embed/>
            </p:oleObj>
          </a:graphicData>
        </a:graphic>
      </p:graphicFrame>
      <p:sp>
        <p:nvSpPr>
          <p:cNvPr id="3084" name="AutoShape 8"/>
          <p:cNvSpPr>
            <a:spLocks noChangeArrowheads="1"/>
          </p:cNvSpPr>
          <p:nvPr/>
        </p:nvSpPr>
        <p:spPr bwMode="auto">
          <a:xfrm>
            <a:off x="5364163" y="2024063"/>
            <a:ext cx="3533775" cy="384175"/>
          </a:xfrm>
          <a:prstGeom prst="wedgeRoundRectCallout">
            <a:avLst>
              <a:gd name="adj1" fmla="val -91241"/>
              <a:gd name="adj2" fmla="val 349588"/>
              <a:gd name="adj3" fmla="val 16667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ctr" eaLnBrk="0" hangingPunct="0"/>
            <a:r>
              <a:rPr lang="en-US" sz="2000" b="1">
                <a:latin typeface="Times New Roman" pitchFamily="18" charset="0"/>
              </a:rPr>
              <a:t>Executes factorial(2)</a:t>
            </a:r>
          </a:p>
        </p:txBody>
      </p:sp>
      <p:graphicFrame>
        <p:nvGraphicFramePr>
          <p:cNvPr id="3075" name="Object 9"/>
          <p:cNvGraphicFramePr>
            <a:graphicFrameLocks noChangeAspect="1"/>
          </p:cNvGraphicFramePr>
          <p:nvPr>
            <p:ph idx="1"/>
          </p:nvPr>
        </p:nvGraphicFramePr>
        <p:xfrm>
          <a:off x="7510463" y="3810000"/>
          <a:ext cx="1139825" cy="2362200"/>
        </p:xfrm>
        <a:graphic>
          <a:graphicData uri="http://schemas.openxmlformats.org/presentationml/2006/ole">
            <p:oleObj spid="_x0000_s78851" name="Picture" r:id="rId5" imgW="1066680" imgH="2209680" progId="Word.Picture.8">
              <p:embed/>
            </p:oleObj>
          </a:graphicData>
        </a:graphic>
      </p:graphicFrame>
      <p:sp>
        <p:nvSpPr>
          <p:cNvPr id="3085" name="Rectangle 10"/>
          <p:cNvSpPr>
            <a:spLocks noChangeArrowheads="1"/>
          </p:cNvSpPr>
          <p:nvPr/>
        </p:nvSpPr>
        <p:spPr bwMode="auto">
          <a:xfrm>
            <a:off x="215900" y="3824288"/>
            <a:ext cx="6477000" cy="2271712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086" name="Rectangle 11"/>
          <p:cNvSpPr>
            <a:spLocks noChangeArrowheads="1"/>
          </p:cNvSpPr>
          <p:nvPr/>
        </p:nvSpPr>
        <p:spPr bwMode="auto">
          <a:xfrm>
            <a:off x="179388" y="2060575"/>
            <a:ext cx="1873250" cy="2413000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087" name="Rectangle 12"/>
          <p:cNvSpPr>
            <a:spLocks noChangeArrowheads="1"/>
          </p:cNvSpPr>
          <p:nvPr/>
        </p:nvSpPr>
        <p:spPr bwMode="auto">
          <a:xfrm>
            <a:off x="684213" y="2312988"/>
            <a:ext cx="1873250" cy="395287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088" name="Rectangle 13"/>
          <p:cNvSpPr>
            <a:spLocks noChangeArrowheads="1"/>
          </p:cNvSpPr>
          <p:nvPr/>
        </p:nvSpPr>
        <p:spPr bwMode="auto">
          <a:xfrm>
            <a:off x="2735263" y="3033713"/>
            <a:ext cx="144462" cy="395287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089" name="Rectangle 14"/>
          <p:cNvSpPr>
            <a:spLocks noChangeArrowheads="1"/>
          </p:cNvSpPr>
          <p:nvPr/>
        </p:nvSpPr>
        <p:spPr bwMode="auto">
          <a:xfrm>
            <a:off x="1295400" y="3068638"/>
            <a:ext cx="1512888" cy="431800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090" name="Rectangle 15"/>
          <p:cNvSpPr>
            <a:spLocks noChangeArrowheads="1"/>
          </p:cNvSpPr>
          <p:nvPr/>
        </p:nvSpPr>
        <p:spPr bwMode="auto">
          <a:xfrm>
            <a:off x="900113" y="3392488"/>
            <a:ext cx="1512887" cy="431800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 Spring Semester 2013</a:t>
            </a: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Programming and Data Structure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014D63-DAD3-440F-A787-CAD475BD0E43}" type="slidenum">
              <a:rPr lang="en-US" smtClean="0"/>
              <a:pPr/>
              <a:t>54</a:t>
            </a:fld>
            <a:endParaRPr lang="en-US" smtClean="0"/>
          </a:p>
        </p:txBody>
      </p:sp>
      <p:sp>
        <p:nvSpPr>
          <p:cNvPr id="410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20700"/>
          </a:xfrm>
        </p:spPr>
        <p:txBody>
          <a:bodyPr/>
          <a:lstStyle/>
          <a:p>
            <a:pPr eaLnBrk="1" hangingPunct="1"/>
            <a:r>
              <a:rPr lang="en-US" sz="2800" smtClean="0"/>
              <a:t>Trace Recursive factorial</a:t>
            </a:r>
          </a:p>
        </p:txBody>
      </p:sp>
      <p:sp>
        <p:nvSpPr>
          <p:cNvPr id="4104" name="Rectangle 3"/>
          <p:cNvSpPr>
            <a:spLocks noChangeArrowheads="1"/>
          </p:cNvSpPr>
          <p:nvPr/>
        </p:nvSpPr>
        <p:spPr bwMode="auto">
          <a:xfrm>
            <a:off x="1428750" y="179863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en-US" sz="2400"/>
          </a:p>
        </p:txBody>
      </p:sp>
      <p:sp>
        <p:nvSpPr>
          <p:cNvPr id="4105" name="Rectangle 4"/>
          <p:cNvSpPr>
            <a:spLocks noChangeArrowheads="1"/>
          </p:cNvSpPr>
          <p:nvPr/>
        </p:nvSpPr>
        <p:spPr bwMode="auto">
          <a:xfrm>
            <a:off x="0" y="248443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sp>
        <p:nvSpPr>
          <p:cNvPr id="4106" name="Rectangle 5"/>
          <p:cNvSpPr>
            <a:spLocks noChangeArrowheads="1"/>
          </p:cNvSpPr>
          <p:nvPr/>
        </p:nvSpPr>
        <p:spPr bwMode="auto">
          <a:xfrm>
            <a:off x="0" y="0"/>
            <a:ext cx="1524000" cy="381000"/>
          </a:xfrm>
          <a:prstGeom prst="rect">
            <a:avLst/>
          </a:prstGeom>
          <a:solidFill>
            <a:schemeClr val="tx1"/>
          </a:solidFill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1800">
                <a:solidFill>
                  <a:schemeClr val="bg2"/>
                </a:solidFill>
                <a:latin typeface="Forte" pitchFamily="66" charset="0"/>
              </a:rPr>
              <a:t>animation</a:t>
            </a:r>
          </a:p>
        </p:txBody>
      </p:sp>
      <p:sp>
        <p:nvSpPr>
          <p:cNvPr id="4107" name="Rectangle 6"/>
          <p:cNvSpPr>
            <a:spLocks noChangeArrowheads="1"/>
          </p:cNvSpPr>
          <p:nvPr/>
        </p:nvSpPr>
        <p:spPr bwMode="auto">
          <a:xfrm>
            <a:off x="0" y="248443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graphicFrame>
        <p:nvGraphicFramePr>
          <p:cNvPr id="4098" name="Object 7"/>
          <p:cNvGraphicFramePr>
            <a:graphicFrameLocks noChangeAspect="1"/>
          </p:cNvGraphicFramePr>
          <p:nvPr/>
        </p:nvGraphicFramePr>
        <p:xfrm>
          <a:off x="152400" y="1828800"/>
          <a:ext cx="6705600" cy="4329113"/>
        </p:xfrm>
        <a:graphic>
          <a:graphicData uri="http://schemas.openxmlformats.org/presentationml/2006/ole">
            <p:oleObj spid="_x0000_s79874" name="Picture" r:id="rId4" imgW="3660648" imgH="2360676" progId="Word.Picture.8">
              <p:embed/>
            </p:oleObj>
          </a:graphicData>
        </a:graphic>
      </p:graphicFrame>
      <p:sp>
        <p:nvSpPr>
          <p:cNvPr id="4108" name="AutoShape 8"/>
          <p:cNvSpPr>
            <a:spLocks noChangeArrowheads="1"/>
          </p:cNvSpPr>
          <p:nvPr/>
        </p:nvSpPr>
        <p:spPr bwMode="auto">
          <a:xfrm>
            <a:off x="5364163" y="2024063"/>
            <a:ext cx="3533775" cy="384175"/>
          </a:xfrm>
          <a:prstGeom prst="wedgeRoundRectCallout">
            <a:avLst>
              <a:gd name="adj1" fmla="val -80819"/>
              <a:gd name="adj2" fmla="val 562398"/>
              <a:gd name="adj3" fmla="val 16667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ctr" eaLnBrk="0" hangingPunct="0"/>
            <a:r>
              <a:rPr lang="en-US" sz="2000" b="1">
                <a:latin typeface="Times New Roman" pitchFamily="18" charset="0"/>
              </a:rPr>
              <a:t>Executes factorial(1)</a:t>
            </a:r>
          </a:p>
        </p:txBody>
      </p:sp>
      <p:graphicFrame>
        <p:nvGraphicFramePr>
          <p:cNvPr id="4099" name="Object 9"/>
          <p:cNvGraphicFramePr>
            <a:graphicFrameLocks noChangeAspect="1"/>
          </p:cNvGraphicFramePr>
          <p:nvPr>
            <p:ph idx="1"/>
          </p:nvPr>
        </p:nvGraphicFramePr>
        <p:xfrm>
          <a:off x="7510463" y="3810000"/>
          <a:ext cx="1139825" cy="2362200"/>
        </p:xfrm>
        <a:graphic>
          <a:graphicData uri="http://schemas.openxmlformats.org/presentationml/2006/ole">
            <p:oleObj spid="_x0000_s79875" name="Picture" r:id="rId5" imgW="1066680" imgH="2209680" progId="Word.Picture.8">
              <p:embed/>
            </p:oleObj>
          </a:graphicData>
        </a:graphic>
      </p:graphicFrame>
      <p:sp>
        <p:nvSpPr>
          <p:cNvPr id="4109" name="Rectangle 10"/>
          <p:cNvSpPr>
            <a:spLocks noChangeArrowheads="1"/>
          </p:cNvSpPr>
          <p:nvPr/>
        </p:nvSpPr>
        <p:spPr bwMode="auto">
          <a:xfrm>
            <a:off x="215900" y="4545013"/>
            <a:ext cx="6477000" cy="1550987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4110" name="Rectangle 11"/>
          <p:cNvSpPr>
            <a:spLocks noChangeArrowheads="1"/>
          </p:cNvSpPr>
          <p:nvPr/>
        </p:nvSpPr>
        <p:spPr bwMode="auto">
          <a:xfrm>
            <a:off x="179388" y="2060575"/>
            <a:ext cx="1873250" cy="2413000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4111" name="Rectangle 12"/>
          <p:cNvSpPr>
            <a:spLocks noChangeArrowheads="1"/>
          </p:cNvSpPr>
          <p:nvPr/>
        </p:nvSpPr>
        <p:spPr bwMode="auto">
          <a:xfrm>
            <a:off x="684213" y="2312988"/>
            <a:ext cx="1873250" cy="395287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4112" name="Rectangle 13"/>
          <p:cNvSpPr>
            <a:spLocks noChangeArrowheads="1"/>
          </p:cNvSpPr>
          <p:nvPr/>
        </p:nvSpPr>
        <p:spPr bwMode="auto">
          <a:xfrm>
            <a:off x="2735263" y="3033713"/>
            <a:ext cx="144462" cy="395287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4113" name="Rectangle 14"/>
          <p:cNvSpPr>
            <a:spLocks noChangeArrowheads="1"/>
          </p:cNvSpPr>
          <p:nvPr/>
        </p:nvSpPr>
        <p:spPr bwMode="auto">
          <a:xfrm>
            <a:off x="1295400" y="3068638"/>
            <a:ext cx="1512888" cy="431800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4114" name="Rectangle 15"/>
          <p:cNvSpPr>
            <a:spLocks noChangeArrowheads="1"/>
          </p:cNvSpPr>
          <p:nvPr/>
        </p:nvSpPr>
        <p:spPr bwMode="auto">
          <a:xfrm>
            <a:off x="900113" y="3392488"/>
            <a:ext cx="1512887" cy="431800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4115" name="Rectangle 16"/>
          <p:cNvSpPr>
            <a:spLocks noChangeArrowheads="1"/>
          </p:cNvSpPr>
          <p:nvPr/>
        </p:nvSpPr>
        <p:spPr bwMode="auto">
          <a:xfrm>
            <a:off x="468313" y="3824288"/>
            <a:ext cx="3059112" cy="433387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4116" name="Rectangle 17"/>
          <p:cNvSpPr>
            <a:spLocks noChangeArrowheads="1"/>
          </p:cNvSpPr>
          <p:nvPr/>
        </p:nvSpPr>
        <p:spPr bwMode="auto">
          <a:xfrm>
            <a:off x="539750" y="4184650"/>
            <a:ext cx="2303463" cy="433388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 Spring Semester 2013</a:t>
            </a:r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Programming and Data Structure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DD3632-A19B-4F0C-BDBC-144207DA98BF}" type="slidenum">
              <a:rPr lang="en-US" smtClean="0"/>
              <a:pPr/>
              <a:t>55</a:t>
            </a:fld>
            <a:endParaRPr lang="en-US" smtClean="0"/>
          </a:p>
        </p:txBody>
      </p:sp>
      <p:sp>
        <p:nvSpPr>
          <p:cNvPr id="512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20700"/>
          </a:xfrm>
        </p:spPr>
        <p:txBody>
          <a:bodyPr/>
          <a:lstStyle/>
          <a:p>
            <a:pPr eaLnBrk="1" hangingPunct="1"/>
            <a:r>
              <a:rPr lang="en-US" sz="2800" smtClean="0"/>
              <a:t>Trace Recursive factorial</a:t>
            </a:r>
          </a:p>
        </p:txBody>
      </p:sp>
      <p:sp>
        <p:nvSpPr>
          <p:cNvPr id="5128" name="Rectangle 3"/>
          <p:cNvSpPr>
            <a:spLocks noChangeArrowheads="1"/>
          </p:cNvSpPr>
          <p:nvPr/>
        </p:nvSpPr>
        <p:spPr bwMode="auto">
          <a:xfrm>
            <a:off x="1428750" y="179863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en-US" sz="2400"/>
          </a:p>
        </p:txBody>
      </p:sp>
      <p:sp>
        <p:nvSpPr>
          <p:cNvPr id="5129" name="Rectangle 4"/>
          <p:cNvSpPr>
            <a:spLocks noChangeArrowheads="1"/>
          </p:cNvSpPr>
          <p:nvPr/>
        </p:nvSpPr>
        <p:spPr bwMode="auto">
          <a:xfrm>
            <a:off x="0" y="248443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sp>
        <p:nvSpPr>
          <p:cNvPr id="5130" name="Rectangle 5"/>
          <p:cNvSpPr>
            <a:spLocks noChangeArrowheads="1"/>
          </p:cNvSpPr>
          <p:nvPr/>
        </p:nvSpPr>
        <p:spPr bwMode="auto">
          <a:xfrm>
            <a:off x="0" y="0"/>
            <a:ext cx="1524000" cy="381000"/>
          </a:xfrm>
          <a:prstGeom prst="rect">
            <a:avLst/>
          </a:prstGeom>
          <a:solidFill>
            <a:schemeClr val="tx1"/>
          </a:solidFill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1800">
                <a:solidFill>
                  <a:schemeClr val="bg2"/>
                </a:solidFill>
                <a:latin typeface="Forte" pitchFamily="66" charset="0"/>
              </a:rPr>
              <a:t>animation</a:t>
            </a:r>
          </a:p>
        </p:txBody>
      </p:sp>
      <p:sp>
        <p:nvSpPr>
          <p:cNvPr id="5131" name="Rectangle 6"/>
          <p:cNvSpPr>
            <a:spLocks noChangeArrowheads="1"/>
          </p:cNvSpPr>
          <p:nvPr/>
        </p:nvSpPr>
        <p:spPr bwMode="auto">
          <a:xfrm>
            <a:off x="0" y="248443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graphicFrame>
        <p:nvGraphicFramePr>
          <p:cNvPr id="5122" name="Object 7"/>
          <p:cNvGraphicFramePr>
            <a:graphicFrameLocks noChangeAspect="1"/>
          </p:cNvGraphicFramePr>
          <p:nvPr/>
        </p:nvGraphicFramePr>
        <p:xfrm>
          <a:off x="152400" y="1828800"/>
          <a:ext cx="6705600" cy="4329113"/>
        </p:xfrm>
        <a:graphic>
          <a:graphicData uri="http://schemas.openxmlformats.org/presentationml/2006/ole">
            <p:oleObj spid="_x0000_s80898" name="Picture" r:id="rId4" imgW="3660648" imgH="2360676" progId="Word.Picture.8">
              <p:embed/>
            </p:oleObj>
          </a:graphicData>
        </a:graphic>
      </p:graphicFrame>
      <p:sp>
        <p:nvSpPr>
          <p:cNvPr id="5132" name="AutoShape 8"/>
          <p:cNvSpPr>
            <a:spLocks noChangeArrowheads="1"/>
          </p:cNvSpPr>
          <p:nvPr/>
        </p:nvSpPr>
        <p:spPr bwMode="auto">
          <a:xfrm>
            <a:off x="5364163" y="2024063"/>
            <a:ext cx="3533775" cy="384175"/>
          </a:xfrm>
          <a:prstGeom prst="wedgeRoundRectCallout">
            <a:avLst>
              <a:gd name="adj1" fmla="val -67880"/>
              <a:gd name="adj2" fmla="val 730579"/>
              <a:gd name="adj3" fmla="val 16667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ctr" eaLnBrk="0" hangingPunct="0"/>
            <a:r>
              <a:rPr lang="en-US" sz="2000" b="1">
                <a:latin typeface="Times New Roman" pitchFamily="18" charset="0"/>
              </a:rPr>
              <a:t>Executes factorial(0)</a:t>
            </a:r>
          </a:p>
        </p:txBody>
      </p:sp>
      <p:graphicFrame>
        <p:nvGraphicFramePr>
          <p:cNvPr id="5123" name="Object 9"/>
          <p:cNvGraphicFramePr>
            <a:graphicFrameLocks noChangeAspect="1"/>
          </p:cNvGraphicFramePr>
          <p:nvPr>
            <p:ph idx="1"/>
          </p:nvPr>
        </p:nvGraphicFramePr>
        <p:xfrm>
          <a:off x="7510463" y="3810000"/>
          <a:ext cx="1139825" cy="2362200"/>
        </p:xfrm>
        <a:graphic>
          <a:graphicData uri="http://schemas.openxmlformats.org/presentationml/2006/ole">
            <p:oleObj spid="_x0000_s80899" name="Picture" r:id="rId5" imgW="1066680" imgH="2209680" progId="Word.Picture.8">
              <p:embed/>
            </p:oleObj>
          </a:graphicData>
        </a:graphic>
      </p:graphicFrame>
      <p:sp>
        <p:nvSpPr>
          <p:cNvPr id="5133" name="Rectangle 10"/>
          <p:cNvSpPr>
            <a:spLocks noChangeArrowheads="1"/>
          </p:cNvSpPr>
          <p:nvPr/>
        </p:nvSpPr>
        <p:spPr bwMode="auto">
          <a:xfrm>
            <a:off x="215900" y="5265738"/>
            <a:ext cx="6477000" cy="830262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5134" name="Rectangle 11"/>
          <p:cNvSpPr>
            <a:spLocks noChangeArrowheads="1"/>
          </p:cNvSpPr>
          <p:nvPr/>
        </p:nvSpPr>
        <p:spPr bwMode="auto">
          <a:xfrm>
            <a:off x="179388" y="2060575"/>
            <a:ext cx="1873250" cy="2413000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5135" name="Rectangle 12"/>
          <p:cNvSpPr>
            <a:spLocks noChangeArrowheads="1"/>
          </p:cNvSpPr>
          <p:nvPr/>
        </p:nvSpPr>
        <p:spPr bwMode="auto">
          <a:xfrm>
            <a:off x="684213" y="2312988"/>
            <a:ext cx="1873250" cy="395287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5136" name="Rectangle 13"/>
          <p:cNvSpPr>
            <a:spLocks noChangeArrowheads="1"/>
          </p:cNvSpPr>
          <p:nvPr/>
        </p:nvSpPr>
        <p:spPr bwMode="auto">
          <a:xfrm>
            <a:off x="2735263" y="3033713"/>
            <a:ext cx="144462" cy="395287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5137" name="Rectangle 14"/>
          <p:cNvSpPr>
            <a:spLocks noChangeArrowheads="1"/>
          </p:cNvSpPr>
          <p:nvPr/>
        </p:nvSpPr>
        <p:spPr bwMode="auto">
          <a:xfrm>
            <a:off x="1295400" y="3068638"/>
            <a:ext cx="1512888" cy="431800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5138" name="Rectangle 15"/>
          <p:cNvSpPr>
            <a:spLocks noChangeArrowheads="1"/>
          </p:cNvSpPr>
          <p:nvPr/>
        </p:nvSpPr>
        <p:spPr bwMode="auto">
          <a:xfrm>
            <a:off x="900113" y="3392488"/>
            <a:ext cx="1512887" cy="431800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5139" name="Rectangle 16"/>
          <p:cNvSpPr>
            <a:spLocks noChangeArrowheads="1"/>
          </p:cNvSpPr>
          <p:nvPr/>
        </p:nvSpPr>
        <p:spPr bwMode="auto">
          <a:xfrm>
            <a:off x="468313" y="3824288"/>
            <a:ext cx="3059112" cy="433387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5140" name="Rectangle 17"/>
          <p:cNvSpPr>
            <a:spLocks noChangeArrowheads="1"/>
          </p:cNvSpPr>
          <p:nvPr/>
        </p:nvSpPr>
        <p:spPr bwMode="auto">
          <a:xfrm>
            <a:off x="539750" y="4184650"/>
            <a:ext cx="2303463" cy="433388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5141" name="Rectangle 18"/>
          <p:cNvSpPr>
            <a:spLocks noChangeArrowheads="1"/>
          </p:cNvSpPr>
          <p:nvPr/>
        </p:nvSpPr>
        <p:spPr bwMode="auto">
          <a:xfrm>
            <a:off x="1258888" y="4545013"/>
            <a:ext cx="2625725" cy="431800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5142" name="Rectangle 19"/>
          <p:cNvSpPr>
            <a:spLocks noChangeArrowheads="1"/>
          </p:cNvSpPr>
          <p:nvPr/>
        </p:nvSpPr>
        <p:spPr bwMode="auto">
          <a:xfrm>
            <a:off x="684213" y="4868863"/>
            <a:ext cx="2625725" cy="431800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 Spring Semester 2013</a:t>
            </a:r>
          </a:p>
        </p:txBody>
      </p:sp>
      <p:sp>
        <p:nvSpPr>
          <p:cNvPr id="614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Programming and Data Structure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A97F07-851F-4BC5-8E06-60D17EBBF7E6}" type="slidenum">
              <a:rPr lang="en-US" smtClean="0"/>
              <a:pPr/>
              <a:t>56</a:t>
            </a:fld>
            <a:endParaRPr lang="en-US" smtClean="0"/>
          </a:p>
        </p:txBody>
      </p:sp>
      <p:sp>
        <p:nvSpPr>
          <p:cNvPr id="61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20700"/>
          </a:xfrm>
        </p:spPr>
        <p:txBody>
          <a:bodyPr/>
          <a:lstStyle/>
          <a:p>
            <a:pPr eaLnBrk="1" hangingPunct="1"/>
            <a:r>
              <a:rPr lang="en-US" sz="2800" smtClean="0"/>
              <a:t>Trace Recursive factorial</a:t>
            </a:r>
          </a:p>
        </p:txBody>
      </p:sp>
      <p:sp>
        <p:nvSpPr>
          <p:cNvPr id="6152" name="Rectangle 3"/>
          <p:cNvSpPr>
            <a:spLocks noChangeArrowheads="1"/>
          </p:cNvSpPr>
          <p:nvPr/>
        </p:nvSpPr>
        <p:spPr bwMode="auto">
          <a:xfrm>
            <a:off x="1428750" y="179863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en-US" sz="2400"/>
          </a:p>
        </p:txBody>
      </p:sp>
      <p:sp>
        <p:nvSpPr>
          <p:cNvPr id="6153" name="Rectangle 4"/>
          <p:cNvSpPr>
            <a:spLocks noChangeArrowheads="1"/>
          </p:cNvSpPr>
          <p:nvPr/>
        </p:nvSpPr>
        <p:spPr bwMode="auto">
          <a:xfrm>
            <a:off x="0" y="248443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sp>
        <p:nvSpPr>
          <p:cNvPr id="6154" name="Rectangle 5"/>
          <p:cNvSpPr>
            <a:spLocks noChangeArrowheads="1"/>
          </p:cNvSpPr>
          <p:nvPr/>
        </p:nvSpPr>
        <p:spPr bwMode="auto">
          <a:xfrm>
            <a:off x="0" y="0"/>
            <a:ext cx="1524000" cy="381000"/>
          </a:xfrm>
          <a:prstGeom prst="rect">
            <a:avLst/>
          </a:prstGeom>
          <a:solidFill>
            <a:schemeClr val="tx1"/>
          </a:solidFill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1800">
                <a:solidFill>
                  <a:schemeClr val="bg2"/>
                </a:solidFill>
                <a:latin typeface="Forte" pitchFamily="66" charset="0"/>
              </a:rPr>
              <a:t>animation</a:t>
            </a:r>
          </a:p>
        </p:txBody>
      </p:sp>
      <p:sp>
        <p:nvSpPr>
          <p:cNvPr id="6155" name="Rectangle 6"/>
          <p:cNvSpPr>
            <a:spLocks noChangeArrowheads="1"/>
          </p:cNvSpPr>
          <p:nvPr/>
        </p:nvSpPr>
        <p:spPr bwMode="auto">
          <a:xfrm>
            <a:off x="0" y="248443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graphicFrame>
        <p:nvGraphicFramePr>
          <p:cNvPr id="6146" name="Object 7"/>
          <p:cNvGraphicFramePr>
            <a:graphicFrameLocks noChangeAspect="1"/>
          </p:cNvGraphicFramePr>
          <p:nvPr/>
        </p:nvGraphicFramePr>
        <p:xfrm>
          <a:off x="152400" y="1828800"/>
          <a:ext cx="6705600" cy="4329113"/>
        </p:xfrm>
        <a:graphic>
          <a:graphicData uri="http://schemas.openxmlformats.org/presentationml/2006/ole">
            <p:oleObj spid="_x0000_s81922" name="Picture" r:id="rId4" imgW="3660648" imgH="2360676" progId="Word.Picture.8">
              <p:embed/>
            </p:oleObj>
          </a:graphicData>
        </a:graphic>
      </p:graphicFrame>
      <p:sp>
        <p:nvSpPr>
          <p:cNvPr id="6156" name="AutoShape 8"/>
          <p:cNvSpPr>
            <a:spLocks noChangeArrowheads="1"/>
          </p:cNvSpPr>
          <p:nvPr/>
        </p:nvSpPr>
        <p:spPr bwMode="auto">
          <a:xfrm>
            <a:off x="5364163" y="2024063"/>
            <a:ext cx="3533775" cy="384175"/>
          </a:xfrm>
          <a:prstGeom prst="wedgeRoundRectCallout">
            <a:avLst>
              <a:gd name="adj1" fmla="val -66755"/>
              <a:gd name="adj2" fmla="val 900412"/>
              <a:gd name="adj3" fmla="val 16667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ctr" eaLnBrk="0" hangingPunct="0"/>
            <a:r>
              <a:rPr lang="en-US" sz="1800" b="1">
                <a:latin typeface="Times New Roman" pitchFamily="18" charset="0"/>
              </a:rPr>
              <a:t>returns 1</a:t>
            </a:r>
          </a:p>
        </p:txBody>
      </p:sp>
      <p:graphicFrame>
        <p:nvGraphicFramePr>
          <p:cNvPr id="6147" name="Object 9"/>
          <p:cNvGraphicFramePr>
            <a:graphicFrameLocks noChangeAspect="1"/>
          </p:cNvGraphicFramePr>
          <p:nvPr>
            <p:ph idx="1"/>
          </p:nvPr>
        </p:nvGraphicFramePr>
        <p:xfrm>
          <a:off x="7510463" y="3810000"/>
          <a:ext cx="1139825" cy="2362200"/>
        </p:xfrm>
        <a:graphic>
          <a:graphicData uri="http://schemas.openxmlformats.org/presentationml/2006/ole">
            <p:oleObj spid="_x0000_s81923" name="Picture" r:id="rId5" imgW="1066680" imgH="2209680" progId="Word.Picture.8">
              <p:embed/>
            </p:oleObj>
          </a:graphicData>
        </a:graphic>
      </p:graphicFrame>
      <p:sp>
        <p:nvSpPr>
          <p:cNvPr id="6157" name="Rectangle 10"/>
          <p:cNvSpPr>
            <a:spLocks noChangeArrowheads="1"/>
          </p:cNvSpPr>
          <p:nvPr/>
        </p:nvSpPr>
        <p:spPr bwMode="auto">
          <a:xfrm>
            <a:off x="179388" y="2060575"/>
            <a:ext cx="1873250" cy="2413000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6158" name="Rectangle 11"/>
          <p:cNvSpPr>
            <a:spLocks noChangeArrowheads="1"/>
          </p:cNvSpPr>
          <p:nvPr/>
        </p:nvSpPr>
        <p:spPr bwMode="auto">
          <a:xfrm>
            <a:off x="684213" y="2312988"/>
            <a:ext cx="1873250" cy="395287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6159" name="Rectangle 12"/>
          <p:cNvSpPr>
            <a:spLocks noChangeArrowheads="1"/>
          </p:cNvSpPr>
          <p:nvPr/>
        </p:nvSpPr>
        <p:spPr bwMode="auto">
          <a:xfrm>
            <a:off x="2735263" y="3033713"/>
            <a:ext cx="144462" cy="395287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6160" name="Rectangle 13"/>
          <p:cNvSpPr>
            <a:spLocks noChangeArrowheads="1"/>
          </p:cNvSpPr>
          <p:nvPr/>
        </p:nvSpPr>
        <p:spPr bwMode="auto">
          <a:xfrm>
            <a:off x="1295400" y="3068638"/>
            <a:ext cx="1512888" cy="431800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6161" name="Rectangle 14"/>
          <p:cNvSpPr>
            <a:spLocks noChangeArrowheads="1"/>
          </p:cNvSpPr>
          <p:nvPr/>
        </p:nvSpPr>
        <p:spPr bwMode="auto">
          <a:xfrm>
            <a:off x="900113" y="3392488"/>
            <a:ext cx="1512887" cy="431800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6162" name="Rectangle 15"/>
          <p:cNvSpPr>
            <a:spLocks noChangeArrowheads="1"/>
          </p:cNvSpPr>
          <p:nvPr/>
        </p:nvSpPr>
        <p:spPr bwMode="auto">
          <a:xfrm>
            <a:off x="468313" y="3824288"/>
            <a:ext cx="3059112" cy="433387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6163" name="Rectangle 16"/>
          <p:cNvSpPr>
            <a:spLocks noChangeArrowheads="1"/>
          </p:cNvSpPr>
          <p:nvPr/>
        </p:nvSpPr>
        <p:spPr bwMode="auto">
          <a:xfrm>
            <a:off x="539750" y="4184650"/>
            <a:ext cx="2303463" cy="433388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6164" name="Rectangle 17"/>
          <p:cNvSpPr>
            <a:spLocks noChangeArrowheads="1"/>
          </p:cNvSpPr>
          <p:nvPr/>
        </p:nvSpPr>
        <p:spPr bwMode="auto">
          <a:xfrm>
            <a:off x="1258888" y="4545013"/>
            <a:ext cx="2625725" cy="431800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6165" name="Rectangle 18"/>
          <p:cNvSpPr>
            <a:spLocks noChangeArrowheads="1"/>
          </p:cNvSpPr>
          <p:nvPr/>
        </p:nvSpPr>
        <p:spPr bwMode="auto">
          <a:xfrm>
            <a:off x="684213" y="4868863"/>
            <a:ext cx="2625725" cy="431800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6166" name="Rectangle 19"/>
          <p:cNvSpPr>
            <a:spLocks noChangeArrowheads="1"/>
          </p:cNvSpPr>
          <p:nvPr/>
        </p:nvSpPr>
        <p:spPr bwMode="auto">
          <a:xfrm>
            <a:off x="1727200" y="5265738"/>
            <a:ext cx="2625725" cy="431800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6167" name="Rectangle 20"/>
          <p:cNvSpPr>
            <a:spLocks noChangeArrowheads="1"/>
          </p:cNvSpPr>
          <p:nvPr/>
        </p:nvSpPr>
        <p:spPr bwMode="auto">
          <a:xfrm>
            <a:off x="1511300" y="5516563"/>
            <a:ext cx="2625725" cy="431800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 Spring Semester 2013</a:t>
            </a:r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Programming and Data Structure</a:t>
            </a:r>
          </a:p>
        </p:txBody>
      </p:sp>
      <p:sp>
        <p:nvSpPr>
          <p:cNvPr id="71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8C515E-99F3-4F8D-800F-B30BE7E224F4}" type="slidenum">
              <a:rPr lang="en-US" smtClean="0"/>
              <a:pPr/>
              <a:t>57</a:t>
            </a:fld>
            <a:endParaRPr lang="en-US" smtClean="0"/>
          </a:p>
        </p:txBody>
      </p:sp>
      <p:sp>
        <p:nvSpPr>
          <p:cNvPr id="71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20700"/>
          </a:xfrm>
        </p:spPr>
        <p:txBody>
          <a:bodyPr/>
          <a:lstStyle/>
          <a:p>
            <a:pPr eaLnBrk="1" hangingPunct="1"/>
            <a:r>
              <a:rPr lang="en-US" sz="2800" smtClean="0"/>
              <a:t>Trace Recursive factorial</a:t>
            </a:r>
          </a:p>
        </p:txBody>
      </p:sp>
      <p:sp>
        <p:nvSpPr>
          <p:cNvPr id="7176" name="Rectangle 3"/>
          <p:cNvSpPr>
            <a:spLocks noChangeArrowheads="1"/>
          </p:cNvSpPr>
          <p:nvPr/>
        </p:nvSpPr>
        <p:spPr bwMode="auto">
          <a:xfrm>
            <a:off x="1428750" y="179863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en-US" sz="2400"/>
          </a:p>
        </p:txBody>
      </p:sp>
      <p:sp>
        <p:nvSpPr>
          <p:cNvPr id="7177" name="Rectangle 4"/>
          <p:cNvSpPr>
            <a:spLocks noChangeArrowheads="1"/>
          </p:cNvSpPr>
          <p:nvPr/>
        </p:nvSpPr>
        <p:spPr bwMode="auto">
          <a:xfrm>
            <a:off x="0" y="248443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sp>
        <p:nvSpPr>
          <p:cNvPr id="7178" name="Rectangle 5"/>
          <p:cNvSpPr>
            <a:spLocks noChangeArrowheads="1"/>
          </p:cNvSpPr>
          <p:nvPr/>
        </p:nvSpPr>
        <p:spPr bwMode="auto">
          <a:xfrm>
            <a:off x="0" y="0"/>
            <a:ext cx="1524000" cy="381000"/>
          </a:xfrm>
          <a:prstGeom prst="rect">
            <a:avLst/>
          </a:prstGeom>
          <a:solidFill>
            <a:schemeClr val="tx1"/>
          </a:solidFill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1800">
                <a:solidFill>
                  <a:schemeClr val="bg2"/>
                </a:solidFill>
                <a:latin typeface="Forte" pitchFamily="66" charset="0"/>
              </a:rPr>
              <a:t>animation</a:t>
            </a:r>
          </a:p>
        </p:txBody>
      </p:sp>
      <p:sp>
        <p:nvSpPr>
          <p:cNvPr id="7179" name="Rectangle 6"/>
          <p:cNvSpPr>
            <a:spLocks noChangeArrowheads="1"/>
          </p:cNvSpPr>
          <p:nvPr/>
        </p:nvSpPr>
        <p:spPr bwMode="auto">
          <a:xfrm>
            <a:off x="0" y="248443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graphicFrame>
        <p:nvGraphicFramePr>
          <p:cNvPr id="7170" name="Object 7"/>
          <p:cNvGraphicFramePr>
            <a:graphicFrameLocks noChangeAspect="1"/>
          </p:cNvGraphicFramePr>
          <p:nvPr/>
        </p:nvGraphicFramePr>
        <p:xfrm>
          <a:off x="152400" y="1828800"/>
          <a:ext cx="6705600" cy="4329113"/>
        </p:xfrm>
        <a:graphic>
          <a:graphicData uri="http://schemas.openxmlformats.org/presentationml/2006/ole">
            <p:oleObj spid="_x0000_s82946" name="Picture" r:id="rId4" imgW="3660648" imgH="2360676" progId="Word.Picture.8">
              <p:embed/>
            </p:oleObj>
          </a:graphicData>
        </a:graphic>
      </p:graphicFrame>
      <p:sp>
        <p:nvSpPr>
          <p:cNvPr id="7180" name="AutoShape 8"/>
          <p:cNvSpPr>
            <a:spLocks noChangeArrowheads="1"/>
          </p:cNvSpPr>
          <p:nvPr/>
        </p:nvSpPr>
        <p:spPr bwMode="auto">
          <a:xfrm>
            <a:off x="5364163" y="2024063"/>
            <a:ext cx="3533775" cy="384175"/>
          </a:xfrm>
          <a:prstGeom prst="wedgeRoundRectCallout">
            <a:avLst>
              <a:gd name="adj1" fmla="val -103954"/>
              <a:gd name="adj2" fmla="val 853718"/>
              <a:gd name="adj3" fmla="val 16667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ctr" eaLnBrk="0" hangingPunct="0"/>
            <a:r>
              <a:rPr lang="en-US" sz="1800" b="1">
                <a:latin typeface="Times New Roman" pitchFamily="18" charset="0"/>
              </a:rPr>
              <a:t>returns factorial(0)</a:t>
            </a:r>
          </a:p>
        </p:txBody>
      </p:sp>
      <p:graphicFrame>
        <p:nvGraphicFramePr>
          <p:cNvPr id="7171" name="Object 9"/>
          <p:cNvGraphicFramePr>
            <a:graphicFrameLocks noChangeAspect="1"/>
          </p:cNvGraphicFramePr>
          <p:nvPr>
            <p:ph idx="1"/>
          </p:nvPr>
        </p:nvGraphicFramePr>
        <p:xfrm>
          <a:off x="7510463" y="3810000"/>
          <a:ext cx="1139825" cy="2362200"/>
        </p:xfrm>
        <a:graphic>
          <a:graphicData uri="http://schemas.openxmlformats.org/presentationml/2006/ole">
            <p:oleObj spid="_x0000_s82947" name="Picture" r:id="rId5" imgW="1066680" imgH="2209680" progId="Word.Picture.8">
              <p:embed/>
            </p:oleObj>
          </a:graphicData>
        </a:graphic>
      </p:graphicFrame>
      <p:sp>
        <p:nvSpPr>
          <p:cNvPr id="7181" name="Rectangle 10"/>
          <p:cNvSpPr>
            <a:spLocks noChangeArrowheads="1"/>
          </p:cNvSpPr>
          <p:nvPr/>
        </p:nvSpPr>
        <p:spPr bwMode="auto">
          <a:xfrm>
            <a:off x="179388" y="2060575"/>
            <a:ext cx="1873250" cy="2413000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7182" name="Rectangle 11"/>
          <p:cNvSpPr>
            <a:spLocks noChangeArrowheads="1"/>
          </p:cNvSpPr>
          <p:nvPr/>
        </p:nvSpPr>
        <p:spPr bwMode="auto">
          <a:xfrm>
            <a:off x="684213" y="2312988"/>
            <a:ext cx="1873250" cy="395287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7183" name="Rectangle 12"/>
          <p:cNvSpPr>
            <a:spLocks noChangeArrowheads="1"/>
          </p:cNvSpPr>
          <p:nvPr/>
        </p:nvSpPr>
        <p:spPr bwMode="auto">
          <a:xfrm>
            <a:off x="2735263" y="3033713"/>
            <a:ext cx="144462" cy="395287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7184" name="Rectangle 13"/>
          <p:cNvSpPr>
            <a:spLocks noChangeArrowheads="1"/>
          </p:cNvSpPr>
          <p:nvPr/>
        </p:nvSpPr>
        <p:spPr bwMode="auto">
          <a:xfrm>
            <a:off x="1295400" y="3068638"/>
            <a:ext cx="1512888" cy="431800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7185" name="Rectangle 14"/>
          <p:cNvSpPr>
            <a:spLocks noChangeArrowheads="1"/>
          </p:cNvSpPr>
          <p:nvPr/>
        </p:nvSpPr>
        <p:spPr bwMode="auto">
          <a:xfrm>
            <a:off x="900113" y="3392488"/>
            <a:ext cx="1512887" cy="431800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7186" name="Rectangle 15"/>
          <p:cNvSpPr>
            <a:spLocks noChangeArrowheads="1"/>
          </p:cNvSpPr>
          <p:nvPr/>
        </p:nvSpPr>
        <p:spPr bwMode="auto">
          <a:xfrm>
            <a:off x="468313" y="3824288"/>
            <a:ext cx="3059112" cy="433387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7187" name="Rectangle 16"/>
          <p:cNvSpPr>
            <a:spLocks noChangeArrowheads="1"/>
          </p:cNvSpPr>
          <p:nvPr/>
        </p:nvSpPr>
        <p:spPr bwMode="auto">
          <a:xfrm>
            <a:off x="539750" y="4184650"/>
            <a:ext cx="2303463" cy="433388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7188" name="Rectangle 17"/>
          <p:cNvSpPr>
            <a:spLocks noChangeArrowheads="1"/>
          </p:cNvSpPr>
          <p:nvPr/>
        </p:nvSpPr>
        <p:spPr bwMode="auto">
          <a:xfrm>
            <a:off x="1258888" y="4545013"/>
            <a:ext cx="2625725" cy="431800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7189" name="Rectangle 18"/>
          <p:cNvSpPr>
            <a:spLocks noChangeArrowheads="1"/>
          </p:cNvSpPr>
          <p:nvPr/>
        </p:nvSpPr>
        <p:spPr bwMode="auto">
          <a:xfrm>
            <a:off x="684213" y="4868863"/>
            <a:ext cx="2625725" cy="431800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 Spring Semester 2013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Programming and Data Structure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7C5E0D-DEBF-45B0-9685-589520415D37}" type="slidenum">
              <a:rPr lang="en-US" smtClean="0"/>
              <a:pPr/>
              <a:t>58</a:t>
            </a:fld>
            <a:endParaRPr lang="en-US" smtClean="0"/>
          </a:p>
        </p:txBody>
      </p:sp>
      <p:sp>
        <p:nvSpPr>
          <p:cNvPr id="81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20700"/>
          </a:xfrm>
        </p:spPr>
        <p:txBody>
          <a:bodyPr/>
          <a:lstStyle/>
          <a:p>
            <a:pPr eaLnBrk="1" hangingPunct="1"/>
            <a:r>
              <a:rPr lang="en-US" sz="2800" smtClean="0"/>
              <a:t>Trace Recursive factorial</a:t>
            </a:r>
          </a:p>
        </p:txBody>
      </p:sp>
      <p:sp>
        <p:nvSpPr>
          <p:cNvPr id="8200" name="Rectangle 3"/>
          <p:cNvSpPr>
            <a:spLocks noChangeArrowheads="1"/>
          </p:cNvSpPr>
          <p:nvPr/>
        </p:nvSpPr>
        <p:spPr bwMode="auto">
          <a:xfrm>
            <a:off x="1428750" y="179863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en-US" sz="2400"/>
          </a:p>
        </p:txBody>
      </p:sp>
      <p:sp>
        <p:nvSpPr>
          <p:cNvPr id="8201" name="Rectangle 4"/>
          <p:cNvSpPr>
            <a:spLocks noChangeArrowheads="1"/>
          </p:cNvSpPr>
          <p:nvPr/>
        </p:nvSpPr>
        <p:spPr bwMode="auto">
          <a:xfrm>
            <a:off x="0" y="248443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sp>
        <p:nvSpPr>
          <p:cNvPr id="8202" name="Rectangle 5"/>
          <p:cNvSpPr>
            <a:spLocks noChangeArrowheads="1"/>
          </p:cNvSpPr>
          <p:nvPr/>
        </p:nvSpPr>
        <p:spPr bwMode="auto">
          <a:xfrm>
            <a:off x="0" y="0"/>
            <a:ext cx="1524000" cy="381000"/>
          </a:xfrm>
          <a:prstGeom prst="rect">
            <a:avLst/>
          </a:prstGeom>
          <a:solidFill>
            <a:schemeClr val="tx1"/>
          </a:solidFill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1800">
                <a:solidFill>
                  <a:schemeClr val="bg2"/>
                </a:solidFill>
                <a:latin typeface="Forte" pitchFamily="66" charset="0"/>
              </a:rPr>
              <a:t>animation</a:t>
            </a:r>
          </a:p>
        </p:txBody>
      </p:sp>
      <p:sp>
        <p:nvSpPr>
          <p:cNvPr id="8203" name="Rectangle 6"/>
          <p:cNvSpPr>
            <a:spLocks noChangeArrowheads="1"/>
          </p:cNvSpPr>
          <p:nvPr/>
        </p:nvSpPr>
        <p:spPr bwMode="auto">
          <a:xfrm>
            <a:off x="0" y="248443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graphicFrame>
        <p:nvGraphicFramePr>
          <p:cNvPr id="8194" name="Object 7"/>
          <p:cNvGraphicFramePr>
            <a:graphicFrameLocks noChangeAspect="1"/>
          </p:cNvGraphicFramePr>
          <p:nvPr/>
        </p:nvGraphicFramePr>
        <p:xfrm>
          <a:off x="152400" y="1828800"/>
          <a:ext cx="6705600" cy="4329113"/>
        </p:xfrm>
        <a:graphic>
          <a:graphicData uri="http://schemas.openxmlformats.org/presentationml/2006/ole">
            <p:oleObj spid="_x0000_s83970" name="Picture" r:id="rId4" imgW="3660648" imgH="2360676" progId="Word.Picture.8">
              <p:embed/>
            </p:oleObj>
          </a:graphicData>
        </a:graphic>
      </p:graphicFrame>
      <p:sp>
        <p:nvSpPr>
          <p:cNvPr id="8204" name="AutoShape 8"/>
          <p:cNvSpPr>
            <a:spLocks noChangeArrowheads="1"/>
          </p:cNvSpPr>
          <p:nvPr/>
        </p:nvSpPr>
        <p:spPr bwMode="auto">
          <a:xfrm>
            <a:off x="5364163" y="2024063"/>
            <a:ext cx="3533775" cy="384175"/>
          </a:xfrm>
          <a:prstGeom prst="wedgeRoundRectCallout">
            <a:avLst>
              <a:gd name="adj1" fmla="val -129111"/>
              <a:gd name="adj2" fmla="val 671074"/>
              <a:gd name="adj3" fmla="val 16667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ctr" eaLnBrk="0" hangingPunct="0"/>
            <a:r>
              <a:rPr lang="en-US" sz="1800">
                <a:latin typeface="Times New Roman" pitchFamily="18" charset="0"/>
              </a:rPr>
              <a:t>returns factorial(1)</a:t>
            </a:r>
          </a:p>
        </p:txBody>
      </p:sp>
      <p:graphicFrame>
        <p:nvGraphicFramePr>
          <p:cNvPr id="8195" name="Object 9"/>
          <p:cNvGraphicFramePr>
            <a:graphicFrameLocks noChangeAspect="1"/>
          </p:cNvGraphicFramePr>
          <p:nvPr>
            <p:ph idx="1"/>
          </p:nvPr>
        </p:nvGraphicFramePr>
        <p:xfrm>
          <a:off x="7510463" y="3810000"/>
          <a:ext cx="1139825" cy="2362200"/>
        </p:xfrm>
        <a:graphic>
          <a:graphicData uri="http://schemas.openxmlformats.org/presentationml/2006/ole">
            <p:oleObj spid="_x0000_s83971" name="Picture" r:id="rId5" imgW="1066680" imgH="2209680" progId="Word.Picture.8">
              <p:embed/>
            </p:oleObj>
          </a:graphicData>
        </a:graphic>
      </p:graphicFrame>
      <p:sp>
        <p:nvSpPr>
          <p:cNvPr id="8205" name="Rectangle 10"/>
          <p:cNvSpPr>
            <a:spLocks noChangeArrowheads="1"/>
          </p:cNvSpPr>
          <p:nvPr/>
        </p:nvSpPr>
        <p:spPr bwMode="auto">
          <a:xfrm>
            <a:off x="179388" y="2060575"/>
            <a:ext cx="1873250" cy="2413000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8206" name="Rectangle 11"/>
          <p:cNvSpPr>
            <a:spLocks noChangeArrowheads="1"/>
          </p:cNvSpPr>
          <p:nvPr/>
        </p:nvSpPr>
        <p:spPr bwMode="auto">
          <a:xfrm>
            <a:off x="684213" y="2312988"/>
            <a:ext cx="1873250" cy="395287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8207" name="Rectangle 12"/>
          <p:cNvSpPr>
            <a:spLocks noChangeArrowheads="1"/>
          </p:cNvSpPr>
          <p:nvPr/>
        </p:nvSpPr>
        <p:spPr bwMode="auto">
          <a:xfrm>
            <a:off x="2735263" y="3033713"/>
            <a:ext cx="144462" cy="395287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8208" name="Rectangle 13"/>
          <p:cNvSpPr>
            <a:spLocks noChangeArrowheads="1"/>
          </p:cNvSpPr>
          <p:nvPr/>
        </p:nvSpPr>
        <p:spPr bwMode="auto">
          <a:xfrm>
            <a:off x="1295400" y="3068638"/>
            <a:ext cx="1512888" cy="431800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8209" name="Rectangle 14"/>
          <p:cNvSpPr>
            <a:spLocks noChangeArrowheads="1"/>
          </p:cNvSpPr>
          <p:nvPr/>
        </p:nvSpPr>
        <p:spPr bwMode="auto">
          <a:xfrm>
            <a:off x="900113" y="3392488"/>
            <a:ext cx="1512887" cy="431800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8210" name="Rectangle 15"/>
          <p:cNvSpPr>
            <a:spLocks noChangeArrowheads="1"/>
          </p:cNvSpPr>
          <p:nvPr/>
        </p:nvSpPr>
        <p:spPr bwMode="auto">
          <a:xfrm>
            <a:off x="468313" y="3824288"/>
            <a:ext cx="3059112" cy="433387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8211" name="Rectangle 16"/>
          <p:cNvSpPr>
            <a:spLocks noChangeArrowheads="1"/>
          </p:cNvSpPr>
          <p:nvPr/>
        </p:nvSpPr>
        <p:spPr bwMode="auto">
          <a:xfrm>
            <a:off x="539750" y="4184650"/>
            <a:ext cx="2303463" cy="433388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 Spring Semester 2013</a:t>
            </a:r>
          </a:p>
        </p:txBody>
      </p:sp>
      <p:sp>
        <p:nvSpPr>
          <p:cNvPr id="92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Programming and Data Structure</a:t>
            </a:r>
          </a:p>
        </p:txBody>
      </p:sp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3FD8E2-57FA-411F-A49D-EE650C96C964}" type="slidenum">
              <a:rPr lang="en-US" smtClean="0"/>
              <a:pPr/>
              <a:t>59</a:t>
            </a:fld>
            <a:endParaRPr lang="en-US" smtClean="0"/>
          </a:p>
        </p:txBody>
      </p:sp>
      <p:sp>
        <p:nvSpPr>
          <p:cNvPr id="922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20700"/>
          </a:xfrm>
        </p:spPr>
        <p:txBody>
          <a:bodyPr/>
          <a:lstStyle/>
          <a:p>
            <a:pPr eaLnBrk="1" hangingPunct="1"/>
            <a:r>
              <a:rPr lang="en-US" sz="2800" smtClean="0"/>
              <a:t>Trace Recursive factorial</a:t>
            </a:r>
          </a:p>
        </p:txBody>
      </p:sp>
      <p:sp>
        <p:nvSpPr>
          <p:cNvPr id="9224" name="Rectangle 3"/>
          <p:cNvSpPr>
            <a:spLocks noChangeArrowheads="1"/>
          </p:cNvSpPr>
          <p:nvPr/>
        </p:nvSpPr>
        <p:spPr bwMode="auto">
          <a:xfrm>
            <a:off x="1428750" y="179863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en-US" sz="2400"/>
          </a:p>
        </p:txBody>
      </p:sp>
      <p:sp>
        <p:nvSpPr>
          <p:cNvPr id="9225" name="Rectangle 4"/>
          <p:cNvSpPr>
            <a:spLocks noChangeArrowheads="1"/>
          </p:cNvSpPr>
          <p:nvPr/>
        </p:nvSpPr>
        <p:spPr bwMode="auto">
          <a:xfrm>
            <a:off x="0" y="248443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sp>
        <p:nvSpPr>
          <p:cNvPr id="9226" name="Rectangle 5"/>
          <p:cNvSpPr>
            <a:spLocks noChangeArrowheads="1"/>
          </p:cNvSpPr>
          <p:nvPr/>
        </p:nvSpPr>
        <p:spPr bwMode="auto">
          <a:xfrm>
            <a:off x="0" y="0"/>
            <a:ext cx="1524000" cy="381000"/>
          </a:xfrm>
          <a:prstGeom prst="rect">
            <a:avLst/>
          </a:prstGeom>
          <a:solidFill>
            <a:schemeClr val="tx1"/>
          </a:solidFill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1800">
                <a:solidFill>
                  <a:schemeClr val="bg2"/>
                </a:solidFill>
                <a:latin typeface="Forte" pitchFamily="66" charset="0"/>
              </a:rPr>
              <a:t>animation</a:t>
            </a:r>
          </a:p>
        </p:txBody>
      </p:sp>
      <p:sp>
        <p:nvSpPr>
          <p:cNvPr id="9227" name="Rectangle 6"/>
          <p:cNvSpPr>
            <a:spLocks noChangeArrowheads="1"/>
          </p:cNvSpPr>
          <p:nvPr/>
        </p:nvSpPr>
        <p:spPr bwMode="auto">
          <a:xfrm>
            <a:off x="0" y="248443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graphicFrame>
        <p:nvGraphicFramePr>
          <p:cNvPr id="9218" name="Object 7"/>
          <p:cNvGraphicFramePr>
            <a:graphicFrameLocks noChangeAspect="1"/>
          </p:cNvGraphicFramePr>
          <p:nvPr/>
        </p:nvGraphicFramePr>
        <p:xfrm>
          <a:off x="152400" y="1828800"/>
          <a:ext cx="6705600" cy="4329113"/>
        </p:xfrm>
        <a:graphic>
          <a:graphicData uri="http://schemas.openxmlformats.org/presentationml/2006/ole">
            <p:oleObj spid="_x0000_s84994" name="Picture" r:id="rId4" imgW="3660648" imgH="2360676" progId="Word.Picture.8">
              <p:embed/>
            </p:oleObj>
          </a:graphicData>
        </a:graphic>
      </p:graphicFrame>
      <p:sp>
        <p:nvSpPr>
          <p:cNvPr id="9228" name="AutoShape 8"/>
          <p:cNvSpPr>
            <a:spLocks noChangeArrowheads="1"/>
          </p:cNvSpPr>
          <p:nvPr/>
        </p:nvSpPr>
        <p:spPr bwMode="auto">
          <a:xfrm>
            <a:off x="5364163" y="2024063"/>
            <a:ext cx="3533775" cy="384175"/>
          </a:xfrm>
          <a:prstGeom prst="wedgeRoundRectCallout">
            <a:avLst>
              <a:gd name="adj1" fmla="val -143440"/>
              <a:gd name="adj2" fmla="val 492560"/>
              <a:gd name="adj3" fmla="val 16667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ctr" eaLnBrk="0" hangingPunct="0"/>
            <a:r>
              <a:rPr lang="en-US" sz="2000" b="1">
                <a:latin typeface="Times New Roman" pitchFamily="18" charset="0"/>
              </a:rPr>
              <a:t>returns factorial(2)</a:t>
            </a:r>
          </a:p>
        </p:txBody>
      </p:sp>
      <p:graphicFrame>
        <p:nvGraphicFramePr>
          <p:cNvPr id="9219" name="Object 9"/>
          <p:cNvGraphicFramePr>
            <a:graphicFrameLocks noChangeAspect="1"/>
          </p:cNvGraphicFramePr>
          <p:nvPr>
            <p:ph idx="1"/>
          </p:nvPr>
        </p:nvGraphicFramePr>
        <p:xfrm>
          <a:off x="7510463" y="3810000"/>
          <a:ext cx="1139825" cy="2362200"/>
        </p:xfrm>
        <a:graphic>
          <a:graphicData uri="http://schemas.openxmlformats.org/presentationml/2006/ole">
            <p:oleObj spid="_x0000_s84995" name="Picture" r:id="rId5" imgW="1066680" imgH="2209680" progId="Word.Picture.8">
              <p:embed/>
            </p:oleObj>
          </a:graphicData>
        </a:graphic>
      </p:graphicFrame>
      <p:sp>
        <p:nvSpPr>
          <p:cNvPr id="9229" name="Rectangle 10"/>
          <p:cNvSpPr>
            <a:spLocks noChangeArrowheads="1"/>
          </p:cNvSpPr>
          <p:nvPr/>
        </p:nvSpPr>
        <p:spPr bwMode="auto">
          <a:xfrm>
            <a:off x="179388" y="2060575"/>
            <a:ext cx="1873250" cy="1763713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9230" name="Rectangle 11"/>
          <p:cNvSpPr>
            <a:spLocks noChangeArrowheads="1"/>
          </p:cNvSpPr>
          <p:nvPr/>
        </p:nvSpPr>
        <p:spPr bwMode="auto">
          <a:xfrm>
            <a:off x="684213" y="2312988"/>
            <a:ext cx="1873250" cy="395287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9231" name="Rectangle 12"/>
          <p:cNvSpPr>
            <a:spLocks noChangeArrowheads="1"/>
          </p:cNvSpPr>
          <p:nvPr/>
        </p:nvSpPr>
        <p:spPr bwMode="auto">
          <a:xfrm>
            <a:off x="2735263" y="3033713"/>
            <a:ext cx="144462" cy="395287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9232" name="Rectangle 13"/>
          <p:cNvSpPr>
            <a:spLocks noChangeArrowheads="1"/>
          </p:cNvSpPr>
          <p:nvPr/>
        </p:nvSpPr>
        <p:spPr bwMode="auto">
          <a:xfrm>
            <a:off x="1295400" y="3068638"/>
            <a:ext cx="1512888" cy="431800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9233" name="Rectangle 14"/>
          <p:cNvSpPr>
            <a:spLocks noChangeArrowheads="1"/>
          </p:cNvSpPr>
          <p:nvPr/>
        </p:nvSpPr>
        <p:spPr bwMode="auto">
          <a:xfrm>
            <a:off x="900113" y="3392488"/>
            <a:ext cx="1512887" cy="431800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Defining a Function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4937125"/>
          </a:xfrm>
        </p:spPr>
        <p:txBody>
          <a:bodyPr/>
          <a:lstStyle/>
          <a:p>
            <a:r>
              <a:rPr lang="en-US" smtClean="0"/>
              <a:t>A function definition has two parts:</a:t>
            </a:r>
          </a:p>
          <a:p>
            <a:pPr lvl="1"/>
            <a:r>
              <a:rPr lang="en-US" smtClean="0"/>
              <a:t>The first line.</a:t>
            </a:r>
          </a:p>
          <a:p>
            <a:pPr lvl="1"/>
            <a:r>
              <a:rPr lang="en-US" smtClean="0"/>
              <a:t>The body of the function.</a:t>
            </a:r>
          </a:p>
          <a:p>
            <a:pPr lvl="1">
              <a:buFontTx/>
              <a:buNone/>
            </a:pPr>
            <a:endParaRPr lang="en-US" smtClean="0"/>
          </a:p>
          <a:p>
            <a:pPr lvl="2">
              <a:buFontTx/>
              <a:buNone/>
            </a:pPr>
            <a:r>
              <a:rPr lang="en-US" i="1" smtClean="0">
                <a:cs typeface="Times New Roman" pitchFamily="18" charset="0"/>
              </a:rPr>
              <a:t>return-value-type  function-name  </a:t>
            </a:r>
            <a:r>
              <a:rPr lang="en-US" smtClean="0">
                <a:cs typeface="Times New Roman" pitchFamily="18" charset="0"/>
              </a:rPr>
              <a:t>( </a:t>
            </a:r>
            <a:r>
              <a:rPr lang="en-US" i="1" smtClean="0">
                <a:cs typeface="Times New Roman" pitchFamily="18" charset="0"/>
              </a:rPr>
              <a:t>parameter-list</a:t>
            </a:r>
            <a:r>
              <a:rPr lang="en-US" smtClean="0">
                <a:cs typeface="Times New Roman" pitchFamily="18" charset="0"/>
              </a:rPr>
              <a:t> )</a:t>
            </a:r>
            <a:br>
              <a:rPr lang="en-US" smtClean="0">
                <a:cs typeface="Times New Roman" pitchFamily="18" charset="0"/>
              </a:rPr>
            </a:br>
            <a:r>
              <a:rPr lang="en-US" smtClean="0">
                <a:cs typeface="Times New Roman" pitchFamily="18" charset="0"/>
              </a:rPr>
              <a:t>{</a:t>
            </a:r>
            <a:br>
              <a:rPr lang="en-US" smtClean="0">
                <a:cs typeface="Times New Roman" pitchFamily="18" charset="0"/>
              </a:rPr>
            </a:br>
            <a:r>
              <a:rPr lang="en-US" smtClean="0">
                <a:cs typeface="Times New Roman" pitchFamily="18" charset="0"/>
              </a:rPr>
              <a:t>   </a:t>
            </a:r>
            <a:r>
              <a:rPr lang="en-US" i="1" smtClean="0">
                <a:cs typeface="Times New Roman" pitchFamily="18" charset="0"/>
              </a:rPr>
              <a:t>declarations and statements</a:t>
            </a:r>
            <a:br>
              <a:rPr lang="en-US" i="1" smtClean="0">
                <a:cs typeface="Times New Roman" pitchFamily="18" charset="0"/>
              </a:rPr>
            </a:br>
            <a:r>
              <a:rPr lang="en-US" smtClean="0">
                <a:cs typeface="Times New Roman" pitchFamily="18" charset="0"/>
              </a:rPr>
              <a:t>}</a:t>
            </a:r>
            <a:r>
              <a:rPr lang="en-US" smtClean="0"/>
              <a:t> </a:t>
            </a:r>
          </a:p>
          <a:p>
            <a:pPr lvl="1"/>
            <a:endParaRPr lang="en-US" sz="200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D3B085-2000-4CF1-B424-A24A81437997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 Spring Semester 2013</a:t>
            </a:r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Programming and Data Structure</a:t>
            </a:r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BFC37CF-5D0B-459F-8CCA-80A6EC1E66EA}" type="slidenum">
              <a:rPr lang="en-US" smtClean="0"/>
              <a:pPr/>
              <a:t>60</a:t>
            </a:fld>
            <a:endParaRPr lang="en-US" smtClean="0"/>
          </a:p>
        </p:txBody>
      </p:sp>
      <p:sp>
        <p:nvSpPr>
          <p:cNvPr id="102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20700"/>
          </a:xfrm>
        </p:spPr>
        <p:txBody>
          <a:bodyPr/>
          <a:lstStyle/>
          <a:p>
            <a:pPr eaLnBrk="1" hangingPunct="1"/>
            <a:r>
              <a:rPr lang="en-US" sz="2800" smtClean="0"/>
              <a:t>Trace Recursive factorial</a:t>
            </a:r>
          </a:p>
        </p:txBody>
      </p:sp>
      <p:sp>
        <p:nvSpPr>
          <p:cNvPr id="10248" name="Rectangle 3"/>
          <p:cNvSpPr>
            <a:spLocks noChangeArrowheads="1"/>
          </p:cNvSpPr>
          <p:nvPr/>
        </p:nvSpPr>
        <p:spPr bwMode="auto">
          <a:xfrm>
            <a:off x="1428750" y="179863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en-US" sz="2400"/>
          </a:p>
        </p:txBody>
      </p:sp>
      <p:sp>
        <p:nvSpPr>
          <p:cNvPr id="10249" name="Rectangle 4"/>
          <p:cNvSpPr>
            <a:spLocks noChangeArrowheads="1"/>
          </p:cNvSpPr>
          <p:nvPr/>
        </p:nvSpPr>
        <p:spPr bwMode="auto">
          <a:xfrm>
            <a:off x="0" y="248443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sp>
        <p:nvSpPr>
          <p:cNvPr id="10250" name="Rectangle 5"/>
          <p:cNvSpPr>
            <a:spLocks noChangeArrowheads="1"/>
          </p:cNvSpPr>
          <p:nvPr/>
        </p:nvSpPr>
        <p:spPr bwMode="auto">
          <a:xfrm>
            <a:off x="0" y="0"/>
            <a:ext cx="1524000" cy="381000"/>
          </a:xfrm>
          <a:prstGeom prst="rect">
            <a:avLst/>
          </a:prstGeom>
          <a:solidFill>
            <a:schemeClr val="tx1"/>
          </a:solidFill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1800">
                <a:solidFill>
                  <a:schemeClr val="bg2"/>
                </a:solidFill>
                <a:latin typeface="Forte" pitchFamily="66" charset="0"/>
              </a:rPr>
              <a:t>animation</a:t>
            </a:r>
          </a:p>
        </p:txBody>
      </p:sp>
      <p:sp>
        <p:nvSpPr>
          <p:cNvPr id="10251" name="Rectangle 6"/>
          <p:cNvSpPr>
            <a:spLocks noChangeArrowheads="1"/>
          </p:cNvSpPr>
          <p:nvPr/>
        </p:nvSpPr>
        <p:spPr bwMode="auto">
          <a:xfrm>
            <a:off x="0" y="248443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graphicFrame>
        <p:nvGraphicFramePr>
          <p:cNvPr id="10242" name="Object 7"/>
          <p:cNvGraphicFramePr>
            <a:graphicFrameLocks noChangeAspect="1"/>
          </p:cNvGraphicFramePr>
          <p:nvPr/>
        </p:nvGraphicFramePr>
        <p:xfrm>
          <a:off x="152400" y="1828800"/>
          <a:ext cx="6705600" cy="4329113"/>
        </p:xfrm>
        <a:graphic>
          <a:graphicData uri="http://schemas.openxmlformats.org/presentationml/2006/ole">
            <p:oleObj spid="_x0000_s86018" name="Picture" r:id="rId4" imgW="3660648" imgH="2360676" progId="Word.Picture.8">
              <p:embed/>
            </p:oleObj>
          </a:graphicData>
        </a:graphic>
      </p:graphicFrame>
      <p:sp>
        <p:nvSpPr>
          <p:cNvPr id="10252" name="AutoShape 8"/>
          <p:cNvSpPr>
            <a:spLocks noChangeArrowheads="1"/>
          </p:cNvSpPr>
          <p:nvPr/>
        </p:nvSpPr>
        <p:spPr bwMode="auto">
          <a:xfrm>
            <a:off x="5364163" y="2024063"/>
            <a:ext cx="3533775" cy="384175"/>
          </a:xfrm>
          <a:prstGeom prst="wedgeRoundRectCallout">
            <a:avLst>
              <a:gd name="adj1" fmla="val -149912"/>
              <a:gd name="adj2" fmla="val 275620"/>
              <a:gd name="adj3" fmla="val 16667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ctr" eaLnBrk="0" hangingPunct="0"/>
            <a:r>
              <a:rPr lang="en-US" sz="2000" b="1">
                <a:latin typeface="Times New Roman" pitchFamily="18" charset="0"/>
              </a:rPr>
              <a:t>returns factorial(3)</a:t>
            </a:r>
          </a:p>
        </p:txBody>
      </p:sp>
      <p:graphicFrame>
        <p:nvGraphicFramePr>
          <p:cNvPr id="10243" name="Object 9"/>
          <p:cNvGraphicFramePr>
            <a:graphicFrameLocks noChangeAspect="1"/>
          </p:cNvGraphicFramePr>
          <p:nvPr>
            <p:ph idx="1"/>
          </p:nvPr>
        </p:nvGraphicFramePr>
        <p:xfrm>
          <a:off x="7510463" y="3810000"/>
          <a:ext cx="1139825" cy="2362200"/>
        </p:xfrm>
        <a:graphic>
          <a:graphicData uri="http://schemas.openxmlformats.org/presentationml/2006/ole">
            <p:oleObj spid="_x0000_s86019" name="Picture" r:id="rId5" imgW="1066680" imgH="2209680" progId="Word.Picture.8">
              <p:embed/>
            </p:oleObj>
          </a:graphicData>
        </a:graphic>
      </p:graphicFrame>
      <p:sp>
        <p:nvSpPr>
          <p:cNvPr id="10253" name="Rectangle 10"/>
          <p:cNvSpPr>
            <a:spLocks noChangeArrowheads="1"/>
          </p:cNvSpPr>
          <p:nvPr/>
        </p:nvSpPr>
        <p:spPr bwMode="auto">
          <a:xfrm>
            <a:off x="179388" y="2060575"/>
            <a:ext cx="1873250" cy="1081088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10254" name="Rectangle 11"/>
          <p:cNvSpPr>
            <a:spLocks noChangeArrowheads="1"/>
          </p:cNvSpPr>
          <p:nvPr/>
        </p:nvSpPr>
        <p:spPr bwMode="auto">
          <a:xfrm>
            <a:off x="684213" y="2312988"/>
            <a:ext cx="1873250" cy="395287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10255" name="Rectangle 12"/>
          <p:cNvSpPr>
            <a:spLocks noChangeArrowheads="1"/>
          </p:cNvSpPr>
          <p:nvPr/>
        </p:nvSpPr>
        <p:spPr bwMode="auto">
          <a:xfrm>
            <a:off x="2735263" y="3033713"/>
            <a:ext cx="144462" cy="395287"/>
          </a:xfrm>
          <a:prstGeom prst="rect">
            <a:avLst/>
          </a:prstGeom>
          <a:solidFill>
            <a:srgbClr val="CCFF33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 Spring Semester 2013</a:t>
            </a:r>
          </a:p>
        </p:txBody>
      </p:sp>
      <p:sp>
        <p:nvSpPr>
          <p:cNvPr id="1126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Programming and Data Structure</a:t>
            </a:r>
          </a:p>
        </p:txBody>
      </p:sp>
      <p:sp>
        <p:nvSpPr>
          <p:cNvPr id="112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AD8112-A3C9-4ACF-B7E9-1186B7626326}" type="slidenum">
              <a:rPr lang="en-US" smtClean="0"/>
              <a:pPr/>
              <a:t>61</a:t>
            </a:fld>
            <a:endParaRPr lang="en-US" smtClean="0"/>
          </a:p>
        </p:txBody>
      </p:sp>
      <p:sp>
        <p:nvSpPr>
          <p:cNvPr id="112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20700"/>
          </a:xfrm>
        </p:spPr>
        <p:txBody>
          <a:bodyPr/>
          <a:lstStyle/>
          <a:p>
            <a:pPr eaLnBrk="1" hangingPunct="1"/>
            <a:r>
              <a:rPr lang="en-US" sz="2800" smtClean="0"/>
              <a:t>Trace Recursive factorial</a:t>
            </a:r>
          </a:p>
        </p:txBody>
      </p:sp>
      <p:sp>
        <p:nvSpPr>
          <p:cNvPr id="11272" name="Rectangle 3"/>
          <p:cNvSpPr>
            <a:spLocks noChangeArrowheads="1"/>
          </p:cNvSpPr>
          <p:nvPr/>
        </p:nvSpPr>
        <p:spPr bwMode="auto">
          <a:xfrm>
            <a:off x="1428750" y="179863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en-US" sz="2400"/>
          </a:p>
        </p:txBody>
      </p:sp>
      <p:sp>
        <p:nvSpPr>
          <p:cNvPr id="11273" name="Rectangle 4"/>
          <p:cNvSpPr>
            <a:spLocks noChangeArrowheads="1"/>
          </p:cNvSpPr>
          <p:nvPr/>
        </p:nvSpPr>
        <p:spPr bwMode="auto">
          <a:xfrm>
            <a:off x="0" y="248443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sp>
        <p:nvSpPr>
          <p:cNvPr id="11274" name="Rectangle 5"/>
          <p:cNvSpPr>
            <a:spLocks noChangeArrowheads="1"/>
          </p:cNvSpPr>
          <p:nvPr/>
        </p:nvSpPr>
        <p:spPr bwMode="auto">
          <a:xfrm>
            <a:off x="0" y="0"/>
            <a:ext cx="1524000" cy="381000"/>
          </a:xfrm>
          <a:prstGeom prst="rect">
            <a:avLst/>
          </a:prstGeom>
          <a:solidFill>
            <a:schemeClr val="tx1"/>
          </a:solidFill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1800">
                <a:solidFill>
                  <a:schemeClr val="bg2"/>
                </a:solidFill>
                <a:latin typeface="Forte" pitchFamily="66" charset="0"/>
              </a:rPr>
              <a:t>animation</a:t>
            </a:r>
          </a:p>
        </p:txBody>
      </p:sp>
      <p:sp>
        <p:nvSpPr>
          <p:cNvPr id="11275" name="Rectangle 6"/>
          <p:cNvSpPr>
            <a:spLocks noChangeArrowheads="1"/>
          </p:cNvSpPr>
          <p:nvPr/>
        </p:nvSpPr>
        <p:spPr bwMode="auto">
          <a:xfrm>
            <a:off x="0" y="248443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graphicFrame>
        <p:nvGraphicFramePr>
          <p:cNvPr id="11266" name="Object 7"/>
          <p:cNvGraphicFramePr>
            <a:graphicFrameLocks noChangeAspect="1"/>
          </p:cNvGraphicFramePr>
          <p:nvPr/>
        </p:nvGraphicFramePr>
        <p:xfrm>
          <a:off x="152400" y="1828800"/>
          <a:ext cx="6705600" cy="4329113"/>
        </p:xfrm>
        <a:graphic>
          <a:graphicData uri="http://schemas.openxmlformats.org/presentationml/2006/ole">
            <p:oleObj spid="_x0000_s87042" name="Picture" r:id="rId4" imgW="3660648" imgH="2360676" progId="Word.Picture.8">
              <p:embed/>
            </p:oleObj>
          </a:graphicData>
        </a:graphic>
      </p:graphicFrame>
      <p:sp>
        <p:nvSpPr>
          <p:cNvPr id="11276" name="AutoShape 8"/>
          <p:cNvSpPr>
            <a:spLocks noChangeArrowheads="1"/>
          </p:cNvSpPr>
          <p:nvPr/>
        </p:nvSpPr>
        <p:spPr bwMode="auto">
          <a:xfrm>
            <a:off x="4319588" y="1233488"/>
            <a:ext cx="3533775" cy="384175"/>
          </a:xfrm>
          <a:prstGeom prst="wedgeRoundRectCallout">
            <a:avLst>
              <a:gd name="adj1" fmla="val -132569"/>
              <a:gd name="adj2" fmla="val 284713"/>
              <a:gd name="adj3" fmla="val 16667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ctr" eaLnBrk="0" hangingPunct="0"/>
            <a:r>
              <a:rPr lang="en-US" sz="2000" b="1">
                <a:latin typeface="Times New Roman" pitchFamily="18" charset="0"/>
              </a:rPr>
              <a:t>returns factorial(4)</a:t>
            </a:r>
          </a:p>
        </p:txBody>
      </p:sp>
      <p:graphicFrame>
        <p:nvGraphicFramePr>
          <p:cNvPr id="11267" name="Object 9"/>
          <p:cNvGraphicFramePr>
            <a:graphicFrameLocks noChangeAspect="1"/>
          </p:cNvGraphicFramePr>
          <p:nvPr>
            <p:ph idx="1"/>
          </p:nvPr>
        </p:nvGraphicFramePr>
        <p:xfrm>
          <a:off x="7510463" y="3810000"/>
          <a:ext cx="1139825" cy="2362200"/>
        </p:xfrm>
        <a:graphic>
          <a:graphicData uri="http://schemas.openxmlformats.org/presentationml/2006/ole">
            <p:oleObj spid="_x0000_s87043" name="Picture" r:id="rId5" imgW="1066680" imgH="2209680" progId="Word.Picture.8">
              <p:embed/>
            </p:oleObj>
          </a:graphicData>
        </a:graphic>
      </p:graphicFrame>
      <p:sp>
        <p:nvSpPr>
          <p:cNvPr id="11277" name="Rectangle 10"/>
          <p:cNvSpPr>
            <a:spLocks noChangeArrowheads="1"/>
          </p:cNvSpPr>
          <p:nvPr/>
        </p:nvSpPr>
        <p:spPr bwMode="auto">
          <a:xfrm>
            <a:off x="2735263" y="3033713"/>
            <a:ext cx="144462" cy="395287"/>
          </a:xfrm>
          <a:prstGeom prst="rect">
            <a:avLst/>
          </a:prstGeom>
          <a:solidFill>
            <a:srgbClr val="CCFF33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 Spring Semester 2013</a:t>
            </a:r>
          </a:p>
        </p:txBody>
      </p:sp>
      <p:sp>
        <p:nvSpPr>
          <p:cNvPr id="675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Programming and Data Structure</a:t>
            </a:r>
          </a:p>
        </p:txBody>
      </p:sp>
      <p:sp>
        <p:nvSpPr>
          <p:cNvPr id="675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818DFF-B461-4963-9130-B429CDC57D72}" type="slidenum">
              <a:rPr lang="en-US" smtClean="0"/>
              <a:pPr/>
              <a:t>62</a:t>
            </a:fld>
            <a:endParaRPr lang="en-US" smtClean="0"/>
          </a:p>
        </p:txBody>
      </p:sp>
      <p:sp>
        <p:nvSpPr>
          <p:cNvPr id="675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Recursive Algorithms Computer Implementation</a:t>
            </a:r>
          </a:p>
        </p:txBody>
      </p:sp>
      <p:sp>
        <p:nvSpPr>
          <p:cNvPr id="675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3300"/>
                </a:solidFill>
                <a:latin typeface="Comic Sans MS" pitchFamily="66" charset="0"/>
              </a:rPr>
              <a:t>long factorial(int n){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3300"/>
                </a:solidFill>
                <a:latin typeface="Comic Sans MS" pitchFamily="66" charset="0"/>
              </a:rPr>
              <a:t>	if (n&lt;=0) return 1;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3300"/>
                </a:solidFill>
                <a:latin typeface="Comic Sans MS" pitchFamily="66" charset="0"/>
              </a:rPr>
              <a:t>	return n*factorial(n-1);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3300"/>
                </a:solidFill>
                <a:latin typeface="Comic Sans MS" pitchFamily="66" charset="0"/>
              </a:rPr>
              <a:t>}</a:t>
            </a:r>
          </a:p>
          <a:p>
            <a:pPr eaLnBrk="1" hangingPunct="1">
              <a:buFontTx/>
              <a:buNone/>
            </a:pPr>
            <a:endParaRPr lang="en-US" sz="2400" smtClean="0">
              <a:solidFill>
                <a:srgbClr val="003300"/>
              </a:solidFill>
              <a:latin typeface="Comic Sans MS" pitchFamily="66" charset="0"/>
            </a:endParaRPr>
          </a:p>
          <a:p>
            <a:pPr algn="ctr" eaLnBrk="1" hangingPunct="1">
              <a:buFontTx/>
              <a:buNone/>
            </a:pPr>
            <a:r>
              <a:rPr lang="en-US" smtClean="0"/>
              <a:t>Compute 5!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  <p:pic>
        <p:nvPicPr>
          <p:cNvPr id="67591" name="Picture 4" descr="spr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5275" y="3074988"/>
            <a:ext cx="2193925" cy="172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592" name="AutoShape 5"/>
          <p:cNvSpPr>
            <a:spLocks noChangeArrowheads="1"/>
          </p:cNvSpPr>
          <p:nvPr/>
        </p:nvSpPr>
        <p:spPr bwMode="auto">
          <a:xfrm flipH="1">
            <a:off x="6400800" y="2743200"/>
            <a:ext cx="838200" cy="2362200"/>
          </a:xfrm>
          <a:prstGeom prst="moon">
            <a:avLst>
              <a:gd name="adj" fmla="val 7045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 Spring Semester 2013</a:t>
            </a:r>
          </a:p>
        </p:txBody>
      </p:sp>
      <p:sp>
        <p:nvSpPr>
          <p:cNvPr id="686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Programming and Data Structure</a:t>
            </a:r>
          </a:p>
        </p:txBody>
      </p:sp>
      <p:sp>
        <p:nvSpPr>
          <p:cNvPr id="686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1338EB-B636-43F0-9925-CBA09B3A90A6}" type="slidenum">
              <a:rPr lang="en-US" smtClean="0"/>
              <a:pPr/>
              <a:t>63</a:t>
            </a:fld>
            <a:endParaRPr lang="en-US" smtClean="0"/>
          </a:p>
        </p:txBody>
      </p:sp>
      <p:sp>
        <p:nvSpPr>
          <p:cNvPr id="686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Recursive Algorithms Computer Implementation</a:t>
            </a:r>
          </a:p>
        </p:txBody>
      </p:sp>
      <p:sp>
        <p:nvSpPr>
          <p:cNvPr id="686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3300"/>
                </a:solidFill>
                <a:latin typeface="Comic Sans MS" pitchFamily="66" charset="0"/>
              </a:rPr>
              <a:t>long factorial(int n){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3300"/>
                </a:solidFill>
                <a:latin typeface="Comic Sans MS" pitchFamily="66" charset="0"/>
              </a:rPr>
              <a:t>	if (n&lt;=0) return 1;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3300"/>
                </a:solidFill>
                <a:latin typeface="Comic Sans MS" pitchFamily="66" charset="0"/>
              </a:rPr>
              <a:t>	return n*factorial(n-1);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3300"/>
                </a:solidFill>
                <a:latin typeface="Comic Sans MS" pitchFamily="66" charset="0"/>
              </a:rPr>
              <a:t>}</a:t>
            </a:r>
          </a:p>
          <a:p>
            <a:pPr eaLnBrk="1" hangingPunct="1">
              <a:buFontTx/>
              <a:buNone/>
            </a:pPr>
            <a:endParaRPr lang="en-US" sz="3600" smtClean="0">
              <a:solidFill>
                <a:srgbClr val="003300"/>
              </a:solidFill>
              <a:latin typeface="Comic Sans MS" pitchFamily="66" charset="0"/>
            </a:endParaRPr>
          </a:p>
        </p:txBody>
      </p:sp>
      <p:pic>
        <p:nvPicPr>
          <p:cNvPr id="68615" name="Picture 4" descr="spr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5275" y="3074988"/>
            <a:ext cx="2193925" cy="172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616" name="AutoShape 5"/>
          <p:cNvSpPr>
            <a:spLocks noChangeArrowheads="1"/>
          </p:cNvSpPr>
          <p:nvPr/>
        </p:nvSpPr>
        <p:spPr bwMode="auto">
          <a:xfrm flipH="1">
            <a:off x="6400800" y="2743200"/>
            <a:ext cx="838200" cy="2362200"/>
          </a:xfrm>
          <a:prstGeom prst="moon">
            <a:avLst>
              <a:gd name="adj" fmla="val 7045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/>
          </a:p>
        </p:txBody>
      </p:sp>
      <p:graphicFrame>
        <p:nvGraphicFramePr>
          <p:cNvPr id="323590" name="Group 6"/>
          <p:cNvGraphicFramePr>
            <a:graphicFrameLocks noGrp="1"/>
          </p:cNvGraphicFramePr>
          <p:nvPr/>
        </p:nvGraphicFramePr>
        <p:xfrm>
          <a:off x="5562600" y="3048000"/>
          <a:ext cx="914400" cy="1752600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1752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f(5)=5·f(4)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 Spring Semester 2013</a:t>
            </a:r>
          </a:p>
        </p:txBody>
      </p:sp>
      <p:sp>
        <p:nvSpPr>
          <p:cNvPr id="696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Programming and Data Structure</a:t>
            </a:r>
          </a:p>
        </p:txBody>
      </p:sp>
      <p:sp>
        <p:nvSpPr>
          <p:cNvPr id="696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47AF8D-CDCA-4650-9C9C-AAF4B324A6EC}" type="slidenum">
              <a:rPr lang="en-US" smtClean="0"/>
              <a:pPr/>
              <a:t>64</a:t>
            </a:fld>
            <a:endParaRPr lang="en-US" smtClean="0"/>
          </a:p>
        </p:txBody>
      </p:sp>
      <p:sp>
        <p:nvSpPr>
          <p:cNvPr id="696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Recursive Algorithms Computer Implementation</a:t>
            </a:r>
          </a:p>
        </p:txBody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3300"/>
                </a:solidFill>
                <a:latin typeface="Comic Sans MS" pitchFamily="66" charset="0"/>
              </a:rPr>
              <a:t>long factorial(int n){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3300"/>
                </a:solidFill>
                <a:latin typeface="Comic Sans MS" pitchFamily="66" charset="0"/>
              </a:rPr>
              <a:t>	if (n&lt;=0) return 1;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3300"/>
                </a:solidFill>
                <a:latin typeface="Comic Sans MS" pitchFamily="66" charset="0"/>
              </a:rPr>
              <a:t>	return n*factorial(n-1);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3300"/>
                </a:solidFill>
                <a:latin typeface="Comic Sans MS" pitchFamily="66" charset="0"/>
              </a:rPr>
              <a:t>}</a:t>
            </a:r>
            <a:endParaRPr lang="en-US" sz="3600" smtClean="0">
              <a:solidFill>
                <a:srgbClr val="003300"/>
              </a:solidFill>
              <a:latin typeface="Comic Sans MS" pitchFamily="66" charset="0"/>
            </a:endParaRPr>
          </a:p>
        </p:txBody>
      </p:sp>
      <p:pic>
        <p:nvPicPr>
          <p:cNvPr id="69639" name="Picture 4" descr="spr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5275" y="3074988"/>
            <a:ext cx="2193925" cy="172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40" name="AutoShape 5"/>
          <p:cNvSpPr>
            <a:spLocks noChangeArrowheads="1"/>
          </p:cNvSpPr>
          <p:nvPr/>
        </p:nvSpPr>
        <p:spPr bwMode="auto">
          <a:xfrm flipH="1">
            <a:off x="6400800" y="2743200"/>
            <a:ext cx="838200" cy="2362200"/>
          </a:xfrm>
          <a:prstGeom prst="moon">
            <a:avLst>
              <a:gd name="adj" fmla="val 7045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/>
          </a:p>
        </p:txBody>
      </p:sp>
      <p:graphicFrame>
        <p:nvGraphicFramePr>
          <p:cNvPr id="324614" name="Group 6"/>
          <p:cNvGraphicFramePr>
            <a:graphicFrameLocks noGrp="1"/>
          </p:cNvGraphicFramePr>
          <p:nvPr/>
        </p:nvGraphicFramePr>
        <p:xfrm>
          <a:off x="4648200" y="3048000"/>
          <a:ext cx="1828800" cy="1752600"/>
        </p:xfrm>
        <a:graphic>
          <a:graphicData uri="http://schemas.openxmlformats.org/drawingml/2006/table">
            <a:tbl>
              <a:tblPr/>
              <a:tblGrid>
                <a:gridCol w="914400"/>
                <a:gridCol w="914400"/>
              </a:tblGrid>
              <a:tr h="1752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f(4)=4·f(3)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f(5)=5·f(4)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 Spring Semester 2013</a:t>
            </a:r>
          </a:p>
        </p:txBody>
      </p:sp>
      <p:sp>
        <p:nvSpPr>
          <p:cNvPr id="706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Programming and Data Structure</a:t>
            </a:r>
          </a:p>
        </p:txBody>
      </p:sp>
      <p:sp>
        <p:nvSpPr>
          <p:cNvPr id="706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F678DD-2BB3-4517-B22B-960FD151FE67}" type="slidenum">
              <a:rPr lang="en-US" smtClean="0"/>
              <a:pPr/>
              <a:t>65</a:t>
            </a:fld>
            <a:endParaRPr lang="en-US" smtClean="0"/>
          </a:p>
        </p:txBody>
      </p:sp>
      <p:sp>
        <p:nvSpPr>
          <p:cNvPr id="706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Recursive Algorithms Computer Implementation</a:t>
            </a:r>
          </a:p>
        </p:txBody>
      </p:sp>
      <p:sp>
        <p:nvSpPr>
          <p:cNvPr id="706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3300"/>
                </a:solidFill>
                <a:latin typeface="Comic Sans MS" pitchFamily="66" charset="0"/>
              </a:rPr>
              <a:t>long factorial(int n){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3300"/>
                </a:solidFill>
                <a:latin typeface="Comic Sans MS" pitchFamily="66" charset="0"/>
              </a:rPr>
              <a:t>	if (n&lt;=0) return 1;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3300"/>
                </a:solidFill>
                <a:latin typeface="Comic Sans MS" pitchFamily="66" charset="0"/>
              </a:rPr>
              <a:t>	return n*factorial(n-1);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3300"/>
                </a:solidFill>
                <a:latin typeface="Comic Sans MS" pitchFamily="66" charset="0"/>
              </a:rPr>
              <a:t>}</a:t>
            </a:r>
          </a:p>
          <a:p>
            <a:pPr eaLnBrk="1" hangingPunct="1">
              <a:buFontTx/>
              <a:buNone/>
            </a:pPr>
            <a:endParaRPr lang="en-US" sz="3600" smtClean="0">
              <a:solidFill>
                <a:srgbClr val="003300"/>
              </a:solidFill>
              <a:latin typeface="Comic Sans MS" pitchFamily="66" charset="0"/>
            </a:endParaRPr>
          </a:p>
        </p:txBody>
      </p:sp>
      <p:pic>
        <p:nvPicPr>
          <p:cNvPr id="70663" name="Picture 4" descr="spr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5275" y="3074988"/>
            <a:ext cx="2193925" cy="172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664" name="AutoShape 5"/>
          <p:cNvSpPr>
            <a:spLocks noChangeArrowheads="1"/>
          </p:cNvSpPr>
          <p:nvPr/>
        </p:nvSpPr>
        <p:spPr bwMode="auto">
          <a:xfrm flipH="1">
            <a:off x="6400800" y="2743200"/>
            <a:ext cx="838200" cy="2362200"/>
          </a:xfrm>
          <a:prstGeom prst="moon">
            <a:avLst>
              <a:gd name="adj" fmla="val 7045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/>
          </a:p>
        </p:txBody>
      </p:sp>
      <p:graphicFrame>
        <p:nvGraphicFramePr>
          <p:cNvPr id="325638" name="Group 6"/>
          <p:cNvGraphicFramePr>
            <a:graphicFrameLocks noGrp="1"/>
          </p:cNvGraphicFramePr>
          <p:nvPr/>
        </p:nvGraphicFramePr>
        <p:xfrm>
          <a:off x="3733800" y="3048000"/>
          <a:ext cx="2743200" cy="1752600"/>
        </p:xfrm>
        <a:graphic>
          <a:graphicData uri="http://schemas.openxmlformats.org/drawingml/2006/table">
            <a:tbl>
              <a:tblPr/>
              <a:tblGrid>
                <a:gridCol w="914400"/>
                <a:gridCol w="914400"/>
                <a:gridCol w="914400"/>
              </a:tblGrid>
              <a:tr h="1752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f(3)=3·f(2)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f(4)=4·f(3)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f(5)=5·f(4)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 Spring Semester 2013</a:t>
            </a:r>
          </a:p>
        </p:txBody>
      </p:sp>
      <p:sp>
        <p:nvSpPr>
          <p:cNvPr id="716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Programming and Data Structure</a:t>
            </a:r>
          </a:p>
        </p:txBody>
      </p:sp>
      <p:sp>
        <p:nvSpPr>
          <p:cNvPr id="716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8D4DBC-90AE-4A77-879F-5B5AD288C761}" type="slidenum">
              <a:rPr lang="en-US" smtClean="0"/>
              <a:pPr/>
              <a:t>66</a:t>
            </a:fld>
            <a:endParaRPr lang="en-US" smtClean="0"/>
          </a:p>
        </p:txBody>
      </p:sp>
      <p:sp>
        <p:nvSpPr>
          <p:cNvPr id="716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Recursive Algorithms Computer Implementation</a:t>
            </a:r>
          </a:p>
        </p:txBody>
      </p:sp>
      <p:sp>
        <p:nvSpPr>
          <p:cNvPr id="716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3300"/>
                </a:solidFill>
                <a:latin typeface="Comic Sans MS" pitchFamily="66" charset="0"/>
              </a:rPr>
              <a:t>long factorial(int n){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3300"/>
                </a:solidFill>
                <a:latin typeface="Comic Sans MS" pitchFamily="66" charset="0"/>
              </a:rPr>
              <a:t>	if (n&lt;=0) return 1;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3300"/>
                </a:solidFill>
                <a:latin typeface="Comic Sans MS" pitchFamily="66" charset="0"/>
              </a:rPr>
              <a:t>	return n*factorial(n-1);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3300"/>
                </a:solidFill>
                <a:latin typeface="Comic Sans MS" pitchFamily="66" charset="0"/>
              </a:rPr>
              <a:t>}</a:t>
            </a:r>
          </a:p>
          <a:p>
            <a:pPr eaLnBrk="1" hangingPunct="1">
              <a:buFontTx/>
              <a:buNone/>
            </a:pPr>
            <a:endParaRPr lang="en-US" sz="3600" smtClean="0">
              <a:solidFill>
                <a:srgbClr val="003300"/>
              </a:solidFill>
              <a:latin typeface="Comic Sans MS" pitchFamily="66" charset="0"/>
            </a:endParaRPr>
          </a:p>
        </p:txBody>
      </p:sp>
      <p:pic>
        <p:nvPicPr>
          <p:cNvPr id="71687" name="Picture 4" descr="spr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5275" y="3074988"/>
            <a:ext cx="2193925" cy="172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88" name="AutoShape 5"/>
          <p:cNvSpPr>
            <a:spLocks noChangeArrowheads="1"/>
          </p:cNvSpPr>
          <p:nvPr/>
        </p:nvSpPr>
        <p:spPr bwMode="auto">
          <a:xfrm flipH="1">
            <a:off x="6400800" y="2743200"/>
            <a:ext cx="838200" cy="2362200"/>
          </a:xfrm>
          <a:prstGeom prst="moon">
            <a:avLst>
              <a:gd name="adj" fmla="val 7045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/>
          </a:p>
        </p:txBody>
      </p:sp>
      <p:graphicFrame>
        <p:nvGraphicFramePr>
          <p:cNvPr id="326662" name="Group 6"/>
          <p:cNvGraphicFramePr>
            <a:graphicFrameLocks noGrp="1"/>
          </p:cNvGraphicFramePr>
          <p:nvPr/>
        </p:nvGraphicFramePr>
        <p:xfrm>
          <a:off x="2819400" y="3048000"/>
          <a:ext cx="3657600" cy="1752600"/>
        </p:xfrm>
        <a:graphic>
          <a:graphicData uri="http://schemas.openxmlformats.org/drawingml/2006/table">
            <a:tbl>
              <a:tblPr/>
              <a:tblGrid>
                <a:gridCol w="914400"/>
                <a:gridCol w="914400"/>
                <a:gridCol w="914400"/>
                <a:gridCol w="914400"/>
              </a:tblGrid>
              <a:tr h="1752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f(2)=2·f(1)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f(3)=3·f(2)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f(4)=4·f(3)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f(5)=5·f(4)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 Spring Semester 2013</a:t>
            </a:r>
          </a:p>
        </p:txBody>
      </p:sp>
      <p:sp>
        <p:nvSpPr>
          <p:cNvPr id="727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Programming and Data Structure</a:t>
            </a:r>
          </a:p>
        </p:txBody>
      </p:sp>
      <p:sp>
        <p:nvSpPr>
          <p:cNvPr id="727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DD8564-8ED0-43A0-BF2A-EB33C7AAEE1F}" type="slidenum">
              <a:rPr lang="en-US" smtClean="0"/>
              <a:pPr/>
              <a:t>67</a:t>
            </a:fld>
            <a:endParaRPr lang="en-US" smtClean="0"/>
          </a:p>
        </p:txBody>
      </p:sp>
      <p:sp>
        <p:nvSpPr>
          <p:cNvPr id="727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Recursive Algorithms Computer Implementation</a:t>
            </a:r>
          </a:p>
        </p:txBody>
      </p:sp>
      <p:sp>
        <p:nvSpPr>
          <p:cNvPr id="727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3300"/>
                </a:solidFill>
                <a:latin typeface="Comic Sans MS" pitchFamily="66" charset="0"/>
              </a:rPr>
              <a:t>long factorial(int n){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3300"/>
                </a:solidFill>
                <a:latin typeface="Comic Sans MS" pitchFamily="66" charset="0"/>
              </a:rPr>
              <a:t>	if (n&lt;=0) return 1;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3300"/>
                </a:solidFill>
                <a:latin typeface="Comic Sans MS" pitchFamily="66" charset="0"/>
              </a:rPr>
              <a:t>	return n*factorial(n-1);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3300"/>
                </a:solidFill>
                <a:latin typeface="Comic Sans MS" pitchFamily="66" charset="0"/>
              </a:rPr>
              <a:t>}</a:t>
            </a:r>
          </a:p>
          <a:p>
            <a:pPr eaLnBrk="1" hangingPunct="1">
              <a:buFontTx/>
              <a:buNone/>
            </a:pPr>
            <a:endParaRPr lang="en-US" sz="3600" smtClean="0">
              <a:solidFill>
                <a:srgbClr val="003300"/>
              </a:solidFill>
              <a:latin typeface="Comic Sans MS" pitchFamily="66" charset="0"/>
            </a:endParaRPr>
          </a:p>
        </p:txBody>
      </p:sp>
      <p:pic>
        <p:nvPicPr>
          <p:cNvPr id="72711" name="Picture 4" descr="spr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5275" y="3074988"/>
            <a:ext cx="2193925" cy="172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712" name="AutoShape 5"/>
          <p:cNvSpPr>
            <a:spLocks noChangeArrowheads="1"/>
          </p:cNvSpPr>
          <p:nvPr/>
        </p:nvSpPr>
        <p:spPr bwMode="auto">
          <a:xfrm flipH="1">
            <a:off x="6400800" y="2743200"/>
            <a:ext cx="838200" cy="2362200"/>
          </a:xfrm>
          <a:prstGeom prst="moon">
            <a:avLst>
              <a:gd name="adj" fmla="val 7045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/>
          </a:p>
        </p:txBody>
      </p:sp>
      <p:graphicFrame>
        <p:nvGraphicFramePr>
          <p:cNvPr id="327686" name="Group 6"/>
          <p:cNvGraphicFramePr>
            <a:graphicFrameLocks noGrp="1"/>
          </p:cNvGraphicFramePr>
          <p:nvPr/>
        </p:nvGraphicFramePr>
        <p:xfrm>
          <a:off x="1905000" y="3048000"/>
          <a:ext cx="4572000" cy="1752600"/>
        </p:xfrm>
        <a:graphic>
          <a:graphicData uri="http://schemas.openxmlformats.org/drawingml/2006/table">
            <a:tbl>
              <a:tblPr/>
              <a:tblGrid>
                <a:gridCol w="914400"/>
                <a:gridCol w="914400"/>
                <a:gridCol w="914400"/>
                <a:gridCol w="914400"/>
                <a:gridCol w="914400"/>
              </a:tblGrid>
              <a:tr h="1752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f(1)=1·f(0)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f(2)=2·f(1)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f(3)=3·f(2)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f(4)=4·f(3)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f(5)=5·f(4)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 Spring Semester 2013</a:t>
            </a:r>
          </a:p>
        </p:txBody>
      </p:sp>
      <p:sp>
        <p:nvSpPr>
          <p:cNvPr id="737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Programming and Data Structure</a:t>
            </a:r>
          </a:p>
        </p:txBody>
      </p:sp>
      <p:sp>
        <p:nvSpPr>
          <p:cNvPr id="737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49AED7-A4BC-4842-B430-CA6EBC17DDD5}" type="slidenum">
              <a:rPr lang="en-US" smtClean="0"/>
              <a:pPr/>
              <a:t>68</a:t>
            </a:fld>
            <a:endParaRPr lang="en-US" smtClean="0"/>
          </a:p>
        </p:txBody>
      </p:sp>
      <p:sp>
        <p:nvSpPr>
          <p:cNvPr id="737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Recursive Algorithms Computer Implementation</a:t>
            </a:r>
          </a:p>
        </p:txBody>
      </p:sp>
      <p:sp>
        <p:nvSpPr>
          <p:cNvPr id="737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3300"/>
                </a:solidFill>
                <a:latin typeface="Comic Sans MS" pitchFamily="66" charset="0"/>
              </a:rPr>
              <a:t>long factorial(int n){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3300"/>
                </a:solidFill>
                <a:latin typeface="Comic Sans MS" pitchFamily="66" charset="0"/>
              </a:rPr>
              <a:t>	if (n&lt;=0) return 1;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3300"/>
                </a:solidFill>
                <a:latin typeface="Comic Sans MS" pitchFamily="66" charset="0"/>
              </a:rPr>
              <a:t>	return n*factorial(n-1);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3300"/>
                </a:solidFill>
                <a:latin typeface="Comic Sans MS" pitchFamily="66" charset="0"/>
              </a:rPr>
              <a:t>}</a:t>
            </a:r>
          </a:p>
          <a:p>
            <a:pPr eaLnBrk="1" hangingPunct="1">
              <a:buFontTx/>
              <a:buNone/>
            </a:pPr>
            <a:endParaRPr lang="en-US" sz="3600" smtClean="0">
              <a:solidFill>
                <a:srgbClr val="003300"/>
              </a:solidFill>
              <a:latin typeface="Comic Sans MS" pitchFamily="66" charset="0"/>
            </a:endParaRPr>
          </a:p>
        </p:txBody>
      </p:sp>
      <p:pic>
        <p:nvPicPr>
          <p:cNvPr id="73735" name="Picture 4" descr="spr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5275" y="3074988"/>
            <a:ext cx="2193925" cy="172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36" name="AutoShape 5"/>
          <p:cNvSpPr>
            <a:spLocks noChangeArrowheads="1"/>
          </p:cNvSpPr>
          <p:nvPr/>
        </p:nvSpPr>
        <p:spPr bwMode="auto">
          <a:xfrm flipH="1">
            <a:off x="6400800" y="2743200"/>
            <a:ext cx="838200" cy="2362200"/>
          </a:xfrm>
          <a:prstGeom prst="moon">
            <a:avLst>
              <a:gd name="adj" fmla="val 7045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/>
          </a:p>
        </p:txBody>
      </p:sp>
      <p:graphicFrame>
        <p:nvGraphicFramePr>
          <p:cNvPr id="328710" name="Group 6"/>
          <p:cNvGraphicFramePr>
            <a:graphicFrameLocks noGrp="1"/>
          </p:cNvGraphicFramePr>
          <p:nvPr/>
        </p:nvGraphicFramePr>
        <p:xfrm>
          <a:off x="990600" y="3048000"/>
          <a:ext cx="5486400" cy="1752600"/>
        </p:xfrm>
        <a:graphic>
          <a:graphicData uri="http://schemas.openxmlformats.org/drawingml/2006/table">
            <a:tbl>
              <a:tblPr/>
              <a:tblGrid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1752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f(0)=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f(1)=1·f(0)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f(2)=2·f(1)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f(3)=3·f(2)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f(4)=4·f(3)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f(5)=5·f(4)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 Spring Semester 2013</a:t>
            </a:r>
          </a:p>
        </p:txBody>
      </p:sp>
      <p:sp>
        <p:nvSpPr>
          <p:cNvPr id="747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Programming and Data Structure</a:t>
            </a:r>
          </a:p>
        </p:txBody>
      </p:sp>
      <p:sp>
        <p:nvSpPr>
          <p:cNvPr id="747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6A8BF1-F3D0-46DA-9F7A-DC998FC540B3}" type="slidenum">
              <a:rPr lang="en-US" smtClean="0"/>
              <a:pPr/>
              <a:t>69</a:t>
            </a:fld>
            <a:endParaRPr lang="en-US" smtClean="0"/>
          </a:p>
        </p:txBody>
      </p:sp>
      <p:sp>
        <p:nvSpPr>
          <p:cNvPr id="747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Recursive Algorithms Computer Implementation</a:t>
            </a:r>
          </a:p>
        </p:txBody>
      </p:sp>
      <p:sp>
        <p:nvSpPr>
          <p:cNvPr id="747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3300"/>
                </a:solidFill>
                <a:latin typeface="Comic Sans MS" pitchFamily="66" charset="0"/>
              </a:rPr>
              <a:t>long factorial(int n){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3300"/>
                </a:solidFill>
                <a:latin typeface="Comic Sans MS" pitchFamily="66" charset="0"/>
              </a:rPr>
              <a:t>	if (n&lt;=0) return 1;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3300"/>
                </a:solidFill>
                <a:latin typeface="Comic Sans MS" pitchFamily="66" charset="0"/>
              </a:rPr>
              <a:t>	return n*factorial(n-1);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3300"/>
                </a:solidFill>
                <a:latin typeface="Comic Sans MS" pitchFamily="66" charset="0"/>
              </a:rPr>
              <a:t>}</a:t>
            </a:r>
          </a:p>
          <a:p>
            <a:pPr eaLnBrk="1" hangingPunct="1">
              <a:buFontTx/>
              <a:buNone/>
            </a:pPr>
            <a:endParaRPr lang="en-US" sz="3600" smtClean="0">
              <a:solidFill>
                <a:srgbClr val="003300"/>
              </a:solidFill>
              <a:latin typeface="Comic Sans MS" pitchFamily="66" charset="0"/>
            </a:endParaRPr>
          </a:p>
        </p:txBody>
      </p:sp>
      <p:pic>
        <p:nvPicPr>
          <p:cNvPr id="74759" name="Picture 4" descr="spr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5275" y="3074988"/>
            <a:ext cx="2193925" cy="172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760" name="AutoShape 5"/>
          <p:cNvSpPr>
            <a:spLocks noChangeArrowheads="1"/>
          </p:cNvSpPr>
          <p:nvPr/>
        </p:nvSpPr>
        <p:spPr bwMode="auto">
          <a:xfrm flipH="1">
            <a:off x="6400800" y="2743200"/>
            <a:ext cx="838200" cy="2362200"/>
          </a:xfrm>
          <a:prstGeom prst="moon">
            <a:avLst>
              <a:gd name="adj" fmla="val 7045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/>
          </a:p>
        </p:txBody>
      </p:sp>
      <p:graphicFrame>
        <p:nvGraphicFramePr>
          <p:cNvPr id="329734" name="Group 6"/>
          <p:cNvGraphicFramePr>
            <a:graphicFrameLocks noGrp="1"/>
          </p:cNvGraphicFramePr>
          <p:nvPr/>
        </p:nvGraphicFramePr>
        <p:xfrm>
          <a:off x="1905000" y="3048000"/>
          <a:ext cx="4572000" cy="1752600"/>
        </p:xfrm>
        <a:graphic>
          <a:graphicData uri="http://schemas.openxmlformats.org/drawingml/2006/table">
            <a:tbl>
              <a:tblPr/>
              <a:tblGrid>
                <a:gridCol w="914400"/>
                <a:gridCol w="914400"/>
                <a:gridCol w="914400"/>
                <a:gridCol w="914400"/>
                <a:gridCol w="914400"/>
              </a:tblGrid>
              <a:tr h="1752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1·1=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f(2)=2·f(1)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f(3)=3·f(2)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f(4)=4·f(3)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f(5)=5·f(4)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110538" cy="5014913"/>
          </a:xfrm>
        </p:spPr>
        <p:txBody>
          <a:bodyPr/>
          <a:lstStyle/>
          <a:p>
            <a:r>
              <a:rPr lang="en-US" sz="2400" smtClean="0"/>
              <a:t>The first line contains the return-value-type, the function name, and optionally a set of comma-separated arguments enclosed in parentheses.</a:t>
            </a:r>
          </a:p>
          <a:p>
            <a:pPr lvl="1"/>
            <a:r>
              <a:rPr lang="en-US" sz="2000" smtClean="0"/>
              <a:t>Each argument has an associated type declaration.</a:t>
            </a:r>
          </a:p>
          <a:p>
            <a:pPr lvl="1"/>
            <a:r>
              <a:rPr lang="en-US" sz="2000" smtClean="0"/>
              <a:t>The arguments are called formal arguments or formal parameters.</a:t>
            </a:r>
          </a:p>
          <a:p>
            <a:r>
              <a:rPr lang="en-US" sz="2400" smtClean="0"/>
              <a:t>Example:</a:t>
            </a:r>
          </a:p>
          <a:p>
            <a:pPr lvl="1">
              <a:buFontTx/>
              <a:buNone/>
            </a:pPr>
            <a:r>
              <a:rPr lang="en-US" sz="1800" smtClean="0"/>
              <a:t> 	</a:t>
            </a:r>
            <a:r>
              <a:rPr lang="en-US" sz="2000" smtClean="0"/>
              <a:t>int  gcd  (int  A,  int  B)</a:t>
            </a:r>
          </a:p>
          <a:p>
            <a:pPr lvl="1">
              <a:buFontTx/>
              <a:buNone/>
            </a:pPr>
            <a:endParaRPr lang="en-US" sz="1800" smtClean="0"/>
          </a:p>
          <a:p>
            <a:r>
              <a:rPr lang="en-US" sz="2000" smtClean="0"/>
              <a:t>The argument data types can also be declared on the next line:</a:t>
            </a:r>
          </a:p>
          <a:p>
            <a:pPr lvl="1">
              <a:buFontTx/>
              <a:buNone/>
            </a:pPr>
            <a:r>
              <a:rPr lang="en-US" sz="1800" smtClean="0"/>
              <a:t>	</a:t>
            </a:r>
            <a:r>
              <a:rPr lang="en-US" sz="2000" smtClean="0"/>
              <a:t>int  gcd  (A, B)</a:t>
            </a:r>
          </a:p>
          <a:p>
            <a:pPr lvl="1">
              <a:buFontTx/>
              <a:buNone/>
            </a:pPr>
            <a:r>
              <a:rPr lang="en-US" sz="2000" smtClean="0"/>
              <a:t>	int  A, B;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F2BE1E-990D-4C4D-ADEA-D8EA8749F1B8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 Spring Semester 2013</a:t>
            </a:r>
          </a:p>
        </p:txBody>
      </p:sp>
      <p:sp>
        <p:nvSpPr>
          <p:cNvPr id="757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Programming and Data Structure</a:t>
            </a:r>
          </a:p>
        </p:txBody>
      </p:sp>
      <p:sp>
        <p:nvSpPr>
          <p:cNvPr id="757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6ADA25-CA94-449D-BBEE-1B1F0C3B5588}" type="slidenum">
              <a:rPr lang="en-US" smtClean="0"/>
              <a:pPr/>
              <a:t>70</a:t>
            </a:fld>
            <a:endParaRPr lang="en-US" smtClean="0"/>
          </a:p>
        </p:txBody>
      </p:sp>
      <p:sp>
        <p:nvSpPr>
          <p:cNvPr id="757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Recursive Algorithms Computer Implementation</a:t>
            </a:r>
          </a:p>
        </p:txBody>
      </p:sp>
      <p:sp>
        <p:nvSpPr>
          <p:cNvPr id="757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3300"/>
                </a:solidFill>
                <a:latin typeface="Comic Sans MS" pitchFamily="66" charset="0"/>
              </a:rPr>
              <a:t>long factorial(int n){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3300"/>
                </a:solidFill>
                <a:latin typeface="Comic Sans MS" pitchFamily="66" charset="0"/>
              </a:rPr>
              <a:t>	if (n&lt;=0) return 1;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3300"/>
                </a:solidFill>
                <a:latin typeface="Comic Sans MS" pitchFamily="66" charset="0"/>
              </a:rPr>
              <a:t>	return n*factorial(n-1);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3300"/>
                </a:solidFill>
                <a:latin typeface="Comic Sans MS" pitchFamily="66" charset="0"/>
              </a:rPr>
              <a:t>}</a:t>
            </a:r>
          </a:p>
          <a:p>
            <a:pPr eaLnBrk="1" hangingPunct="1">
              <a:buFontTx/>
              <a:buNone/>
            </a:pPr>
            <a:endParaRPr lang="en-US" sz="3600" smtClean="0">
              <a:solidFill>
                <a:srgbClr val="003300"/>
              </a:solidFill>
              <a:latin typeface="Comic Sans MS" pitchFamily="66" charset="0"/>
            </a:endParaRPr>
          </a:p>
        </p:txBody>
      </p:sp>
      <p:pic>
        <p:nvPicPr>
          <p:cNvPr id="75783" name="Picture 4" descr="spr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5275" y="3074988"/>
            <a:ext cx="2193925" cy="172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784" name="AutoShape 5"/>
          <p:cNvSpPr>
            <a:spLocks noChangeArrowheads="1"/>
          </p:cNvSpPr>
          <p:nvPr/>
        </p:nvSpPr>
        <p:spPr bwMode="auto">
          <a:xfrm flipH="1">
            <a:off x="6400800" y="2743200"/>
            <a:ext cx="838200" cy="2362200"/>
          </a:xfrm>
          <a:prstGeom prst="moon">
            <a:avLst>
              <a:gd name="adj" fmla="val 7045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/>
          </a:p>
        </p:txBody>
      </p:sp>
      <p:graphicFrame>
        <p:nvGraphicFramePr>
          <p:cNvPr id="330758" name="Group 6"/>
          <p:cNvGraphicFramePr>
            <a:graphicFrameLocks noGrp="1"/>
          </p:cNvGraphicFramePr>
          <p:nvPr/>
        </p:nvGraphicFramePr>
        <p:xfrm>
          <a:off x="2819400" y="3048000"/>
          <a:ext cx="3657600" cy="1752600"/>
        </p:xfrm>
        <a:graphic>
          <a:graphicData uri="http://schemas.openxmlformats.org/drawingml/2006/table">
            <a:tbl>
              <a:tblPr/>
              <a:tblGrid>
                <a:gridCol w="914400"/>
                <a:gridCol w="914400"/>
                <a:gridCol w="914400"/>
                <a:gridCol w="914400"/>
              </a:tblGrid>
              <a:tr h="1752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2·1=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f(3)=3·f(2)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f(4)=4·f(3)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f(5)=5·f(4)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 Spring Semester 2013</a:t>
            </a:r>
          </a:p>
        </p:txBody>
      </p:sp>
      <p:sp>
        <p:nvSpPr>
          <p:cNvPr id="768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Programming and Data Structure</a:t>
            </a:r>
          </a:p>
        </p:txBody>
      </p:sp>
      <p:sp>
        <p:nvSpPr>
          <p:cNvPr id="768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C54ED8-1422-46E2-B20A-525B8A6B9176}" type="slidenum">
              <a:rPr lang="en-US" smtClean="0"/>
              <a:pPr/>
              <a:t>71</a:t>
            </a:fld>
            <a:endParaRPr lang="en-US" smtClean="0"/>
          </a:p>
        </p:txBody>
      </p:sp>
      <p:sp>
        <p:nvSpPr>
          <p:cNvPr id="768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Recursive Algorithms Computer Implementation</a:t>
            </a:r>
          </a:p>
        </p:txBody>
      </p:sp>
      <p:sp>
        <p:nvSpPr>
          <p:cNvPr id="768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>
                <a:latin typeface="Comic Sans MS" pitchFamily="66" charset="0"/>
              </a:rPr>
              <a:t>long factorial(int n){</a:t>
            </a:r>
          </a:p>
          <a:p>
            <a:pPr eaLnBrk="1" hangingPunct="1">
              <a:buFontTx/>
              <a:buNone/>
            </a:pPr>
            <a:r>
              <a:rPr lang="en-US" smtClean="0">
                <a:latin typeface="Comic Sans MS" pitchFamily="66" charset="0"/>
              </a:rPr>
              <a:t>	if (n&lt;=0) return 1;</a:t>
            </a:r>
          </a:p>
          <a:p>
            <a:pPr eaLnBrk="1" hangingPunct="1">
              <a:buFontTx/>
              <a:buNone/>
            </a:pPr>
            <a:r>
              <a:rPr lang="en-US" smtClean="0">
                <a:latin typeface="Comic Sans MS" pitchFamily="66" charset="0"/>
              </a:rPr>
              <a:t>	return n*factorial(n-1);</a:t>
            </a:r>
          </a:p>
          <a:p>
            <a:pPr eaLnBrk="1" hangingPunct="1">
              <a:buFontTx/>
              <a:buNone/>
            </a:pPr>
            <a:r>
              <a:rPr lang="en-US" smtClean="0">
                <a:latin typeface="Comic Sans MS" pitchFamily="66" charset="0"/>
              </a:rPr>
              <a:t>}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  <p:pic>
        <p:nvPicPr>
          <p:cNvPr id="76807" name="Picture 4" descr="spr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5275" y="3074988"/>
            <a:ext cx="2193925" cy="172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6808" name="AutoShape 5"/>
          <p:cNvSpPr>
            <a:spLocks noChangeArrowheads="1"/>
          </p:cNvSpPr>
          <p:nvPr/>
        </p:nvSpPr>
        <p:spPr bwMode="auto">
          <a:xfrm flipH="1">
            <a:off x="6400800" y="2743200"/>
            <a:ext cx="838200" cy="2362200"/>
          </a:xfrm>
          <a:prstGeom prst="moon">
            <a:avLst>
              <a:gd name="adj" fmla="val 7045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/>
          </a:p>
        </p:txBody>
      </p:sp>
      <p:graphicFrame>
        <p:nvGraphicFramePr>
          <p:cNvPr id="331782" name="Group 6"/>
          <p:cNvGraphicFramePr>
            <a:graphicFrameLocks noGrp="1"/>
          </p:cNvGraphicFramePr>
          <p:nvPr/>
        </p:nvGraphicFramePr>
        <p:xfrm>
          <a:off x="3733800" y="3048000"/>
          <a:ext cx="2743200" cy="1752600"/>
        </p:xfrm>
        <a:graphic>
          <a:graphicData uri="http://schemas.openxmlformats.org/drawingml/2006/table">
            <a:tbl>
              <a:tblPr/>
              <a:tblGrid>
                <a:gridCol w="914400"/>
                <a:gridCol w="914400"/>
                <a:gridCol w="914400"/>
              </a:tblGrid>
              <a:tr h="1752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3·2=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6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f(4)=4·f(3)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f(5)=5·f(4)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 Spring Semester 2013</a:t>
            </a:r>
          </a:p>
        </p:txBody>
      </p:sp>
      <p:sp>
        <p:nvSpPr>
          <p:cNvPr id="778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Programming and Data Structure</a:t>
            </a:r>
          </a:p>
        </p:txBody>
      </p:sp>
      <p:sp>
        <p:nvSpPr>
          <p:cNvPr id="778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7EB919-B0A7-47D8-8204-AC5E66358417}" type="slidenum">
              <a:rPr lang="en-US" smtClean="0"/>
              <a:pPr/>
              <a:t>72</a:t>
            </a:fld>
            <a:endParaRPr lang="en-US" smtClean="0"/>
          </a:p>
        </p:txBody>
      </p:sp>
      <p:sp>
        <p:nvSpPr>
          <p:cNvPr id="778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Recursive Algorithms Computer Implementation</a:t>
            </a:r>
          </a:p>
        </p:txBody>
      </p:sp>
      <p:sp>
        <p:nvSpPr>
          <p:cNvPr id="778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3300"/>
                </a:solidFill>
                <a:latin typeface="Comic Sans MS" pitchFamily="66" charset="0"/>
              </a:rPr>
              <a:t>long factorial(int n){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3300"/>
                </a:solidFill>
                <a:latin typeface="Comic Sans MS" pitchFamily="66" charset="0"/>
              </a:rPr>
              <a:t>	if (n&lt;=0) return 1;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3300"/>
                </a:solidFill>
                <a:latin typeface="Comic Sans MS" pitchFamily="66" charset="0"/>
              </a:rPr>
              <a:t>	return n*factorial(n-1);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3300"/>
                </a:solidFill>
                <a:latin typeface="Comic Sans MS" pitchFamily="66" charset="0"/>
              </a:rPr>
              <a:t>}</a:t>
            </a:r>
          </a:p>
          <a:p>
            <a:pPr eaLnBrk="1" hangingPunct="1">
              <a:buFontTx/>
              <a:buNone/>
            </a:pPr>
            <a:endParaRPr lang="en-US" sz="3600" smtClean="0">
              <a:solidFill>
                <a:srgbClr val="003300"/>
              </a:solidFill>
              <a:latin typeface="Comic Sans MS" pitchFamily="66" charset="0"/>
            </a:endParaRPr>
          </a:p>
        </p:txBody>
      </p:sp>
      <p:pic>
        <p:nvPicPr>
          <p:cNvPr id="77831" name="Picture 4" descr="spr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5275" y="3074988"/>
            <a:ext cx="2193925" cy="172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32" name="AutoShape 5"/>
          <p:cNvSpPr>
            <a:spLocks noChangeArrowheads="1"/>
          </p:cNvSpPr>
          <p:nvPr/>
        </p:nvSpPr>
        <p:spPr bwMode="auto">
          <a:xfrm flipH="1">
            <a:off x="6400800" y="2743200"/>
            <a:ext cx="838200" cy="2362200"/>
          </a:xfrm>
          <a:prstGeom prst="moon">
            <a:avLst>
              <a:gd name="adj" fmla="val 7045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/>
          </a:p>
        </p:txBody>
      </p:sp>
      <p:graphicFrame>
        <p:nvGraphicFramePr>
          <p:cNvPr id="332806" name="Group 6"/>
          <p:cNvGraphicFramePr>
            <a:graphicFrameLocks noGrp="1"/>
          </p:cNvGraphicFramePr>
          <p:nvPr/>
        </p:nvGraphicFramePr>
        <p:xfrm>
          <a:off x="4648200" y="3048000"/>
          <a:ext cx="1828800" cy="1752600"/>
        </p:xfrm>
        <a:graphic>
          <a:graphicData uri="http://schemas.openxmlformats.org/drawingml/2006/table">
            <a:tbl>
              <a:tblPr/>
              <a:tblGrid>
                <a:gridCol w="914400"/>
                <a:gridCol w="914400"/>
              </a:tblGrid>
              <a:tr h="1752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4·6=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24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f(5)=5·f(4)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 Spring Semester 2013</a:t>
            </a:r>
          </a:p>
        </p:txBody>
      </p:sp>
      <p:sp>
        <p:nvSpPr>
          <p:cNvPr id="788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Programming and Data Structure</a:t>
            </a:r>
          </a:p>
        </p:txBody>
      </p:sp>
      <p:sp>
        <p:nvSpPr>
          <p:cNvPr id="788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6283A7-E751-4B4C-9538-779789105E08}" type="slidenum">
              <a:rPr lang="en-US" smtClean="0"/>
              <a:pPr/>
              <a:t>73</a:t>
            </a:fld>
            <a:endParaRPr lang="en-US" smtClean="0"/>
          </a:p>
        </p:txBody>
      </p:sp>
      <p:sp>
        <p:nvSpPr>
          <p:cNvPr id="788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Recursive Algorithms Computer Implementation</a:t>
            </a:r>
          </a:p>
        </p:txBody>
      </p:sp>
      <p:sp>
        <p:nvSpPr>
          <p:cNvPr id="788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3300"/>
                </a:solidFill>
                <a:latin typeface="Comic Sans MS" pitchFamily="66" charset="0"/>
              </a:rPr>
              <a:t>long factorial(int n){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3300"/>
                </a:solidFill>
                <a:latin typeface="Comic Sans MS" pitchFamily="66" charset="0"/>
              </a:rPr>
              <a:t>	if (n&lt;=0) return 1;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3300"/>
                </a:solidFill>
                <a:latin typeface="Comic Sans MS" pitchFamily="66" charset="0"/>
              </a:rPr>
              <a:t>	return n*factorial(n-1);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3300"/>
                </a:solidFill>
                <a:latin typeface="Comic Sans MS" pitchFamily="66" charset="0"/>
              </a:rPr>
              <a:t>}</a:t>
            </a:r>
          </a:p>
          <a:p>
            <a:pPr eaLnBrk="1" hangingPunct="1">
              <a:buFontTx/>
              <a:buNone/>
            </a:pPr>
            <a:endParaRPr lang="en-US" sz="3600" smtClean="0">
              <a:solidFill>
                <a:srgbClr val="003300"/>
              </a:solidFill>
              <a:latin typeface="Comic Sans MS" pitchFamily="66" charset="0"/>
            </a:endParaRPr>
          </a:p>
        </p:txBody>
      </p:sp>
      <p:pic>
        <p:nvPicPr>
          <p:cNvPr id="78855" name="Picture 4" descr="spr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5275" y="3074988"/>
            <a:ext cx="2193925" cy="172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856" name="AutoShape 5"/>
          <p:cNvSpPr>
            <a:spLocks noChangeArrowheads="1"/>
          </p:cNvSpPr>
          <p:nvPr/>
        </p:nvSpPr>
        <p:spPr bwMode="auto">
          <a:xfrm flipH="1">
            <a:off x="6400800" y="2743200"/>
            <a:ext cx="838200" cy="2362200"/>
          </a:xfrm>
          <a:prstGeom prst="moon">
            <a:avLst>
              <a:gd name="adj" fmla="val 7045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/>
          </a:p>
        </p:txBody>
      </p:sp>
      <p:graphicFrame>
        <p:nvGraphicFramePr>
          <p:cNvPr id="333830" name="Group 6"/>
          <p:cNvGraphicFramePr>
            <a:graphicFrameLocks noGrp="1"/>
          </p:cNvGraphicFramePr>
          <p:nvPr/>
        </p:nvGraphicFramePr>
        <p:xfrm>
          <a:off x="5562600" y="3048000"/>
          <a:ext cx="914400" cy="1752600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1752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5·24=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120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sym typeface="Wingdings" pitchFamily="2" charset="2"/>
                        </a:rPr>
                        <a:t>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 Spring Semester 2013</a:t>
            </a:r>
          </a:p>
        </p:txBody>
      </p:sp>
      <p:sp>
        <p:nvSpPr>
          <p:cNvPr id="798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Programming and Data Structure</a:t>
            </a:r>
          </a:p>
        </p:txBody>
      </p:sp>
      <p:sp>
        <p:nvSpPr>
          <p:cNvPr id="798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84136B-085A-4B24-A528-F2B2464127D4}" type="slidenum">
              <a:rPr lang="en-US" smtClean="0"/>
              <a:pPr/>
              <a:t>74</a:t>
            </a:fld>
            <a:endParaRPr lang="en-US" smtClean="0"/>
          </a:p>
        </p:txBody>
      </p:sp>
      <p:sp>
        <p:nvSpPr>
          <p:cNvPr id="798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Recursive Algorithms Computer Implementation</a:t>
            </a:r>
          </a:p>
        </p:txBody>
      </p:sp>
      <p:sp>
        <p:nvSpPr>
          <p:cNvPr id="798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3300"/>
                </a:solidFill>
                <a:latin typeface="Comic Sans MS" pitchFamily="66" charset="0"/>
              </a:rPr>
              <a:t>long factorial(int n){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3300"/>
                </a:solidFill>
                <a:latin typeface="Comic Sans MS" pitchFamily="66" charset="0"/>
              </a:rPr>
              <a:t>	if (n&lt;=0) return 1;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3300"/>
                </a:solidFill>
                <a:latin typeface="Comic Sans MS" pitchFamily="66" charset="0"/>
              </a:rPr>
              <a:t>	return n*factorial(n-1);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3300"/>
                </a:solidFill>
                <a:latin typeface="Comic Sans MS" pitchFamily="66" charset="0"/>
              </a:rPr>
              <a:t>}</a:t>
            </a:r>
          </a:p>
        </p:txBody>
      </p:sp>
      <p:pic>
        <p:nvPicPr>
          <p:cNvPr id="79879" name="Picture 4" descr="spr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5275" y="3074988"/>
            <a:ext cx="2193925" cy="172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880" name="AutoShape 5"/>
          <p:cNvSpPr>
            <a:spLocks noChangeArrowheads="1"/>
          </p:cNvSpPr>
          <p:nvPr/>
        </p:nvSpPr>
        <p:spPr bwMode="auto">
          <a:xfrm flipH="1">
            <a:off x="6400800" y="2743200"/>
            <a:ext cx="838200" cy="2362200"/>
          </a:xfrm>
          <a:prstGeom prst="moon">
            <a:avLst>
              <a:gd name="adj" fmla="val 7045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79881" name="AutoShape 6"/>
          <p:cNvSpPr>
            <a:spLocks noChangeArrowheads="1"/>
          </p:cNvSpPr>
          <p:nvPr/>
        </p:nvSpPr>
        <p:spPr bwMode="auto">
          <a:xfrm>
            <a:off x="3505200" y="3048000"/>
            <a:ext cx="1981200" cy="1371600"/>
          </a:xfrm>
          <a:prstGeom prst="cloudCallout">
            <a:avLst>
              <a:gd name="adj1" fmla="val 96153"/>
              <a:gd name="adj2" fmla="val 25231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000">
                <a:latin typeface="Tahoma" pitchFamily="34" charset="0"/>
                <a:cs typeface="Times New Roman" pitchFamily="18" charset="0"/>
              </a:rPr>
              <a:t>Return </a:t>
            </a:r>
            <a:r>
              <a:rPr lang="en-US" sz="2400">
                <a:latin typeface="Tahoma" pitchFamily="34" charset="0"/>
                <a:cs typeface="Times New Roman" pitchFamily="18" charset="0"/>
              </a:rPr>
              <a:t>5! = 120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 sz="2800" smtClean="0"/>
              <a:t>Another Example :: Fibonacci number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r>
              <a:rPr lang="en-US" smtClean="0"/>
              <a:t>Fibonacci number f(n) can be defined as:</a:t>
            </a:r>
          </a:p>
          <a:p>
            <a:pPr lvl="1">
              <a:buFontTx/>
              <a:buNone/>
            </a:pPr>
            <a:r>
              <a:rPr lang="en-US" smtClean="0"/>
              <a:t>        </a:t>
            </a:r>
            <a:r>
              <a:rPr lang="en-US" smtClean="0">
                <a:solidFill>
                  <a:srgbClr val="FF0000"/>
                </a:solidFill>
              </a:rPr>
              <a:t>f(0)  =  0</a:t>
            </a:r>
          </a:p>
          <a:p>
            <a:pPr lvl="1">
              <a:buFontTx/>
              <a:buNone/>
            </a:pPr>
            <a:r>
              <a:rPr lang="en-US" smtClean="0">
                <a:solidFill>
                  <a:srgbClr val="FF0000"/>
                </a:solidFill>
              </a:rPr>
              <a:t>        f(1)  =  1</a:t>
            </a:r>
          </a:p>
          <a:p>
            <a:pPr lvl="1">
              <a:buFontTx/>
              <a:buNone/>
            </a:pPr>
            <a:r>
              <a:rPr lang="en-US" smtClean="0">
                <a:solidFill>
                  <a:srgbClr val="FF0000"/>
                </a:solidFill>
              </a:rPr>
              <a:t>        f(n)  =  f(n-1) + f(n-2),   if  n &gt; 1</a:t>
            </a:r>
          </a:p>
          <a:p>
            <a:pPr lvl="1"/>
            <a:r>
              <a:rPr lang="en-US" smtClean="0"/>
              <a:t>The successive Fibonacci numbers are:</a:t>
            </a:r>
          </a:p>
          <a:p>
            <a:pPr lvl="2">
              <a:buFontTx/>
              <a:buNone/>
            </a:pPr>
            <a:r>
              <a:rPr lang="en-US" smtClean="0"/>
              <a:t>0, 1, 1, 2, 3, 5, 8, 13, 21, …..</a:t>
            </a:r>
          </a:p>
          <a:p>
            <a:r>
              <a:rPr lang="en-US" smtClean="0"/>
              <a:t>Function definition:</a:t>
            </a:r>
          </a:p>
          <a:p>
            <a:endParaRPr lang="en-US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26D36B-0764-4A2E-BD79-6A1EB89A3948}" type="slidenum">
              <a:rPr lang="en-US"/>
              <a:pPr>
                <a:defRPr/>
              </a:pPr>
              <a:t>75</a:t>
            </a:fld>
            <a:endParaRPr lang="en-US"/>
          </a:p>
        </p:txBody>
      </p:sp>
      <p:sp>
        <p:nvSpPr>
          <p:cNvPr id="281604" name="Text Box 4"/>
          <p:cNvSpPr txBox="1">
            <a:spLocks noChangeArrowheads="1"/>
          </p:cNvSpPr>
          <p:nvPr/>
        </p:nvSpPr>
        <p:spPr bwMode="auto">
          <a:xfrm>
            <a:off x="2743200" y="4267200"/>
            <a:ext cx="3733800" cy="1654175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Times New Roman" pitchFamily="18" charset="0"/>
              </a:rPr>
              <a:t>int   f (int n)</a:t>
            </a:r>
          </a:p>
          <a:p>
            <a:r>
              <a:rPr lang="en-US" sz="2000" b="1">
                <a:latin typeface="Times New Roman" pitchFamily="18" charset="0"/>
              </a:rPr>
              <a:t>{</a:t>
            </a:r>
          </a:p>
          <a:p>
            <a:r>
              <a:rPr lang="en-US" sz="2000" b="1">
                <a:latin typeface="Times New Roman" pitchFamily="18" charset="0"/>
              </a:rPr>
              <a:t>     if  (n  &lt; 2)   return (n);</a:t>
            </a:r>
          </a:p>
          <a:p>
            <a:r>
              <a:rPr lang="en-US" sz="2000" b="1">
                <a:latin typeface="Times New Roman" pitchFamily="18" charset="0"/>
              </a:rPr>
              <a:t>     else  return (f(n-1) + f(n-2));</a:t>
            </a:r>
          </a:p>
          <a:p>
            <a:r>
              <a:rPr lang="en-US" sz="2000" b="1">
                <a:latin typeface="Times New Roman" pitchFamily="18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1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1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4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Tracing Execution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 smtClean="0"/>
              <a:t>How many times the function is called when evaluating f(4) ?</a:t>
            </a:r>
          </a:p>
          <a:p>
            <a:endParaRPr lang="en-US" sz="2400" smtClean="0"/>
          </a:p>
          <a:p>
            <a:endParaRPr lang="en-US" sz="2400" smtClean="0"/>
          </a:p>
          <a:p>
            <a:endParaRPr lang="en-US" sz="2400" smtClean="0"/>
          </a:p>
          <a:p>
            <a:r>
              <a:rPr lang="en-US" sz="2400" smtClean="0"/>
              <a:t>Inefficiency:</a:t>
            </a:r>
          </a:p>
          <a:p>
            <a:pPr lvl="1"/>
            <a:r>
              <a:rPr lang="en-US" sz="2000" smtClean="0"/>
              <a:t>Same thing is computed several times.</a:t>
            </a:r>
          </a:p>
        </p:txBody>
      </p:sp>
      <p:sp>
        <p:nvSpPr>
          <p:cNvPr id="27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2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2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FC1D66-7E39-47C2-BA99-CD21E3E69AFF}" type="slidenum">
              <a:rPr lang="en-US"/>
              <a:pPr>
                <a:defRPr/>
              </a:pPr>
              <a:t>76</a:t>
            </a:fld>
            <a:endParaRPr lang="en-US"/>
          </a:p>
        </p:txBody>
      </p:sp>
      <p:sp>
        <p:nvSpPr>
          <p:cNvPr id="282628" name="Text Box 4"/>
          <p:cNvSpPr txBox="1">
            <a:spLocks noChangeArrowheads="1"/>
          </p:cNvSpPr>
          <p:nvPr/>
        </p:nvSpPr>
        <p:spPr bwMode="auto">
          <a:xfrm>
            <a:off x="6629400" y="1371600"/>
            <a:ext cx="6858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CC9900"/>
                </a:solidFill>
                <a:latin typeface="Times New Roman" pitchFamily="18" charset="0"/>
              </a:rPr>
              <a:t>f(4)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6096000" y="1752600"/>
            <a:ext cx="1752600" cy="777875"/>
            <a:chOff x="3840" y="1104"/>
            <a:chExt cx="1104" cy="490"/>
          </a:xfrm>
        </p:grpSpPr>
        <p:sp>
          <p:nvSpPr>
            <p:cNvPr id="57370" name="Text Box 5"/>
            <p:cNvSpPr txBox="1">
              <a:spLocks noChangeArrowheads="1"/>
            </p:cNvSpPr>
            <p:nvPr/>
          </p:nvSpPr>
          <p:spPr bwMode="auto">
            <a:xfrm>
              <a:off x="3840" y="1344"/>
              <a:ext cx="432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CC9900"/>
                  </a:solidFill>
                  <a:latin typeface="Times New Roman" pitchFamily="18" charset="0"/>
                </a:rPr>
                <a:t>f(3)</a:t>
              </a:r>
            </a:p>
          </p:txBody>
        </p:sp>
        <p:sp>
          <p:nvSpPr>
            <p:cNvPr id="57371" name="Text Box 10"/>
            <p:cNvSpPr txBox="1">
              <a:spLocks noChangeArrowheads="1"/>
            </p:cNvSpPr>
            <p:nvPr/>
          </p:nvSpPr>
          <p:spPr bwMode="auto">
            <a:xfrm>
              <a:off x="4512" y="1344"/>
              <a:ext cx="432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CC9900"/>
                  </a:solidFill>
                  <a:latin typeface="Times New Roman" pitchFamily="18" charset="0"/>
                </a:rPr>
                <a:t>f(2)</a:t>
              </a:r>
            </a:p>
          </p:txBody>
        </p:sp>
        <p:sp>
          <p:nvSpPr>
            <p:cNvPr id="57372" name="Line 13"/>
            <p:cNvSpPr>
              <a:spLocks noChangeShapeType="1"/>
            </p:cNvSpPr>
            <p:nvPr/>
          </p:nvSpPr>
          <p:spPr bwMode="auto">
            <a:xfrm flipH="1">
              <a:off x="4080" y="1104"/>
              <a:ext cx="144" cy="24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373" name="Line 14"/>
            <p:cNvSpPr>
              <a:spLocks noChangeShapeType="1"/>
            </p:cNvSpPr>
            <p:nvPr/>
          </p:nvSpPr>
          <p:spPr bwMode="auto">
            <a:xfrm>
              <a:off x="4368" y="1104"/>
              <a:ext cx="240" cy="288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5486400" y="2514600"/>
            <a:ext cx="1600200" cy="854075"/>
            <a:chOff x="3456" y="1584"/>
            <a:chExt cx="1008" cy="538"/>
          </a:xfrm>
        </p:grpSpPr>
        <p:sp>
          <p:nvSpPr>
            <p:cNvPr id="57366" name="Text Box 7"/>
            <p:cNvSpPr txBox="1">
              <a:spLocks noChangeArrowheads="1"/>
            </p:cNvSpPr>
            <p:nvPr/>
          </p:nvSpPr>
          <p:spPr bwMode="auto">
            <a:xfrm>
              <a:off x="4032" y="1872"/>
              <a:ext cx="432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CC9900"/>
                  </a:solidFill>
                  <a:latin typeface="Times New Roman" pitchFamily="18" charset="0"/>
                </a:rPr>
                <a:t>f(1)</a:t>
              </a:r>
            </a:p>
          </p:txBody>
        </p:sp>
        <p:sp>
          <p:nvSpPr>
            <p:cNvPr id="57367" name="Text Box 9"/>
            <p:cNvSpPr txBox="1">
              <a:spLocks noChangeArrowheads="1"/>
            </p:cNvSpPr>
            <p:nvPr/>
          </p:nvSpPr>
          <p:spPr bwMode="auto">
            <a:xfrm>
              <a:off x="3456" y="1872"/>
              <a:ext cx="432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CC9900"/>
                  </a:solidFill>
                  <a:latin typeface="Times New Roman" pitchFamily="18" charset="0"/>
                </a:rPr>
                <a:t>f(2)</a:t>
              </a:r>
            </a:p>
          </p:txBody>
        </p:sp>
        <p:sp>
          <p:nvSpPr>
            <p:cNvPr id="57368" name="Line 15"/>
            <p:cNvSpPr>
              <a:spLocks noChangeShapeType="1"/>
            </p:cNvSpPr>
            <p:nvPr/>
          </p:nvSpPr>
          <p:spPr bwMode="auto">
            <a:xfrm flipH="1">
              <a:off x="3744" y="1584"/>
              <a:ext cx="192" cy="336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369" name="Line 16"/>
            <p:cNvSpPr>
              <a:spLocks noChangeShapeType="1"/>
            </p:cNvSpPr>
            <p:nvPr/>
          </p:nvSpPr>
          <p:spPr bwMode="auto">
            <a:xfrm>
              <a:off x="4032" y="1584"/>
              <a:ext cx="192" cy="336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6934200" y="2514600"/>
            <a:ext cx="1447800" cy="854075"/>
            <a:chOff x="4368" y="1584"/>
            <a:chExt cx="912" cy="538"/>
          </a:xfrm>
        </p:grpSpPr>
        <p:sp>
          <p:nvSpPr>
            <p:cNvPr id="57362" name="Text Box 6"/>
            <p:cNvSpPr txBox="1">
              <a:spLocks noChangeArrowheads="1"/>
            </p:cNvSpPr>
            <p:nvPr/>
          </p:nvSpPr>
          <p:spPr bwMode="auto">
            <a:xfrm>
              <a:off x="4848" y="1872"/>
              <a:ext cx="432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CC9900"/>
                  </a:solidFill>
                  <a:latin typeface="Times New Roman" pitchFamily="18" charset="0"/>
                </a:rPr>
                <a:t>f(0)</a:t>
              </a:r>
            </a:p>
          </p:txBody>
        </p:sp>
        <p:sp>
          <p:nvSpPr>
            <p:cNvPr id="57363" name="Text Box 8"/>
            <p:cNvSpPr txBox="1">
              <a:spLocks noChangeArrowheads="1"/>
            </p:cNvSpPr>
            <p:nvPr/>
          </p:nvSpPr>
          <p:spPr bwMode="auto">
            <a:xfrm>
              <a:off x="4368" y="1872"/>
              <a:ext cx="432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CC9900"/>
                  </a:solidFill>
                  <a:latin typeface="Times New Roman" pitchFamily="18" charset="0"/>
                </a:rPr>
                <a:t>f(1)</a:t>
              </a:r>
            </a:p>
          </p:txBody>
        </p:sp>
        <p:sp>
          <p:nvSpPr>
            <p:cNvPr id="57364" name="Line 17"/>
            <p:cNvSpPr>
              <a:spLocks noChangeShapeType="1"/>
            </p:cNvSpPr>
            <p:nvPr/>
          </p:nvSpPr>
          <p:spPr bwMode="auto">
            <a:xfrm flipH="1">
              <a:off x="4560" y="1584"/>
              <a:ext cx="96" cy="288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365" name="Line 18"/>
            <p:cNvSpPr>
              <a:spLocks noChangeShapeType="1"/>
            </p:cNvSpPr>
            <p:nvPr/>
          </p:nvSpPr>
          <p:spPr bwMode="auto">
            <a:xfrm>
              <a:off x="4752" y="1584"/>
              <a:ext cx="240" cy="288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5029200" y="3352800"/>
            <a:ext cx="1752600" cy="854075"/>
            <a:chOff x="3168" y="2112"/>
            <a:chExt cx="1104" cy="538"/>
          </a:xfrm>
        </p:grpSpPr>
        <p:sp>
          <p:nvSpPr>
            <p:cNvPr id="57358" name="Text Box 11"/>
            <p:cNvSpPr txBox="1">
              <a:spLocks noChangeArrowheads="1"/>
            </p:cNvSpPr>
            <p:nvPr/>
          </p:nvSpPr>
          <p:spPr bwMode="auto">
            <a:xfrm>
              <a:off x="3168" y="2400"/>
              <a:ext cx="432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CC9900"/>
                  </a:solidFill>
                  <a:latin typeface="Times New Roman" pitchFamily="18" charset="0"/>
                </a:rPr>
                <a:t>f(1)</a:t>
              </a:r>
            </a:p>
          </p:txBody>
        </p:sp>
        <p:sp>
          <p:nvSpPr>
            <p:cNvPr id="57359" name="Text Box 12"/>
            <p:cNvSpPr txBox="1">
              <a:spLocks noChangeArrowheads="1"/>
            </p:cNvSpPr>
            <p:nvPr/>
          </p:nvSpPr>
          <p:spPr bwMode="auto">
            <a:xfrm>
              <a:off x="3840" y="2400"/>
              <a:ext cx="432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CC9900"/>
                  </a:solidFill>
                  <a:latin typeface="Times New Roman" pitchFamily="18" charset="0"/>
                </a:rPr>
                <a:t>f(0)</a:t>
              </a:r>
            </a:p>
          </p:txBody>
        </p:sp>
        <p:sp>
          <p:nvSpPr>
            <p:cNvPr id="57360" name="Line 19"/>
            <p:cNvSpPr>
              <a:spLocks noChangeShapeType="1"/>
            </p:cNvSpPr>
            <p:nvPr/>
          </p:nvSpPr>
          <p:spPr bwMode="auto">
            <a:xfrm flipH="1">
              <a:off x="3360" y="2112"/>
              <a:ext cx="192" cy="288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361" name="Line 20"/>
            <p:cNvSpPr>
              <a:spLocks noChangeShapeType="1"/>
            </p:cNvSpPr>
            <p:nvPr/>
          </p:nvSpPr>
          <p:spPr bwMode="auto">
            <a:xfrm>
              <a:off x="3648" y="2112"/>
              <a:ext cx="288" cy="336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2645" name="AutoShape 21"/>
          <p:cNvSpPr>
            <a:spLocks noChangeArrowheads="1"/>
          </p:cNvSpPr>
          <p:nvPr/>
        </p:nvSpPr>
        <p:spPr bwMode="auto">
          <a:xfrm>
            <a:off x="2590800" y="2743200"/>
            <a:ext cx="1905000" cy="381000"/>
          </a:xfrm>
          <a:prstGeom prst="rightArrow">
            <a:avLst>
              <a:gd name="adj1" fmla="val 50000"/>
              <a:gd name="adj2" fmla="val 125000"/>
            </a:avLst>
          </a:prstGeom>
          <a:solidFill>
            <a:srgbClr val="FFFF99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2646" name="Text Box 22"/>
          <p:cNvSpPr txBox="1">
            <a:spLocks noChangeArrowheads="1"/>
          </p:cNvSpPr>
          <p:nvPr/>
        </p:nvSpPr>
        <p:spPr bwMode="auto">
          <a:xfrm>
            <a:off x="6629400" y="4572000"/>
            <a:ext cx="1295400" cy="5191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9 times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2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2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82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82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282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2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82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28" grpId="0"/>
      <p:bldP spid="282645" grpId="0" animBg="1"/>
      <p:bldP spid="282646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/>
              <a:t> Example Codes: fibonacci()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8001000" cy="4572000"/>
          </a:xfrm>
        </p:spPr>
        <p:txBody>
          <a:bodyPr/>
          <a:lstStyle/>
          <a:p>
            <a:pPr lvl="1"/>
            <a:r>
              <a:rPr lang="en-US" sz="2900" smtClean="0"/>
              <a:t>Code for the</a:t>
            </a:r>
            <a:r>
              <a:rPr lang="en-US" smtClean="0">
                <a:latin typeface="Lucida Console" pitchFamily="49" charset="0"/>
              </a:rPr>
              <a:t> fibonacci</a:t>
            </a:r>
            <a:r>
              <a:rPr lang="en-US" sz="2900" smtClean="0"/>
              <a:t> function</a:t>
            </a:r>
          </a:p>
          <a:p>
            <a:pPr lvl="2">
              <a:buFontTx/>
              <a:buNone/>
            </a:pPr>
            <a:r>
              <a:rPr lang="en-US" smtClean="0">
                <a:latin typeface="Lucida Console" pitchFamily="49" charset="0"/>
              </a:rPr>
              <a:t>long fibonacci( long n )</a:t>
            </a:r>
          </a:p>
          <a:p>
            <a:pPr lvl="2">
              <a:buFontTx/>
              <a:buNone/>
            </a:pPr>
            <a:r>
              <a:rPr lang="en-US" smtClean="0">
                <a:latin typeface="Lucida Console" pitchFamily="49" charset="0"/>
              </a:rPr>
              <a:t>{</a:t>
            </a:r>
          </a:p>
          <a:p>
            <a:pPr lvl="2">
              <a:buFontTx/>
              <a:buNone/>
            </a:pPr>
            <a:r>
              <a:rPr lang="en-US" smtClean="0">
                <a:latin typeface="Lucida Console" pitchFamily="49" charset="0"/>
              </a:rPr>
              <a:t>	if (n == 0 || n == 1)  // base case</a:t>
            </a:r>
          </a:p>
          <a:p>
            <a:pPr lvl="2">
              <a:buFontTx/>
              <a:buNone/>
            </a:pPr>
            <a:r>
              <a:rPr lang="en-US" smtClean="0">
                <a:latin typeface="Lucida Console" pitchFamily="49" charset="0"/>
              </a:rPr>
              <a:t>    return n;</a:t>
            </a:r>
          </a:p>
          <a:p>
            <a:pPr lvl="2">
              <a:buFontTx/>
              <a:buNone/>
            </a:pPr>
            <a:r>
              <a:rPr lang="en-US" smtClean="0">
                <a:latin typeface="Lucida Console" pitchFamily="49" charset="0"/>
              </a:rPr>
              <a:t>	else</a:t>
            </a:r>
          </a:p>
          <a:p>
            <a:pPr lvl="2">
              <a:buFontTx/>
              <a:buNone/>
            </a:pPr>
            <a:r>
              <a:rPr lang="en-US" smtClean="0">
                <a:latin typeface="Lucida Console" pitchFamily="49" charset="0"/>
              </a:rPr>
              <a:t>    return fibonacci( n - 1) +</a:t>
            </a:r>
            <a:br>
              <a:rPr lang="en-US" smtClean="0">
                <a:latin typeface="Lucida Console" pitchFamily="49" charset="0"/>
              </a:rPr>
            </a:br>
            <a:r>
              <a:rPr lang="en-US" smtClean="0">
                <a:latin typeface="Lucida Console" pitchFamily="49" charset="0"/>
              </a:rPr>
              <a:t>     fibonacci( n – 2 );</a:t>
            </a:r>
          </a:p>
          <a:p>
            <a:pPr lvl="2">
              <a:buFontTx/>
              <a:buNone/>
            </a:pPr>
            <a:r>
              <a:rPr lang="en-US" smtClean="0">
                <a:latin typeface="Lucida Console" pitchFamily="49" charset="0"/>
              </a:rPr>
              <a:t>}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F90040-B57C-44C6-81BD-986D4515B31D}" type="slidenum">
              <a:rPr lang="en-US"/>
              <a:pPr>
                <a:defRPr/>
              </a:pPr>
              <a:t>77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3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39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39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4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4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4583FD-69C8-433A-86F6-296D5D42B298}" type="slidenum">
              <a:rPr lang="en-US"/>
              <a:pPr>
                <a:defRPr/>
              </a:pPr>
              <a:t>78</a:t>
            </a:fld>
            <a:endParaRPr lang="en-US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0" y="0"/>
          <a:ext cx="6569075" cy="5240338"/>
        </p:xfrm>
        <a:graphic>
          <a:graphicData uri="http://schemas.openxmlformats.org/presentationml/2006/ole">
            <p:oleObj spid="_x0000_s2050" name="Document" r:id="rId4" imgW="7057384" imgH="5631325" progId="">
              <p:embed/>
            </p:oleObj>
          </a:graphicData>
        </a:graphic>
      </p:graphicFrame>
      <p:graphicFrame>
        <p:nvGraphicFramePr>
          <p:cNvPr id="241730" name="Group 66"/>
          <p:cNvGraphicFramePr>
            <a:graphicFrameLocks noGrp="1"/>
          </p:cNvGraphicFramePr>
          <p:nvPr/>
        </p:nvGraphicFramePr>
        <p:xfrm>
          <a:off x="4879975" y="95250"/>
          <a:ext cx="5461000" cy="6766560"/>
        </p:xfrm>
        <a:graphic>
          <a:graphicData uri="http://schemas.openxmlformats.org/drawingml/2006/table">
            <a:tbl>
              <a:tblPr/>
              <a:tblGrid>
                <a:gridCol w="5461000"/>
              </a:tblGrid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39700" algn="r"/>
                          <a:tab pos="292100" algn="l"/>
                        </a:tabLst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53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	27	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Lucida Console" pitchFamily="49" charset="0"/>
                          <a:ea typeface="Times New Roman" pitchFamily="18" charset="0"/>
                          <a:cs typeface="Lucida Console" pitchFamily="49" charset="0"/>
                        </a:rPr>
                        <a:t>/* Recursive definition of function fibonacci */             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39700" algn="r"/>
                          <a:tab pos="292100" algn="l"/>
                        </a:tabLst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53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	28	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Lucida Console" pitchFamily="49" charset="0"/>
                          <a:ea typeface="Times New Roman" pitchFamily="18" charset="0"/>
                          <a:cs typeface="Lucida Console" pitchFamily="49" charset="0"/>
                        </a:rPr>
                        <a:t>long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ucida Console" pitchFamily="49" charset="0"/>
                        </a:rPr>
                        <a:t> fibonacci( 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Lucida Console" pitchFamily="49" charset="0"/>
                          <a:ea typeface="Times New Roman" pitchFamily="18" charset="0"/>
                          <a:cs typeface="Lucida Console" pitchFamily="49" charset="0"/>
                        </a:rPr>
                        <a:t>long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ucida Console" pitchFamily="49" charset="0"/>
                        </a:rPr>
                        <a:t> n )                                  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39700" algn="r"/>
                          <a:tab pos="292100" algn="l"/>
                        </a:tabLst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53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	29	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ucida Console" pitchFamily="49" charset="0"/>
                        </a:rPr>
                        <a:t>{                                                        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39700" algn="r"/>
                          <a:tab pos="292100" algn="l"/>
                        </a:tabLst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53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	30	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ucida Console" pitchFamily="49" charset="0"/>
                        </a:rPr>
                        <a:t>   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Lucida Console" pitchFamily="49" charset="0"/>
                          <a:ea typeface="Times New Roman" pitchFamily="18" charset="0"/>
                          <a:cs typeface="Lucida Console" pitchFamily="49" charset="0"/>
                        </a:rPr>
                        <a:t>/* base case */                                          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39700" algn="r"/>
                          <a:tab pos="292100" algn="l"/>
                        </a:tabLst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53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	31	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ucida Console" pitchFamily="49" charset="0"/>
                        </a:rPr>
                        <a:t>   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Lucida Console" pitchFamily="49" charset="0"/>
                          <a:ea typeface="Times New Roman" pitchFamily="18" charset="0"/>
                          <a:cs typeface="Lucida Console" pitchFamily="49" charset="0"/>
                        </a:rPr>
                        <a:t>if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ucida Console" pitchFamily="49" charset="0"/>
                        </a:rPr>
                        <a:t> ( n == 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FF"/>
                          </a:solidFill>
                          <a:effectLst/>
                          <a:latin typeface="Lucida Console" pitchFamily="49" charset="0"/>
                          <a:ea typeface="Times New Roman" pitchFamily="18" charset="0"/>
                          <a:cs typeface="Lucida Console" pitchFamily="49" charset="0"/>
                        </a:rPr>
                        <a:t>0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ucida Console" pitchFamily="49" charset="0"/>
                        </a:rPr>
                        <a:t> || n == 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FF"/>
                          </a:solidFill>
                          <a:effectLst/>
                          <a:latin typeface="Lucida Console" pitchFamily="49" charset="0"/>
                          <a:ea typeface="Times New Roman" pitchFamily="18" charset="0"/>
                          <a:cs typeface="Lucida Console" pitchFamily="49" charset="0"/>
                        </a:rPr>
                        <a:t>1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ucida Console" pitchFamily="49" charset="0"/>
                        </a:rPr>
                        <a:t> ) {                              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39700" algn="r"/>
                          <a:tab pos="292100" algn="l"/>
                        </a:tabLst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53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	32	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ucida Console" pitchFamily="49" charset="0"/>
                        </a:rPr>
                        <a:t>      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Lucida Console" pitchFamily="49" charset="0"/>
                          <a:ea typeface="Times New Roman" pitchFamily="18" charset="0"/>
                          <a:cs typeface="Lucida Console" pitchFamily="49" charset="0"/>
                        </a:rPr>
                        <a:t>return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ucida Console" pitchFamily="49" charset="0"/>
                        </a:rPr>
                        <a:t> n;                                           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39700" algn="r"/>
                          <a:tab pos="292100" algn="l"/>
                        </a:tabLst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53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	33	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ucida Console" pitchFamily="49" charset="0"/>
                        </a:rPr>
                        <a:t>   } 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Lucida Console" pitchFamily="49" charset="0"/>
                          <a:ea typeface="Times New Roman" pitchFamily="18" charset="0"/>
                          <a:cs typeface="Lucida Console" pitchFamily="49" charset="0"/>
                        </a:rPr>
                        <a:t>/* end if */                                          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39700" algn="r"/>
                          <a:tab pos="292100" algn="l"/>
                        </a:tabLst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53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	34	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ucida Console" pitchFamily="49" charset="0"/>
                        </a:rPr>
                        <a:t>   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Lucida Console" pitchFamily="49" charset="0"/>
                          <a:ea typeface="Times New Roman" pitchFamily="18" charset="0"/>
                          <a:cs typeface="Lucida Console" pitchFamily="49" charset="0"/>
                        </a:rPr>
                        <a:t>else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ucida Console" pitchFamily="49" charset="0"/>
                        </a:rPr>
                        <a:t> { 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Lucida Console" pitchFamily="49" charset="0"/>
                          <a:ea typeface="Times New Roman" pitchFamily="18" charset="0"/>
                          <a:cs typeface="Lucida Console" pitchFamily="49" charset="0"/>
                        </a:rPr>
                        <a:t>/* recursive step */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ucida Console" pitchFamily="49" charset="0"/>
                        </a:rPr>
                        <a:t>                           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39700" algn="r"/>
                          <a:tab pos="292100" algn="l"/>
                        </a:tabLst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53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	35	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ucida Console" pitchFamily="49" charset="0"/>
                        </a:rPr>
                        <a:t>      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Lucida Console" pitchFamily="49" charset="0"/>
                          <a:ea typeface="Times New Roman" pitchFamily="18" charset="0"/>
                          <a:cs typeface="Lucida Console" pitchFamily="49" charset="0"/>
                        </a:rPr>
                        <a:t>return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ucida Console" pitchFamily="49" charset="0"/>
                        </a:rPr>
                        <a:t> fibonacci( n - 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FF"/>
                          </a:solidFill>
                          <a:effectLst/>
                          <a:latin typeface="Lucida Console" pitchFamily="49" charset="0"/>
                          <a:ea typeface="Times New Roman" pitchFamily="18" charset="0"/>
                          <a:cs typeface="Lucida Console" pitchFamily="49" charset="0"/>
                        </a:rPr>
                        <a:t>1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ucida Console" pitchFamily="49" charset="0"/>
                        </a:rPr>
                        <a:t> ) + fibonacci( n - 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FF"/>
                          </a:solidFill>
                          <a:effectLst/>
                          <a:latin typeface="Lucida Console" pitchFamily="49" charset="0"/>
                          <a:ea typeface="Times New Roman" pitchFamily="18" charset="0"/>
                          <a:cs typeface="Lucida Console" pitchFamily="49" charset="0"/>
                        </a:rPr>
                        <a:t>2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ucida Console" pitchFamily="49" charset="0"/>
                        </a:rPr>
                        <a:t> );       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39700" algn="r"/>
                          <a:tab pos="292100" algn="l"/>
                        </a:tabLst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53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	36	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Lucida Console" pitchFamily="49" charset="0"/>
                        </a:rPr>
                        <a:t>   } 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Lucida Console" pitchFamily="49" charset="0"/>
                          <a:ea typeface="Times New Roman" pitchFamily="18" charset="0"/>
                          <a:cs typeface="Lucida Console" pitchFamily="49" charset="0"/>
                        </a:rPr>
                        <a:t>/* end else */                                       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39700" algn="r"/>
                          <a:tab pos="292100" algn="l"/>
                        </a:tabLst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53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	37	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                                                           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39700" algn="r"/>
                          <a:tab pos="292100" algn="l"/>
                        </a:tabLst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53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	38	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Console" pitchFamily="49" charset="0"/>
                          <a:ea typeface="Times New Roman" pitchFamily="18" charset="0"/>
                          <a:cs typeface="Arial" pitchFamily="34" charset="0"/>
                        </a:rPr>
                        <a:t>} 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Lucida Console" pitchFamily="49" charset="0"/>
                          <a:ea typeface="Times New Roman" pitchFamily="18" charset="0"/>
                          <a:cs typeface="Arial" pitchFamily="34" charset="0"/>
                        </a:rPr>
                        <a:t>/* end function fibonacci */                             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D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09600" algn="l"/>
                          <a:tab pos="914400" algn="l"/>
                          <a:tab pos="1219200" algn="l"/>
                          <a:tab pos="1524000" algn="l"/>
                          <a:tab pos="1828800" algn="l"/>
                          <a:tab pos="2133600" algn="l"/>
                          <a:tab pos="2438400" algn="l"/>
                          <a:tab pos="2743200" algn="l"/>
                          <a:tab pos="3048000" algn="l"/>
                          <a:tab pos="3352800" algn="l"/>
                          <a:tab pos="3657600" algn="l"/>
                          <a:tab pos="3962400" algn="l"/>
                          <a:tab pos="4267200" algn="l"/>
                          <a:tab pos="4572000" algn="l"/>
                        </a:tabLst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 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09600" algn="l"/>
                          <a:tab pos="914400" algn="l"/>
                          <a:tab pos="1219200" algn="l"/>
                          <a:tab pos="1524000" algn="l"/>
                          <a:tab pos="1828800" algn="l"/>
                          <a:tab pos="2133600" algn="l"/>
                          <a:tab pos="2438400" algn="l"/>
                          <a:tab pos="2743200" algn="l"/>
                          <a:tab pos="3048000" algn="l"/>
                          <a:tab pos="3352800" algn="l"/>
                          <a:tab pos="3657600" algn="l"/>
                          <a:tab pos="3962400" algn="l"/>
                          <a:tab pos="4267200" algn="l"/>
                          <a:tab pos="4572000" algn="l"/>
                        </a:tabLst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Enter an integer: 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Console" pitchFamily="49" charset="0"/>
                          <a:ea typeface="LucidaSansTypewriter"/>
                          <a:cs typeface="Times New Roman" pitchFamily="18" charset="0"/>
                        </a:rPr>
                        <a:t>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09600" algn="l"/>
                          <a:tab pos="914400" algn="l"/>
                          <a:tab pos="1219200" algn="l"/>
                          <a:tab pos="1524000" algn="l"/>
                          <a:tab pos="1828800" algn="l"/>
                          <a:tab pos="2133600" algn="l"/>
                          <a:tab pos="2438400" algn="l"/>
                          <a:tab pos="2743200" algn="l"/>
                          <a:tab pos="3048000" algn="l"/>
                          <a:tab pos="3352800" algn="l"/>
                          <a:tab pos="3657600" algn="l"/>
                          <a:tab pos="3962400" algn="l"/>
                          <a:tab pos="4267200" algn="l"/>
                          <a:tab pos="4572000" algn="l"/>
                        </a:tabLst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Fibonacci( 0 ) = 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09600" algn="l"/>
                          <a:tab pos="914400" algn="l"/>
                          <a:tab pos="1219200" algn="l"/>
                          <a:tab pos="1524000" algn="l"/>
                          <a:tab pos="1828800" algn="l"/>
                          <a:tab pos="2133600" algn="l"/>
                          <a:tab pos="2438400" algn="l"/>
                          <a:tab pos="2743200" algn="l"/>
                          <a:tab pos="3048000" algn="l"/>
                          <a:tab pos="3352800" algn="l"/>
                          <a:tab pos="3657600" algn="l"/>
                          <a:tab pos="3962400" algn="l"/>
                          <a:tab pos="4267200" algn="l"/>
                          <a:tab pos="4572000" algn="l"/>
                        </a:tabLst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4D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8F8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4D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09600" algn="l"/>
                          <a:tab pos="914400" algn="l"/>
                          <a:tab pos="1219200" algn="l"/>
                          <a:tab pos="1524000" algn="l"/>
                          <a:tab pos="1828800" algn="l"/>
                          <a:tab pos="2133600" algn="l"/>
                          <a:tab pos="2438400" algn="l"/>
                          <a:tab pos="2743200" algn="l"/>
                          <a:tab pos="3048000" algn="l"/>
                          <a:tab pos="3352800" algn="l"/>
                          <a:tab pos="3657600" algn="l"/>
                          <a:tab pos="3962400" algn="l"/>
                          <a:tab pos="4267200" algn="l"/>
                          <a:tab pos="4572000" algn="l"/>
                        </a:tabLst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 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09600" algn="l"/>
                          <a:tab pos="914400" algn="l"/>
                          <a:tab pos="1219200" algn="l"/>
                          <a:tab pos="1524000" algn="l"/>
                          <a:tab pos="1828800" algn="l"/>
                          <a:tab pos="2133600" algn="l"/>
                          <a:tab pos="2438400" algn="l"/>
                          <a:tab pos="2743200" algn="l"/>
                          <a:tab pos="3048000" algn="l"/>
                          <a:tab pos="3352800" algn="l"/>
                          <a:tab pos="3657600" algn="l"/>
                          <a:tab pos="3962400" algn="l"/>
                          <a:tab pos="4267200" algn="l"/>
                          <a:tab pos="4572000" algn="l"/>
                        </a:tabLst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Enter an integer: 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Console" pitchFamily="49" charset="0"/>
                          <a:ea typeface="LucidaSansTypewriter"/>
                          <a:cs typeface="Times New Roman" pitchFamily="18" charset="0"/>
                        </a:rPr>
                        <a:t>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09600" algn="l"/>
                          <a:tab pos="914400" algn="l"/>
                          <a:tab pos="1219200" algn="l"/>
                          <a:tab pos="1524000" algn="l"/>
                          <a:tab pos="1828800" algn="l"/>
                          <a:tab pos="2133600" algn="l"/>
                          <a:tab pos="2438400" algn="l"/>
                          <a:tab pos="2743200" algn="l"/>
                          <a:tab pos="3048000" algn="l"/>
                          <a:tab pos="3352800" algn="l"/>
                          <a:tab pos="3657600" algn="l"/>
                          <a:tab pos="3962400" algn="l"/>
                          <a:tab pos="4267200" algn="l"/>
                          <a:tab pos="4572000" algn="l"/>
                        </a:tabLst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Fibonacci( 1 ) = 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09600" algn="l"/>
                          <a:tab pos="914400" algn="l"/>
                          <a:tab pos="1219200" algn="l"/>
                          <a:tab pos="1524000" algn="l"/>
                          <a:tab pos="1828800" algn="l"/>
                          <a:tab pos="2133600" algn="l"/>
                          <a:tab pos="2438400" algn="l"/>
                          <a:tab pos="2743200" algn="l"/>
                          <a:tab pos="3048000" algn="l"/>
                          <a:tab pos="3352800" algn="l"/>
                          <a:tab pos="3657600" algn="l"/>
                          <a:tab pos="3962400" algn="l"/>
                          <a:tab pos="4267200" algn="l"/>
                          <a:tab pos="4572000" algn="l"/>
                        </a:tabLst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4D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8F8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4D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F8F8"/>
                    </a:solidFill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09600" algn="l"/>
                          <a:tab pos="914400" algn="l"/>
                          <a:tab pos="1219200" algn="l"/>
                          <a:tab pos="1524000" algn="l"/>
                          <a:tab pos="1828800" algn="l"/>
                          <a:tab pos="2133600" algn="l"/>
                          <a:tab pos="2438400" algn="l"/>
                          <a:tab pos="2743200" algn="l"/>
                          <a:tab pos="3048000" algn="l"/>
                          <a:tab pos="3352800" algn="l"/>
                          <a:tab pos="3657600" algn="l"/>
                          <a:tab pos="3962400" algn="l"/>
                          <a:tab pos="4267200" algn="l"/>
                          <a:tab pos="4572000" algn="l"/>
                          <a:tab pos="5046663" algn="l"/>
                        </a:tabLst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 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09600" algn="l"/>
                          <a:tab pos="914400" algn="l"/>
                          <a:tab pos="1219200" algn="l"/>
                          <a:tab pos="1524000" algn="l"/>
                          <a:tab pos="1828800" algn="l"/>
                          <a:tab pos="2133600" algn="l"/>
                          <a:tab pos="2438400" algn="l"/>
                          <a:tab pos="2743200" algn="l"/>
                          <a:tab pos="3048000" algn="l"/>
                          <a:tab pos="3352800" algn="l"/>
                          <a:tab pos="3657600" algn="l"/>
                          <a:tab pos="3962400" algn="l"/>
                          <a:tab pos="4267200" algn="l"/>
                          <a:tab pos="4572000" algn="l"/>
                          <a:tab pos="5046663" algn="l"/>
                        </a:tabLst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Enter an integer: 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Console" pitchFamily="49" charset="0"/>
                          <a:ea typeface="LucidaSansTypewriter"/>
                          <a:cs typeface="Times New Roman" pitchFamily="18" charset="0"/>
                        </a:rPr>
                        <a:t>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09600" algn="l"/>
                          <a:tab pos="914400" algn="l"/>
                          <a:tab pos="1219200" algn="l"/>
                          <a:tab pos="1524000" algn="l"/>
                          <a:tab pos="1828800" algn="l"/>
                          <a:tab pos="2133600" algn="l"/>
                          <a:tab pos="2438400" algn="l"/>
                          <a:tab pos="2743200" algn="l"/>
                          <a:tab pos="3048000" algn="l"/>
                          <a:tab pos="3352800" algn="l"/>
                          <a:tab pos="3657600" algn="l"/>
                          <a:tab pos="3962400" algn="l"/>
                          <a:tab pos="4267200" algn="l"/>
                          <a:tab pos="4572000" algn="l"/>
                          <a:tab pos="5046663" algn="l"/>
                        </a:tabLst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Fibonacci( 2 ) = 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09600" algn="l"/>
                          <a:tab pos="914400" algn="l"/>
                          <a:tab pos="1219200" algn="l"/>
                          <a:tab pos="1524000" algn="l"/>
                          <a:tab pos="1828800" algn="l"/>
                          <a:tab pos="2133600" algn="l"/>
                          <a:tab pos="2438400" algn="l"/>
                          <a:tab pos="2743200" algn="l"/>
                          <a:tab pos="3048000" algn="l"/>
                          <a:tab pos="3352800" algn="l"/>
                          <a:tab pos="3657600" algn="l"/>
                          <a:tab pos="3962400" algn="l"/>
                          <a:tab pos="4267200" algn="l"/>
                          <a:tab pos="4572000" algn="l"/>
                          <a:tab pos="5046663" algn="l"/>
                        </a:tabLst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Console" pitchFamily="49" charset="0"/>
                          <a:cs typeface="Times New Roman" pitchFamily="18" charset="0"/>
                        </a:rPr>
                        <a:t> 	</a:t>
                      </a:r>
                      <a:r>
                        <a:rPr kumimoji="0" lang="en-US" sz="11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(continued on next slide… 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4D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D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D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D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8F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49F63D-395D-4455-8B34-35E40119EE4A}" type="slidenum">
              <a:rPr lang="en-US"/>
              <a:pPr>
                <a:defRPr/>
              </a:pPr>
              <a:t>79</a:t>
            </a:fld>
            <a:endParaRPr lang="en-US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0" y="0"/>
          <a:ext cx="7053263" cy="6858000"/>
        </p:xfrm>
        <a:graphic>
          <a:graphicData uri="http://schemas.openxmlformats.org/presentationml/2006/ole">
            <p:oleObj spid="_x0000_s3074" name="Document" r:id="rId4" imgW="7057384" imgH="3314235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000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5014913"/>
          </a:xfrm>
        </p:spPr>
        <p:txBody>
          <a:bodyPr rtlCol="0">
            <a:normAutofit lnSpcReduction="1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mtClean="0"/>
              <a:t>The body of the function is actually a compound statement that defines the action to be taken by the function.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1800" smtClean="0"/>
          </a:p>
          <a:p>
            <a:pPr lvl="1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smtClean="0"/>
              <a:t>int  gcd  (int A, int B)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smtClean="0"/>
              <a:t>{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smtClean="0"/>
              <a:t>	int  temp;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smtClean="0"/>
              <a:t>	while ((B % A) != 0)  {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smtClean="0"/>
              <a:t>		temp = B % A;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smtClean="0"/>
              <a:t>		B = A;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smtClean="0"/>
              <a:t>		A = temp;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smtClean="0"/>
              <a:t>	}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smtClean="0"/>
              <a:t>	return (A);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smtClean="0"/>
              <a:t>}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E2D644-BA1E-474A-AE76-D1E4065E11D6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13319" name="AutoShape 4"/>
          <p:cNvSpPr>
            <a:spLocks/>
          </p:cNvSpPr>
          <p:nvPr/>
        </p:nvSpPr>
        <p:spPr bwMode="auto">
          <a:xfrm>
            <a:off x="5454650" y="3390900"/>
            <a:ext cx="1152525" cy="2649538"/>
          </a:xfrm>
          <a:prstGeom prst="rightBrace">
            <a:avLst>
              <a:gd name="adj1" fmla="val 19157"/>
              <a:gd name="adj2" fmla="val 50000"/>
            </a:avLst>
          </a:prstGeom>
          <a:noFill/>
          <a:ln w="254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Text Box 5"/>
          <p:cNvSpPr txBox="1">
            <a:spLocks noChangeArrowheads="1"/>
          </p:cNvSpPr>
          <p:nvPr/>
        </p:nvSpPr>
        <p:spPr bwMode="auto">
          <a:xfrm>
            <a:off x="6723063" y="4465638"/>
            <a:ext cx="13827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BODY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77EB0B-EACC-40F9-BA84-55A3B89EEFE1}" type="slidenum">
              <a:rPr lang="en-US"/>
              <a:pPr>
                <a:defRPr/>
              </a:pPr>
              <a:t>80</a:t>
            </a:fld>
            <a:endParaRPr lang="en-US"/>
          </a:p>
        </p:txBody>
      </p:sp>
      <p:sp>
        <p:nvSpPr>
          <p:cNvPr id="59397" name="Rectangle 2"/>
          <p:cNvSpPr>
            <a:spLocks noChangeArrowheads="1"/>
          </p:cNvSpPr>
          <p:nvPr/>
        </p:nvSpPr>
        <p:spPr bwMode="auto">
          <a:xfrm>
            <a:off x="227013" y="5638800"/>
            <a:ext cx="86836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anchor="ctr"/>
          <a:lstStyle/>
          <a:p>
            <a:pPr algn="ctr"/>
            <a:r>
              <a:rPr lang="en-US" sz="3200" b="1">
                <a:solidFill>
                  <a:srgbClr val="000000"/>
                </a:solidFill>
              </a:rPr>
              <a:t> </a:t>
            </a:r>
            <a:r>
              <a:rPr lang="en-US" sz="3200" b="1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3200" b="1">
                <a:solidFill>
                  <a:srgbClr val="A50021"/>
                </a:solidFill>
              </a:rPr>
              <a:t>Set of recursive calls for </a:t>
            </a:r>
            <a:r>
              <a:rPr lang="en-US" sz="3200">
                <a:solidFill>
                  <a:srgbClr val="A50021"/>
                </a:solidFill>
                <a:latin typeface="Lucida Console" pitchFamily="49" charset="0"/>
              </a:rPr>
              <a:t>fibonacci(3)</a:t>
            </a:r>
            <a:r>
              <a:rPr lang="en-US" sz="3200" b="1">
                <a:solidFill>
                  <a:srgbClr val="A50021"/>
                </a:solidFill>
              </a:rPr>
              <a:t>.</a:t>
            </a:r>
          </a:p>
        </p:txBody>
      </p:sp>
      <p:pic>
        <p:nvPicPr>
          <p:cNvPr id="59398" name="Picture 3" descr="AAHBDOS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30300" y="381000"/>
            <a:ext cx="6858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19088"/>
            <a:ext cx="7772400" cy="579437"/>
          </a:xfrm>
          <a:noFill/>
        </p:spPr>
        <p:txBody>
          <a:bodyPr>
            <a:spAutoFit/>
          </a:bodyPr>
          <a:lstStyle/>
          <a:p>
            <a:r>
              <a:rPr lang="en-US" smtClean="0"/>
              <a:t>Performance Tip 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1141413" y="2055813"/>
            <a:ext cx="6859587" cy="1244600"/>
          </a:xfrm>
        </p:spPr>
        <p:txBody>
          <a:bodyPr>
            <a:spAutoFit/>
          </a:bodyPr>
          <a:lstStyle/>
          <a:p>
            <a:r>
              <a:rPr lang="en-US" smtClean="0"/>
              <a:t>Avoid Fibonacci-style recursive programs which result in an exponential “explosion” of calls.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1FF48-2A90-4B28-9432-E7590E4FDBB2}" type="slidenum">
              <a:rPr lang="en-US"/>
              <a:pPr>
                <a:defRPr/>
              </a:pPr>
              <a:t>81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Towers of Hanoi Problem</a:t>
            </a:r>
          </a:p>
        </p:txBody>
      </p:sp>
      <p:sp>
        <p:nvSpPr>
          <p:cNvPr id="15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1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2EC17-9210-4104-AA32-3E45A9C898BC}" type="slidenum">
              <a:rPr lang="en-US"/>
              <a:pPr>
                <a:defRPr/>
              </a:pPr>
              <a:t>82</a:t>
            </a:fld>
            <a:endParaRPr lang="en-US"/>
          </a:p>
        </p:txBody>
      </p:sp>
      <p:sp>
        <p:nvSpPr>
          <p:cNvPr id="61446" name="Rectangle 2"/>
          <p:cNvSpPr>
            <a:spLocks noChangeArrowheads="1"/>
          </p:cNvSpPr>
          <p:nvPr/>
        </p:nvSpPr>
        <p:spPr bwMode="auto">
          <a:xfrm>
            <a:off x="2228850" y="1393825"/>
            <a:ext cx="153988" cy="3225800"/>
          </a:xfrm>
          <a:prstGeom prst="rect">
            <a:avLst/>
          </a:prstGeom>
          <a:solidFill>
            <a:srgbClr val="000000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7" name="Rectangle 4"/>
          <p:cNvSpPr>
            <a:spLocks noChangeArrowheads="1"/>
          </p:cNvSpPr>
          <p:nvPr/>
        </p:nvSpPr>
        <p:spPr bwMode="auto">
          <a:xfrm>
            <a:off x="1000125" y="4619625"/>
            <a:ext cx="7143750" cy="230188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8" name="Rectangle 5"/>
          <p:cNvSpPr>
            <a:spLocks noChangeArrowheads="1"/>
          </p:cNvSpPr>
          <p:nvPr/>
        </p:nvSpPr>
        <p:spPr bwMode="auto">
          <a:xfrm>
            <a:off x="1230313" y="4351338"/>
            <a:ext cx="2266950" cy="268287"/>
          </a:xfrm>
          <a:prstGeom prst="rect">
            <a:avLst/>
          </a:prstGeom>
          <a:solidFill>
            <a:srgbClr val="CCFFCC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5</a:t>
            </a:r>
          </a:p>
        </p:txBody>
      </p:sp>
      <p:sp>
        <p:nvSpPr>
          <p:cNvPr id="61449" name="Rectangle 6"/>
          <p:cNvSpPr>
            <a:spLocks noChangeArrowheads="1"/>
          </p:cNvSpPr>
          <p:nvPr/>
        </p:nvSpPr>
        <p:spPr bwMode="auto">
          <a:xfrm>
            <a:off x="1422400" y="4081463"/>
            <a:ext cx="1843088" cy="269875"/>
          </a:xfrm>
          <a:prstGeom prst="rect">
            <a:avLst/>
          </a:prstGeom>
          <a:solidFill>
            <a:srgbClr val="CCFFCC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4</a:t>
            </a:r>
          </a:p>
        </p:txBody>
      </p:sp>
      <p:sp>
        <p:nvSpPr>
          <p:cNvPr id="61450" name="Rectangle 7"/>
          <p:cNvSpPr>
            <a:spLocks noChangeArrowheads="1"/>
          </p:cNvSpPr>
          <p:nvPr/>
        </p:nvSpPr>
        <p:spPr bwMode="auto">
          <a:xfrm>
            <a:off x="1652588" y="3813175"/>
            <a:ext cx="1382712" cy="268288"/>
          </a:xfrm>
          <a:prstGeom prst="rect">
            <a:avLst/>
          </a:prstGeom>
          <a:solidFill>
            <a:srgbClr val="CCFFCC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3</a:t>
            </a:r>
          </a:p>
        </p:txBody>
      </p:sp>
      <p:sp>
        <p:nvSpPr>
          <p:cNvPr id="61451" name="Rectangle 8"/>
          <p:cNvSpPr>
            <a:spLocks noChangeArrowheads="1"/>
          </p:cNvSpPr>
          <p:nvPr/>
        </p:nvSpPr>
        <p:spPr bwMode="auto">
          <a:xfrm>
            <a:off x="1844675" y="3582988"/>
            <a:ext cx="960438" cy="230187"/>
          </a:xfrm>
          <a:prstGeom prst="rect">
            <a:avLst/>
          </a:prstGeom>
          <a:solidFill>
            <a:srgbClr val="CCFFCC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2</a:t>
            </a:r>
          </a:p>
        </p:txBody>
      </p:sp>
      <p:sp>
        <p:nvSpPr>
          <p:cNvPr id="61452" name="Rectangle 9"/>
          <p:cNvSpPr>
            <a:spLocks noChangeArrowheads="1"/>
          </p:cNvSpPr>
          <p:nvPr/>
        </p:nvSpPr>
        <p:spPr bwMode="auto">
          <a:xfrm>
            <a:off x="1998663" y="3352800"/>
            <a:ext cx="614362" cy="230188"/>
          </a:xfrm>
          <a:prstGeom prst="rect">
            <a:avLst/>
          </a:prstGeom>
          <a:solidFill>
            <a:srgbClr val="CCFFCC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1</a:t>
            </a:r>
          </a:p>
        </p:txBody>
      </p:sp>
      <p:sp>
        <p:nvSpPr>
          <p:cNvPr id="61453" name="Rectangle 10"/>
          <p:cNvSpPr>
            <a:spLocks noChangeArrowheads="1"/>
          </p:cNvSpPr>
          <p:nvPr/>
        </p:nvSpPr>
        <p:spPr bwMode="auto">
          <a:xfrm>
            <a:off x="4418013" y="1393825"/>
            <a:ext cx="153987" cy="3225800"/>
          </a:xfrm>
          <a:prstGeom prst="rect">
            <a:avLst/>
          </a:prstGeom>
          <a:solidFill>
            <a:srgbClr val="000000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54" name="Rectangle 11"/>
          <p:cNvSpPr>
            <a:spLocks noChangeArrowheads="1"/>
          </p:cNvSpPr>
          <p:nvPr/>
        </p:nvSpPr>
        <p:spPr bwMode="auto">
          <a:xfrm>
            <a:off x="6761163" y="1393825"/>
            <a:ext cx="153987" cy="3225800"/>
          </a:xfrm>
          <a:prstGeom prst="rect">
            <a:avLst/>
          </a:prstGeom>
          <a:solidFill>
            <a:srgbClr val="000000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55" name="Text Box 12"/>
          <p:cNvSpPr txBox="1">
            <a:spLocks noChangeArrowheads="1"/>
          </p:cNvSpPr>
          <p:nvPr/>
        </p:nvSpPr>
        <p:spPr bwMode="auto">
          <a:xfrm>
            <a:off x="1844675" y="4927600"/>
            <a:ext cx="958850" cy="45720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LEFT</a:t>
            </a:r>
          </a:p>
        </p:txBody>
      </p:sp>
      <p:sp>
        <p:nvSpPr>
          <p:cNvPr id="61456" name="Text Box 13"/>
          <p:cNvSpPr txBox="1">
            <a:spLocks noChangeArrowheads="1"/>
          </p:cNvSpPr>
          <p:nvPr/>
        </p:nvSpPr>
        <p:spPr bwMode="auto">
          <a:xfrm>
            <a:off x="3765550" y="4965700"/>
            <a:ext cx="1843088" cy="45720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CENTER</a:t>
            </a:r>
          </a:p>
        </p:txBody>
      </p:sp>
      <p:sp>
        <p:nvSpPr>
          <p:cNvPr id="61457" name="Text Box 14"/>
          <p:cNvSpPr txBox="1">
            <a:spLocks noChangeArrowheads="1"/>
          </p:cNvSpPr>
          <p:nvPr/>
        </p:nvSpPr>
        <p:spPr bwMode="auto">
          <a:xfrm>
            <a:off x="6300788" y="4965700"/>
            <a:ext cx="1306512" cy="45720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RIGHT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problem statement:</a:t>
            </a:r>
          </a:p>
          <a:p>
            <a:pPr lvl="1"/>
            <a:r>
              <a:rPr lang="en-US" smtClean="0"/>
              <a:t>Initially all the disks are stacked on the LEFT pole.</a:t>
            </a:r>
          </a:p>
          <a:p>
            <a:pPr lvl="1"/>
            <a:r>
              <a:rPr lang="en-US" smtClean="0"/>
              <a:t>Required to transfer all the disks to the RIGHT pole.</a:t>
            </a:r>
          </a:p>
          <a:p>
            <a:pPr lvl="2"/>
            <a:r>
              <a:rPr lang="en-US" smtClean="0"/>
              <a:t>Only one disk can be moved at a time.</a:t>
            </a:r>
          </a:p>
          <a:p>
            <a:pPr lvl="2"/>
            <a:r>
              <a:rPr lang="en-US" smtClean="0"/>
              <a:t>A larger disk cannot be placed on a smaller disk.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3F4A93-8F1A-48D6-A80E-CAA89AF69001}" type="slidenum">
              <a:rPr lang="en-US"/>
              <a:pPr>
                <a:defRPr/>
              </a:pPr>
              <a:t>83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Recursive statement of the general problem of n disks.</a:t>
            </a:r>
          </a:p>
          <a:p>
            <a:pPr lvl="1"/>
            <a:r>
              <a:rPr lang="en-US" smtClean="0"/>
              <a:t>Step 1: </a:t>
            </a:r>
          </a:p>
          <a:p>
            <a:pPr lvl="2"/>
            <a:r>
              <a:rPr lang="en-US" smtClean="0"/>
              <a:t>Move the top (n-1) disks from LEFT to CENTER.</a:t>
            </a:r>
          </a:p>
          <a:p>
            <a:pPr lvl="1"/>
            <a:r>
              <a:rPr lang="en-US" smtClean="0"/>
              <a:t>Step 2: </a:t>
            </a:r>
          </a:p>
          <a:p>
            <a:pPr lvl="2"/>
            <a:r>
              <a:rPr lang="en-US" smtClean="0"/>
              <a:t>Move the largest disk from LEFT to RIGHT.</a:t>
            </a:r>
          </a:p>
          <a:p>
            <a:pPr lvl="1"/>
            <a:r>
              <a:rPr lang="en-US" smtClean="0"/>
              <a:t>Step 3: </a:t>
            </a:r>
          </a:p>
          <a:p>
            <a:pPr lvl="2"/>
            <a:r>
              <a:rPr lang="en-US" smtClean="0"/>
              <a:t>Move the (n-1) disks from CENTER to RIGHT.</a:t>
            </a:r>
          </a:p>
          <a:p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C1C25E-ED12-4C74-94B8-F3450EE5D170}" type="slidenum">
              <a:rPr lang="en-US"/>
              <a:pPr>
                <a:defRPr/>
              </a:pPr>
              <a:t>84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1334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600" smtClean="0"/>
              <a:t>#include  &lt;stdio.h&gt;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US" sz="800" smtClean="0"/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600" smtClean="0"/>
              <a:t>void  transfer (int n, char from, char to, char temp);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US" sz="800" smtClean="0"/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600" smtClean="0"/>
              <a:t>main()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600" smtClean="0"/>
              <a:t>{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600" smtClean="0"/>
              <a:t>	int  n;  /* Number of disks */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600" smtClean="0"/>
              <a:t>	scanf (“%d”, &amp;n);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600" smtClean="0"/>
              <a:t>	transfer (n, ‘L’, ‘R’, ‘C’);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600" smtClean="0"/>
              <a:t>}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US" sz="1600" smtClean="0"/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600" smtClean="0"/>
              <a:t>void  transfer (int n, char from, char to, char temp)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600" smtClean="0"/>
              <a:t>{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600" smtClean="0"/>
              <a:t>	if  (n &gt; 0)  {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600" smtClean="0"/>
              <a:t>		transfer  (n-1, from, temp,to);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600" smtClean="0"/>
              <a:t>		printf (“Move disk %d from %c to %c \n”, n, from, to);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600" smtClean="0"/>
              <a:t>		transfer (n-1, temp, to, from);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600" smtClean="0"/>
              <a:t>	}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600" smtClean="0"/>
              <a:t>	return;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600" smtClean="0"/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C86A6A-8526-4CB1-86FF-DC09B0030757}" type="slidenum">
              <a:rPr lang="en-US"/>
              <a:pPr>
                <a:defRPr/>
              </a:pPr>
              <a:t>85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6553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31775" y="2049463"/>
            <a:ext cx="8372475" cy="3249612"/>
          </a:xfrm>
          <a:noFill/>
        </p:spPr>
      </p:pic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44900C-5DBB-4B62-8185-5EE8C80C4D80}" type="slidenum">
              <a:rPr lang="en-US"/>
              <a:pPr>
                <a:defRPr/>
              </a:pPr>
              <a:t>86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6656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93738" y="1393825"/>
            <a:ext cx="7680325" cy="4597400"/>
          </a:xfrm>
          <a:noFill/>
        </p:spPr>
      </p:pic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644040-5D58-40A5-85AC-D9D81777395B}" type="slidenum">
              <a:rPr lang="en-US"/>
              <a:pPr>
                <a:defRPr/>
              </a:pPr>
              <a:t>87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Recursion vs. Iteration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8001000" cy="45720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Repetition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Iteration:  explicit loop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Recursion:  repeated function calls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mtClean="0"/>
              <a:t>Termination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Iteration: loop condition fails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Recursion: base case recognized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mtClean="0"/>
              <a:t>Both can have infinite loops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mtClean="0"/>
              <a:t>Balance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Choice between performance (iteration) and good software engineering (recursion)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018F4-58FE-43E9-8C00-2829A9423E12}" type="slidenum">
              <a:rPr lang="en-US"/>
              <a:pPr>
                <a:defRPr/>
              </a:pPr>
              <a:t>88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5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8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8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58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58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58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49250"/>
            <a:ext cx="7772400" cy="519113"/>
          </a:xfrm>
          <a:noFill/>
        </p:spPr>
        <p:txBody>
          <a:bodyPr>
            <a:spAutoFit/>
          </a:bodyPr>
          <a:lstStyle/>
          <a:p>
            <a:r>
              <a:rPr lang="en-US" sz="2800" smtClean="0"/>
              <a:t>Software Engineering Observation 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1141413" y="2055813"/>
            <a:ext cx="7180262" cy="3013075"/>
          </a:xfrm>
        </p:spPr>
        <p:txBody>
          <a:bodyPr>
            <a:spAutoFit/>
          </a:bodyPr>
          <a:lstStyle/>
          <a:p>
            <a:r>
              <a:rPr lang="en-US" sz="2400" smtClean="0"/>
              <a:t>Any problem that can be solved recursively can also be solved iteratively (nonrecursively). A recursive approach is normally chosen in preference to an iterative approach when the recursive approach more naturally mirrors the problem and results in a program that is easier to understand and debug. Another reason to choose a recursive solution is that an iterative solution may not be apparent.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F63A4A-7838-4CE5-8A36-2B4040F6C573}" type="slidenum">
              <a:rPr lang="en-US"/>
              <a:pPr>
                <a:defRPr/>
              </a:pPr>
              <a:t>89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0105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When a function is called from some other function, the corresponding arguments in the function call are called actual arguments or actual parameters.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The formal and actual arguments must match in their data types.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mtClean="0"/>
              <a:t>Point to note: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The identifiers used as formal arguments are “local”.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smtClean="0"/>
              <a:t>Not recognized outside the function.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smtClean="0"/>
              <a:t>Names of formal and actual arguments may differ.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77F42F-4757-4BA1-95CB-A7627DF7DBF4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19088"/>
            <a:ext cx="7772400" cy="579437"/>
          </a:xfrm>
          <a:noFill/>
        </p:spPr>
        <p:txBody>
          <a:bodyPr>
            <a:spAutoFit/>
          </a:bodyPr>
          <a:lstStyle/>
          <a:p>
            <a:r>
              <a:rPr lang="en-US" smtClean="0"/>
              <a:t>Performance Tip 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1141413" y="2055813"/>
            <a:ext cx="6935787" cy="1244600"/>
          </a:xfrm>
        </p:spPr>
        <p:txBody>
          <a:bodyPr>
            <a:spAutoFit/>
          </a:bodyPr>
          <a:lstStyle/>
          <a:p>
            <a:r>
              <a:rPr lang="en-US" smtClean="0"/>
              <a:t>Avoid using recursion in performance situations. Recursive calls take time and consume additional memory.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F0024F-1691-41CD-974B-A7B510D2BEC5}" type="slidenum">
              <a:rPr lang="en-US"/>
              <a:pPr>
                <a:defRPr/>
              </a:pPr>
              <a:t>90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How are function calls implemented?</a:t>
            </a:r>
          </a:p>
        </p:txBody>
      </p:sp>
      <p:sp>
        <p:nvSpPr>
          <p:cNvPr id="32051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In general, during program execution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The system maintains a </a:t>
            </a:r>
            <a:r>
              <a:rPr lang="en-US" smtClean="0">
                <a:solidFill>
                  <a:srgbClr val="FF0000"/>
                </a:solidFill>
              </a:rPr>
              <a:t>stack </a:t>
            </a:r>
            <a:r>
              <a:rPr lang="en-US" smtClean="0"/>
              <a:t>in memory.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smtClean="0">
                <a:solidFill>
                  <a:srgbClr val="FF0000"/>
                </a:solidFill>
              </a:rPr>
              <a:t>Stack</a:t>
            </a:r>
            <a:r>
              <a:rPr lang="en-US" smtClean="0"/>
              <a:t> is a </a:t>
            </a:r>
            <a:r>
              <a:rPr lang="en-US" smtClean="0">
                <a:solidFill>
                  <a:srgbClr val="FF0000"/>
                </a:solidFill>
              </a:rPr>
              <a:t>last-in first-out</a:t>
            </a:r>
            <a:r>
              <a:rPr lang="en-US" smtClean="0"/>
              <a:t> structure.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smtClean="0"/>
              <a:t>Two operations on stack, </a:t>
            </a:r>
            <a:r>
              <a:rPr lang="en-US" smtClean="0">
                <a:solidFill>
                  <a:srgbClr val="FF0000"/>
                </a:solidFill>
              </a:rPr>
              <a:t>push</a:t>
            </a:r>
            <a:r>
              <a:rPr lang="en-US" smtClean="0"/>
              <a:t> and </a:t>
            </a:r>
            <a:r>
              <a:rPr lang="en-US" smtClean="0">
                <a:solidFill>
                  <a:srgbClr val="FF0000"/>
                </a:solidFill>
              </a:rPr>
              <a:t>pop</a:t>
            </a:r>
            <a:r>
              <a:rPr lang="en-US" smtClean="0"/>
              <a:t>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Whenever there is a function call, the </a:t>
            </a:r>
            <a:r>
              <a:rPr lang="en-US" smtClean="0">
                <a:solidFill>
                  <a:srgbClr val="FF0000"/>
                </a:solidFill>
              </a:rPr>
              <a:t>activation record</a:t>
            </a:r>
            <a:r>
              <a:rPr lang="en-US" smtClean="0"/>
              <a:t> gets </a:t>
            </a:r>
            <a:r>
              <a:rPr lang="en-US" smtClean="0">
                <a:solidFill>
                  <a:srgbClr val="FF0000"/>
                </a:solidFill>
              </a:rPr>
              <a:t>pushed</a:t>
            </a:r>
            <a:r>
              <a:rPr lang="en-US" smtClean="0"/>
              <a:t> into the stack.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smtClean="0"/>
              <a:t>Activation record consists of the </a:t>
            </a:r>
            <a:r>
              <a:rPr lang="en-US" smtClean="0">
                <a:solidFill>
                  <a:srgbClr val="FF0000"/>
                </a:solidFill>
              </a:rPr>
              <a:t>return address</a:t>
            </a:r>
            <a:r>
              <a:rPr lang="en-US" smtClean="0"/>
              <a:t> in the calling program, the </a:t>
            </a:r>
            <a:r>
              <a:rPr lang="en-US" smtClean="0">
                <a:solidFill>
                  <a:srgbClr val="FF0000"/>
                </a:solidFill>
              </a:rPr>
              <a:t>return value</a:t>
            </a:r>
            <a:r>
              <a:rPr lang="en-US" smtClean="0"/>
              <a:t> from the function, and the </a:t>
            </a:r>
            <a:r>
              <a:rPr lang="en-US" smtClean="0">
                <a:solidFill>
                  <a:srgbClr val="FF0000"/>
                </a:solidFill>
              </a:rPr>
              <a:t>local variables</a:t>
            </a:r>
            <a:r>
              <a:rPr lang="en-US" smtClean="0"/>
              <a:t> inside the function.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At the end of  function call, the corresponding </a:t>
            </a:r>
            <a:r>
              <a:rPr lang="en-US" smtClean="0">
                <a:solidFill>
                  <a:srgbClr val="FF0000"/>
                </a:solidFill>
              </a:rPr>
              <a:t>activation record</a:t>
            </a:r>
            <a:r>
              <a:rPr lang="en-US" smtClean="0"/>
              <a:t> gets </a:t>
            </a:r>
            <a:r>
              <a:rPr lang="en-US" smtClean="0">
                <a:solidFill>
                  <a:srgbClr val="FF0000"/>
                </a:solidFill>
              </a:rPr>
              <a:t>popped</a:t>
            </a:r>
            <a:r>
              <a:rPr lang="en-US" smtClean="0"/>
              <a:t> out of the stack.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endParaRPr lang="en-US" smtClean="0"/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2D3DF0-FAF3-4742-87FD-95AE12DD095F}" type="slidenum">
              <a:rPr lang="en-US"/>
              <a:pPr>
                <a:defRPr/>
              </a:pPr>
              <a:t>91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0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0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0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0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20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20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0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20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0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8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1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2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154B3-50CA-49FC-97DD-CC6F166C1A2B}" type="slidenum">
              <a:rPr lang="en-US"/>
              <a:pPr>
                <a:defRPr/>
              </a:pPr>
              <a:t>92</a:t>
            </a:fld>
            <a:endParaRPr lang="en-US"/>
          </a:p>
        </p:txBody>
      </p:sp>
      <p:sp>
        <p:nvSpPr>
          <p:cNvPr id="71686" name="Text Box 3"/>
          <p:cNvSpPr txBox="1">
            <a:spLocks noChangeArrowheads="1"/>
          </p:cNvSpPr>
          <p:nvPr/>
        </p:nvSpPr>
        <p:spPr bwMode="auto">
          <a:xfrm>
            <a:off x="1192213" y="1277938"/>
            <a:ext cx="2073275" cy="1762125"/>
          </a:xfrm>
          <a:prstGeom prst="rect">
            <a:avLst/>
          </a:prstGeom>
          <a:solidFill>
            <a:srgbClr val="CCFFFF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/>
              <a:t>main()</a:t>
            </a:r>
          </a:p>
          <a:p>
            <a:r>
              <a:rPr lang="en-US" sz="1800" b="1"/>
              <a:t>{</a:t>
            </a:r>
          </a:p>
          <a:p>
            <a:r>
              <a:rPr lang="en-US" sz="1800" b="1"/>
              <a:t>    ……..</a:t>
            </a:r>
          </a:p>
          <a:p>
            <a:r>
              <a:rPr lang="en-US" sz="1800" b="1"/>
              <a:t>    x = gcd (a, b);</a:t>
            </a:r>
          </a:p>
          <a:p>
            <a:r>
              <a:rPr lang="en-US" sz="1800" b="1"/>
              <a:t>    ……..</a:t>
            </a:r>
          </a:p>
          <a:p>
            <a:r>
              <a:rPr lang="en-US" sz="1800" b="1"/>
              <a:t>}</a:t>
            </a:r>
          </a:p>
        </p:txBody>
      </p:sp>
      <p:sp>
        <p:nvSpPr>
          <p:cNvPr id="71687" name="Text Box 4"/>
          <p:cNvSpPr txBox="1">
            <a:spLocks noChangeArrowheads="1"/>
          </p:cNvSpPr>
          <p:nvPr/>
        </p:nvSpPr>
        <p:spPr bwMode="auto">
          <a:xfrm>
            <a:off x="5454650" y="1585913"/>
            <a:ext cx="2497138" cy="1762125"/>
          </a:xfrm>
          <a:prstGeom prst="rect">
            <a:avLst/>
          </a:prstGeom>
          <a:solidFill>
            <a:srgbClr val="CCFFFF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/>
              <a:t>int gcd (int x, int y)</a:t>
            </a:r>
          </a:p>
          <a:p>
            <a:r>
              <a:rPr lang="en-US" sz="1800" b="1"/>
              <a:t>{</a:t>
            </a:r>
          </a:p>
          <a:p>
            <a:r>
              <a:rPr lang="en-US" sz="1800" b="1"/>
              <a:t>    ……..</a:t>
            </a:r>
          </a:p>
          <a:p>
            <a:r>
              <a:rPr lang="en-US" sz="1800" b="1"/>
              <a:t>    ……..</a:t>
            </a:r>
          </a:p>
          <a:p>
            <a:r>
              <a:rPr lang="en-US" sz="1800" b="1"/>
              <a:t>    return (result);</a:t>
            </a:r>
          </a:p>
          <a:p>
            <a:r>
              <a:rPr lang="en-US" sz="1800" b="1"/>
              <a:t>}</a:t>
            </a:r>
          </a:p>
        </p:txBody>
      </p:sp>
      <p:sp>
        <p:nvSpPr>
          <p:cNvPr id="71688" name="Line 5"/>
          <p:cNvSpPr>
            <a:spLocks noChangeShapeType="1"/>
          </p:cNvSpPr>
          <p:nvPr/>
        </p:nvSpPr>
        <p:spPr bwMode="auto">
          <a:xfrm flipV="1">
            <a:off x="3073400" y="1778000"/>
            <a:ext cx="2420938" cy="498475"/>
          </a:xfrm>
          <a:prstGeom prst="line">
            <a:avLst/>
          </a:prstGeom>
          <a:noFill/>
          <a:ln w="44450">
            <a:solidFill>
              <a:srgbClr val="000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689" name="Rectangle 6"/>
          <p:cNvSpPr>
            <a:spLocks noChangeArrowheads="1"/>
          </p:cNvSpPr>
          <p:nvPr/>
        </p:nvSpPr>
        <p:spPr bwMode="auto">
          <a:xfrm>
            <a:off x="3689350" y="4964113"/>
            <a:ext cx="1535113" cy="846137"/>
          </a:xfrm>
          <a:prstGeom prst="rect">
            <a:avLst/>
          </a:prstGeom>
          <a:solidFill>
            <a:srgbClr val="C0C0C0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1543" name="Rectangle 7"/>
          <p:cNvSpPr>
            <a:spLocks noChangeArrowheads="1"/>
          </p:cNvSpPr>
          <p:nvPr/>
        </p:nvSpPr>
        <p:spPr bwMode="auto">
          <a:xfrm>
            <a:off x="3689350" y="4619625"/>
            <a:ext cx="1535113" cy="344488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/>
              <a:t>Return Addr</a:t>
            </a:r>
          </a:p>
        </p:txBody>
      </p:sp>
      <p:sp>
        <p:nvSpPr>
          <p:cNvPr id="321544" name="Rectangle 8"/>
          <p:cNvSpPr>
            <a:spLocks noChangeArrowheads="1"/>
          </p:cNvSpPr>
          <p:nvPr/>
        </p:nvSpPr>
        <p:spPr bwMode="auto">
          <a:xfrm>
            <a:off x="3689350" y="4273550"/>
            <a:ext cx="1535113" cy="346075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/>
              <a:t>Return Value</a:t>
            </a:r>
          </a:p>
        </p:txBody>
      </p:sp>
      <p:sp>
        <p:nvSpPr>
          <p:cNvPr id="321545" name="Rectangle 9"/>
          <p:cNvSpPr>
            <a:spLocks noChangeArrowheads="1"/>
          </p:cNvSpPr>
          <p:nvPr/>
        </p:nvSpPr>
        <p:spPr bwMode="auto">
          <a:xfrm>
            <a:off x="3689350" y="3659188"/>
            <a:ext cx="1535113" cy="614362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/>
              <a:t>Local </a:t>
            </a:r>
          </a:p>
          <a:p>
            <a:pPr algn="ctr"/>
            <a:r>
              <a:rPr lang="en-US" sz="1800" b="1"/>
              <a:t>Variables</a:t>
            </a:r>
          </a:p>
        </p:txBody>
      </p:sp>
      <p:sp>
        <p:nvSpPr>
          <p:cNvPr id="71693" name="Rectangle 10"/>
          <p:cNvSpPr>
            <a:spLocks noChangeArrowheads="1"/>
          </p:cNvSpPr>
          <p:nvPr/>
        </p:nvSpPr>
        <p:spPr bwMode="auto">
          <a:xfrm>
            <a:off x="1460500" y="4965700"/>
            <a:ext cx="1535113" cy="846138"/>
          </a:xfrm>
          <a:prstGeom prst="rect">
            <a:avLst/>
          </a:prstGeom>
          <a:solidFill>
            <a:srgbClr val="C0C0C0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4" name="Rectangle 11"/>
          <p:cNvSpPr>
            <a:spLocks noChangeArrowheads="1"/>
          </p:cNvSpPr>
          <p:nvPr/>
        </p:nvSpPr>
        <p:spPr bwMode="auto">
          <a:xfrm>
            <a:off x="6070600" y="4965700"/>
            <a:ext cx="1535113" cy="846138"/>
          </a:xfrm>
          <a:prstGeom prst="rect">
            <a:avLst/>
          </a:prstGeom>
          <a:solidFill>
            <a:srgbClr val="C0C0C0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5" name="Text Box 12"/>
          <p:cNvSpPr txBox="1">
            <a:spLocks noChangeArrowheads="1"/>
          </p:cNvSpPr>
          <p:nvPr/>
        </p:nvSpPr>
        <p:spPr bwMode="auto">
          <a:xfrm>
            <a:off x="1538288" y="5926138"/>
            <a:ext cx="1881187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800080"/>
                </a:solidFill>
              </a:rPr>
              <a:t>Before call</a:t>
            </a:r>
          </a:p>
        </p:txBody>
      </p:sp>
      <p:sp>
        <p:nvSpPr>
          <p:cNvPr id="321549" name="Text Box 13"/>
          <p:cNvSpPr txBox="1">
            <a:spLocks noChangeArrowheads="1"/>
          </p:cNvSpPr>
          <p:nvPr/>
        </p:nvSpPr>
        <p:spPr bwMode="auto">
          <a:xfrm>
            <a:off x="3841750" y="5926138"/>
            <a:ext cx="1881188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800080"/>
                </a:solidFill>
              </a:rPr>
              <a:t>After call</a:t>
            </a:r>
          </a:p>
        </p:txBody>
      </p:sp>
      <p:sp>
        <p:nvSpPr>
          <p:cNvPr id="321550" name="Text Box 14"/>
          <p:cNvSpPr txBox="1">
            <a:spLocks noChangeArrowheads="1"/>
          </p:cNvSpPr>
          <p:nvPr/>
        </p:nvSpPr>
        <p:spPr bwMode="auto">
          <a:xfrm>
            <a:off x="6108700" y="5886450"/>
            <a:ext cx="1881188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800080"/>
                </a:solidFill>
              </a:rPr>
              <a:t>After return</a:t>
            </a:r>
          </a:p>
        </p:txBody>
      </p:sp>
      <p:sp>
        <p:nvSpPr>
          <p:cNvPr id="71698" name="AutoShape 15"/>
          <p:cNvSpPr>
            <a:spLocks/>
          </p:cNvSpPr>
          <p:nvPr/>
        </p:nvSpPr>
        <p:spPr bwMode="auto">
          <a:xfrm>
            <a:off x="731838" y="3621088"/>
            <a:ext cx="344487" cy="2573337"/>
          </a:xfrm>
          <a:prstGeom prst="leftBrace">
            <a:avLst>
              <a:gd name="adj1" fmla="val 62250"/>
              <a:gd name="adj2" fmla="val 50000"/>
            </a:avLst>
          </a:prstGeom>
          <a:noFill/>
          <a:ln w="22225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9" name="Text Box 16"/>
          <p:cNvSpPr txBox="1">
            <a:spLocks noChangeArrowheads="1"/>
          </p:cNvSpPr>
          <p:nvPr/>
        </p:nvSpPr>
        <p:spPr bwMode="auto">
          <a:xfrm rot="-5400000">
            <a:off x="-673100" y="4217988"/>
            <a:ext cx="2266950" cy="45720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STACK</a:t>
            </a:r>
          </a:p>
        </p:txBody>
      </p:sp>
      <p:sp>
        <p:nvSpPr>
          <p:cNvPr id="71700" name="Line 17"/>
          <p:cNvSpPr>
            <a:spLocks noChangeShapeType="1"/>
          </p:cNvSpPr>
          <p:nvPr/>
        </p:nvSpPr>
        <p:spPr bwMode="auto">
          <a:xfrm flipH="1" flipV="1">
            <a:off x="2190750" y="2468563"/>
            <a:ext cx="3533775" cy="384175"/>
          </a:xfrm>
          <a:prstGeom prst="line">
            <a:avLst/>
          </a:prstGeom>
          <a:noFill/>
          <a:ln w="44450">
            <a:solidFill>
              <a:srgbClr val="000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1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1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21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1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21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21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21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21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21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21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543" grpId="0" animBg="1"/>
      <p:bldP spid="321544" grpId="0" animBg="1"/>
      <p:bldP spid="321545" grpId="0" animBg="1"/>
      <p:bldP spid="321549" grpId="0"/>
      <p:bldP spid="321550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2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2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F7ABF8-C1DC-46F3-969A-6B5932C4127C}" type="slidenum">
              <a:rPr lang="en-US"/>
              <a:pPr>
                <a:defRPr/>
              </a:pPr>
              <a:t>93</a:t>
            </a:fld>
            <a:endParaRPr lang="en-US"/>
          </a:p>
        </p:txBody>
      </p:sp>
      <p:sp>
        <p:nvSpPr>
          <p:cNvPr id="72709" name="Text Box 2"/>
          <p:cNvSpPr txBox="1">
            <a:spLocks noChangeArrowheads="1"/>
          </p:cNvSpPr>
          <p:nvPr/>
        </p:nvSpPr>
        <p:spPr bwMode="auto">
          <a:xfrm>
            <a:off x="423863" y="357188"/>
            <a:ext cx="2073275" cy="1762125"/>
          </a:xfrm>
          <a:prstGeom prst="rect">
            <a:avLst/>
          </a:prstGeom>
          <a:solidFill>
            <a:srgbClr val="CCFFFF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/>
              <a:t>main()</a:t>
            </a:r>
          </a:p>
          <a:p>
            <a:r>
              <a:rPr lang="en-US" sz="1800" b="1"/>
              <a:t>{</a:t>
            </a:r>
          </a:p>
          <a:p>
            <a:r>
              <a:rPr lang="en-US" sz="1800" b="1"/>
              <a:t>    ……..</a:t>
            </a:r>
          </a:p>
          <a:p>
            <a:r>
              <a:rPr lang="en-US" sz="1800" b="1"/>
              <a:t>    x = ncr (a, b);</a:t>
            </a:r>
          </a:p>
          <a:p>
            <a:r>
              <a:rPr lang="en-US" sz="1800" b="1"/>
              <a:t>    ……..</a:t>
            </a:r>
          </a:p>
          <a:p>
            <a:r>
              <a:rPr lang="en-US" sz="1800" b="1"/>
              <a:t>}</a:t>
            </a:r>
          </a:p>
        </p:txBody>
      </p:sp>
      <p:sp>
        <p:nvSpPr>
          <p:cNvPr id="72710" name="Text Box 3"/>
          <p:cNvSpPr txBox="1">
            <a:spLocks noChangeArrowheads="1"/>
          </p:cNvSpPr>
          <p:nvPr/>
        </p:nvSpPr>
        <p:spPr bwMode="auto">
          <a:xfrm>
            <a:off x="3381375" y="1009650"/>
            <a:ext cx="2497138" cy="1487488"/>
          </a:xfrm>
          <a:prstGeom prst="rect">
            <a:avLst/>
          </a:prstGeom>
          <a:solidFill>
            <a:srgbClr val="CCFFFF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/>
              <a:t>int ncr (int n, int r)</a:t>
            </a:r>
          </a:p>
          <a:p>
            <a:r>
              <a:rPr lang="en-US" sz="1800" b="1"/>
              <a:t>{</a:t>
            </a:r>
          </a:p>
          <a:p>
            <a:r>
              <a:rPr lang="en-US" sz="1800" b="1"/>
              <a:t>    return (fact(n)/</a:t>
            </a:r>
          </a:p>
          <a:p>
            <a:r>
              <a:rPr lang="en-US" sz="1800" b="1"/>
              <a:t>        fact(r)/fact(n-r));</a:t>
            </a:r>
          </a:p>
          <a:p>
            <a:r>
              <a:rPr lang="en-US" sz="1800" b="1"/>
              <a:t>}</a:t>
            </a:r>
          </a:p>
        </p:txBody>
      </p:sp>
      <p:sp>
        <p:nvSpPr>
          <p:cNvPr id="72711" name="Rectangle 4"/>
          <p:cNvSpPr>
            <a:spLocks noChangeArrowheads="1"/>
          </p:cNvSpPr>
          <p:nvPr/>
        </p:nvSpPr>
        <p:spPr bwMode="auto">
          <a:xfrm>
            <a:off x="3689350" y="4964113"/>
            <a:ext cx="1535113" cy="846137"/>
          </a:xfrm>
          <a:prstGeom prst="rect">
            <a:avLst/>
          </a:prstGeom>
          <a:solidFill>
            <a:srgbClr val="C0C0C0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2565" name="Rectangle 5"/>
          <p:cNvSpPr>
            <a:spLocks noChangeArrowheads="1"/>
          </p:cNvSpPr>
          <p:nvPr/>
        </p:nvSpPr>
        <p:spPr bwMode="auto">
          <a:xfrm>
            <a:off x="3689350" y="4351338"/>
            <a:ext cx="1535113" cy="614362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LV1, RV1, RA1</a:t>
            </a:r>
          </a:p>
        </p:txBody>
      </p:sp>
      <p:sp>
        <p:nvSpPr>
          <p:cNvPr id="72713" name="Rectangle 6"/>
          <p:cNvSpPr>
            <a:spLocks noChangeArrowheads="1"/>
          </p:cNvSpPr>
          <p:nvPr/>
        </p:nvSpPr>
        <p:spPr bwMode="auto">
          <a:xfrm>
            <a:off x="231775" y="5003800"/>
            <a:ext cx="1535113" cy="846138"/>
          </a:xfrm>
          <a:prstGeom prst="rect">
            <a:avLst/>
          </a:prstGeom>
          <a:solidFill>
            <a:srgbClr val="C0C0C0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4" name="Rectangle 7"/>
          <p:cNvSpPr>
            <a:spLocks noChangeArrowheads="1"/>
          </p:cNvSpPr>
          <p:nvPr/>
        </p:nvSpPr>
        <p:spPr bwMode="auto">
          <a:xfrm>
            <a:off x="7145338" y="5003800"/>
            <a:ext cx="1535112" cy="846138"/>
          </a:xfrm>
          <a:prstGeom prst="rect">
            <a:avLst/>
          </a:prstGeom>
          <a:solidFill>
            <a:srgbClr val="C0C0C0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5" name="Text Box 8"/>
          <p:cNvSpPr txBox="1">
            <a:spLocks noChangeArrowheads="1"/>
          </p:cNvSpPr>
          <p:nvPr/>
        </p:nvSpPr>
        <p:spPr bwMode="auto">
          <a:xfrm>
            <a:off x="193675" y="5848350"/>
            <a:ext cx="1881188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800080"/>
                </a:solidFill>
              </a:rPr>
              <a:t>Before call</a:t>
            </a:r>
          </a:p>
        </p:txBody>
      </p:sp>
      <p:sp>
        <p:nvSpPr>
          <p:cNvPr id="322569" name="Text Box 9"/>
          <p:cNvSpPr txBox="1">
            <a:spLocks noChangeArrowheads="1"/>
          </p:cNvSpPr>
          <p:nvPr/>
        </p:nvSpPr>
        <p:spPr bwMode="auto">
          <a:xfrm>
            <a:off x="3841750" y="5848350"/>
            <a:ext cx="1230313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800080"/>
                </a:solidFill>
              </a:rPr>
              <a:t>Call fact</a:t>
            </a:r>
          </a:p>
        </p:txBody>
      </p:sp>
      <p:sp>
        <p:nvSpPr>
          <p:cNvPr id="322570" name="Text Box 10"/>
          <p:cNvSpPr txBox="1">
            <a:spLocks noChangeArrowheads="1"/>
          </p:cNvSpPr>
          <p:nvPr/>
        </p:nvSpPr>
        <p:spPr bwMode="auto">
          <a:xfrm>
            <a:off x="7259638" y="5848350"/>
            <a:ext cx="1460500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800080"/>
                </a:solidFill>
              </a:rPr>
              <a:t>ncr returns</a:t>
            </a:r>
          </a:p>
        </p:txBody>
      </p:sp>
      <p:sp>
        <p:nvSpPr>
          <p:cNvPr id="72718" name="Text Box 11"/>
          <p:cNvSpPr txBox="1">
            <a:spLocks noChangeArrowheads="1"/>
          </p:cNvSpPr>
          <p:nvPr/>
        </p:nvSpPr>
        <p:spPr bwMode="auto">
          <a:xfrm>
            <a:off x="6877050" y="1470025"/>
            <a:ext cx="2068513" cy="1487488"/>
          </a:xfrm>
          <a:prstGeom prst="rect">
            <a:avLst/>
          </a:prstGeom>
          <a:solidFill>
            <a:srgbClr val="CCFFFF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/>
              <a:t>int fact (int n)</a:t>
            </a:r>
          </a:p>
          <a:p>
            <a:r>
              <a:rPr lang="en-US" sz="1800" b="1"/>
              <a:t>{</a:t>
            </a:r>
          </a:p>
          <a:p>
            <a:r>
              <a:rPr lang="en-US" sz="1800" b="1"/>
              <a:t>    ………</a:t>
            </a:r>
          </a:p>
          <a:p>
            <a:r>
              <a:rPr lang="en-US" sz="1800" b="1"/>
              <a:t>    return (result);</a:t>
            </a:r>
          </a:p>
          <a:p>
            <a:r>
              <a:rPr lang="en-US" sz="1800" b="1"/>
              <a:t>}</a:t>
            </a:r>
          </a:p>
        </p:txBody>
      </p:sp>
      <p:sp>
        <p:nvSpPr>
          <p:cNvPr id="72719" name="Line 12"/>
          <p:cNvSpPr>
            <a:spLocks noChangeShapeType="1"/>
          </p:cNvSpPr>
          <p:nvPr/>
        </p:nvSpPr>
        <p:spPr bwMode="auto">
          <a:xfrm flipV="1">
            <a:off x="2266950" y="1201738"/>
            <a:ext cx="1152525" cy="192087"/>
          </a:xfrm>
          <a:prstGeom prst="line">
            <a:avLst/>
          </a:prstGeom>
          <a:noFill/>
          <a:ln w="44450">
            <a:solidFill>
              <a:srgbClr val="000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20" name="Line 13"/>
          <p:cNvSpPr>
            <a:spLocks noChangeShapeType="1"/>
          </p:cNvSpPr>
          <p:nvPr/>
        </p:nvSpPr>
        <p:spPr bwMode="auto">
          <a:xfrm flipH="1" flipV="1">
            <a:off x="1422400" y="1585913"/>
            <a:ext cx="2151063" cy="422275"/>
          </a:xfrm>
          <a:prstGeom prst="line">
            <a:avLst/>
          </a:prstGeom>
          <a:noFill/>
          <a:ln w="44450">
            <a:solidFill>
              <a:srgbClr val="000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21" name="Line 14"/>
          <p:cNvSpPr>
            <a:spLocks noChangeShapeType="1"/>
          </p:cNvSpPr>
          <p:nvPr/>
        </p:nvSpPr>
        <p:spPr bwMode="auto">
          <a:xfrm flipV="1">
            <a:off x="5570538" y="1662113"/>
            <a:ext cx="1344612" cy="115887"/>
          </a:xfrm>
          <a:prstGeom prst="line">
            <a:avLst/>
          </a:prstGeom>
          <a:noFill/>
          <a:ln w="44450">
            <a:solidFill>
              <a:srgbClr val="000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22" name="Line 15"/>
          <p:cNvSpPr>
            <a:spLocks noChangeShapeType="1"/>
          </p:cNvSpPr>
          <p:nvPr/>
        </p:nvSpPr>
        <p:spPr bwMode="auto">
          <a:xfrm flipH="1" flipV="1">
            <a:off x="5686425" y="2238375"/>
            <a:ext cx="1420813" cy="268288"/>
          </a:xfrm>
          <a:prstGeom prst="line">
            <a:avLst/>
          </a:prstGeom>
          <a:noFill/>
          <a:ln w="44450">
            <a:solidFill>
              <a:srgbClr val="000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23" name="Text Box 16"/>
          <p:cNvSpPr txBox="1">
            <a:spLocks noChangeArrowheads="1"/>
          </p:cNvSpPr>
          <p:nvPr/>
        </p:nvSpPr>
        <p:spPr bwMode="auto">
          <a:xfrm>
            <a:off x="5916613" y="1816100"/>
            <a:ext cx="130651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A50021"/>
                </a:solidFill>
              </a:rPr>
              <a:t>3 times</a:t>
            </a:r>
          </a:p>
        </p:txBody>
      </p:sp>
      <p:sp>
        <p:nvSpPr>
          <p:cNvPr id="72724" name="Rectangle 17"/>
          <p:cNvSpPr>
            <a:spLocks noChangeArrowheads="1"/>
          </p:cNvSpPr>
          <p:nvPr/>
        </p:nvSpPr>
        <p:spPr bwMode="auto">
          <a:xfrm>
            <a:off x="5378450" y="5002213"/>
            <a:ext cx="1535113" cy="846137"/>
          </a:xfrm>
          <a:prstGeom prst="rect">
            <a:avLst/>
          </a:prstGeom>
          <a:solidFill>
            <a:srgbClr val="C0C0C0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2578" name="Rectangle 18"/>
          <p:cNvSpPr>
            <a:spLocks noChangeArrowheads="1"/>
          </p:cNvSpPr>
          <p:nvPr/>
        </p:nvSpPr>
        <p:spPr bwMode="auto">
          <a:xfrm>
            <a:off x="5378450" y="4389438"/>
            <a:ext cx="1535113" cy="614362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LV1, RV1, RA1</a:t>
            </a:r>
          </a:p>
        </p:txBody>
      </p:sp>
      <p:sp>
        <p:nvSpPr>
          <p:cNvPr id="322579" name="Text Box 19"/>
          <p:cNvSpPr txBox="1">
            <a:spLocks noChangeArrowheads="1"/>
          </p:cNvSpPr>
          <p:nvPr/>
        </p:nvSpPr>
        <p:spPr bwMode="auto">
          <a:xfrm>
            <a:off x="5416550" y="5848350"/>
            <a:ext cx="1460500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800080"/>
                </a:solidFill>
              </a:rPr>
              <a:t>fact returns</a:t>
            </a:r>
          </a:p>
        </p:txBody>
      </p:sp>
      <p:sp>
        <p:nvSpPr>
          <p:cNvPr id="72727" name="Rectangle 20"/>
          <p:cNvSpPr>
            <a:spLocks noChangeArrowheads="1"/>
          </p:cNvSpPr>
          <p:nvPr/>
        </p:nvSpPr>
        <p:spPr bwMode="auto">
          <a:xfrm>
            <a:off x="1960563" y="5002213"/>
            <a:ext cx="1535112" cy="846137"/>
          </a:xfrm>
          <a:prstGeom prst="rect">
            <a:avLst/>
          </a:prstGeom>
          <a:solidFill>
            <a:srgbClr val="C0C0C0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2581" name="Rectangle 21"/>
          <p:cNvSpPr>
            <a:spLocks noChangeArrowheads="1"/>
          </p:cNvSpPr>
          <p:nvPr/>
        </p:nvSpPr>
        <p:spPr bwMode="auto">
          <a:xfrm>
            <a:off x="1960563" y="4389438"/>
            <a:ext cx="1535112" cy="614362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LV1, RV1, RA1</a:t>
            </a:r>
          </a:p>
        </p:txBody>
      </p:sp>
      <p:sp>
        <p:nvSpPr>
          <p:cNvPr id="322582" name="Rectangle 22"/>
          <p:cNvSpPr>
            <a:spLocks noChangeArrowheads="1"/>
          </p:cNvSpPr>
          <p:nvPr/>
        </p:nvSpPr>
        <p:spPr bwMode="auto">
          <a:xfrm>
            <a:off x="3689350" y="3736975"/>
            <a:ext cx="1535113" cy="614363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LV2, RV2, RA2</a:t>
            </a:r>
          </a:p>
        </p:txBody>
      </p:sp>
      <p:sp>
        <p:nvSpPr>
          <p:cNvPr id="322583" name="Text Box 23"/>
          <p:cNvSpPr txBox="1">
            <a:spLocks noChangeArrowheads="1"/>
          </p:cNvSpPr>
          <p:nvPr/>
        </p:nvSpPr>
        <p:spPr bwMode="auto">
          <a:xfrm>
            <a:off x="2190750" y="5848350"/>
            <a:ext cx="1420813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800080"/>
                </a:solidFill>
              </a:rPr>
              <a:t>Call ncr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2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2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2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2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2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2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22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22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2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22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322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22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22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565" grpId="0" animBg="1"/>
      <p:bldP spid="322569" grpId="0"/>
      <p:bldP spid="322570" grpId="0"/>
      <p:bldP spid="322578" grpId="0" animBg="1"/>
      <p:bldP spid="322579" grpId="0"/>
      <p:bldP spid="322581" grpId="0" animBg="1"/>
      <p:bldP spid="322582" grpId="0" animBg="1"/>
      <p:bldP spid="322583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happens for recursive calls?</a:t>
            </a:r>
          </a:p>
        </p:txBody>
      </p:sp>
      <p:sp>
        <p:nvSpPr>
          <p:cNvPr id="32358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4745038"/>
          </a:xfrm>
        </p:spPr>
        <p:txBody>
          <a:bodyPr rtlCol="0">
            <a:normAutofit fontScale="92500" lnSpcReduction="1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dirty="0" smtClean="0"/>
              <a:t>What we have seen ….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dirty="0" smtClean="0">
                <a:solidFill>
                  <a:srgbClr val="FF0000"/>
                </a:solidFill>
              </a:rPr>
              <a:t>Activation record</a:t>
            </a:r>
            <a:r>
              <a:rPr lang="en-US" dirty="0" smtClean="0"/>
              <a:t> gets </a:t>
            </a:r>
            <a:r>
              <a:rPr lang="en-US" dirty="0" smtClean="0">
                <a:solidFill>
                  <a:srgbClr val="FF0000"/>
                </a:solidFill>
              </a:rPr>
              <a:t>pushed</a:t>
            </a:r>
            <a:r>
              <a:rPr lang="en-US" dirty="0" smtClean="0"/>
              <a:t> into the stack when a </a:t>
            </a:r>
            <a:r>
              <a:rPr lang="en-US" dirty="0" smtClean="0">
                <a:solidFill>
                  <a:srgbClr val="FF0000"/>
                </a:solidFill>
              </a:rPr>
              <a:t>function call</a:t>
            </a:r>
            <a:r>
              <a:rPr lang="en-US" dirty="0" smtClean="0"/>
              <a:t> is made.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dirty="0" smtClean="0">
                <a:solidFill>
                  <a:srgbClr val="FF0000"/>
                </a:solidFill>
              </a:rPr>
              <a:t>Activation record</a:t>
            </a:r>
            <a:r>
              <a:rPr lang="en-US" dirty="0" smtClean="0"/>
              <a:t> is </a:t>
            </a:r>
            <a:r>
              <a:rPr lang="en-US" dirty="0" smtClean="0">
                <a:solidFill>
                  <a:srgbClr val="FF0000"/>
                </a:solidFill>
              </a:rPr>
              <a:t>popped</a:t>
            </a:r>
            <a:r>
              <a:rPr lang="en-US" dirty="0" smtClean="0"/>
              <a:t> off the stack when the function </a:t>
            </a:r>
            <a:r>
              <a:rPr lang="en-US" dirty="0" smtClean="0">
                <a:solidFill>
                  <a:srgbClr val="FF0000"/>
                </a:solidFill>
              </a:rPr>
              <a:t>returns</a:t>
            </a:r>
            <a:r>
              <a:rPr lang="en-US" dirty="0" smtClean="0"/>
              <a:t>.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dirty="0" smtClean="0"/>
              <a:t>In recursion, a function calls itself.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dirty="0" smtClean="0"/>
              <a:t>Several function calls going on, with none of the function calls returning back.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dirty="0" smtClean="0"/>
              <a:t>Activation records are </a:t>
            </a:r>
            <a:r>
              <a:rPr lang="en-US" dirty="0" smtClean="0">
                <a:solidFill>
                  <a:srgbClr val="FF0000"/>
                </a:solidFill>
              </a:rPr>
              <a:t>pushed </a:t>
            </a:r>
            <a:r>
              <a:rPr lang="en-US" dirty="0" smtClean="0"/>
              <a:t>onto the stack </a:t>
            </a:r>
            <a:r>
              <a:rPr lang="en-US" dirty="0" smtClean="0">
                <a:solidFill>
                  <a:srgbClr val="FF0000"/>
                </a:solidFill>
              </a:rPr>
              <a:t>continuously</a:t>
            </a:r>
            <a:r>
              <a:rPr lang="en-US" dirty="0" smtClean="0"/>
              <a:t>.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dirty="0" smtClean="0"/>
              <a:t>Large stack space required.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dirty="0" smtClean="0"/>
              <a:t>Activation records keep </a:t>
            </a:r>
            <a:r>
              <a:rPr lang="en-US" dirty="0" smtClean="0">
                <a:solidFill>
                  <a:srgbClr val="FF0000"/>
                </a:solidFill>
              </a:rPr>
              <a:t>popping off</a:t>
            </a:r>
            <a:r>
              <a:rPr lang="en-US" dirty="0" smtClean="0"/>
              <a:t>, when the termination condition of recursion is reached.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89DFD6-DA25-40A7-8658-35118D4B37F2}" type="slidenum">
              <a:rPr lang="en-US"/>
              <a:pPr>
                <a:defRPr/>
              </a:pPr>
              <a:t>94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23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23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23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23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23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23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23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23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23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We shall illustrate the process by an example of computing factorial.</a:t>
            </a:r>
          </a:p>
          <a:p>
            <a:pPr lvl="1"/>
            <a:r>
              <a:rPr lang="en-US" smtClean="0"/>
              <a:t>Activation record looks like: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E92F3E-6938-4478-835B-6346BC4AF4D6}" type="slidenum">
              <a:rPr lang="en-US"/>
              <a:pPr>
                <a:defRPr/>
              </a:pPr>
              <a:t>95</a:t>
            </a:fld>
            <a:endParaRPr lang="en-US"/>
          </a:p>
        </p:txBody>
      </p:sp>
      <p:sp>
        <p:nvSpPr>
          <p:cNvPr id="74759" name="Rectangle 4"/>
          <p:cNvSpPr>
            <a:spLocks noChangeArrowheads="1"/>
          </p:cNvSpPr>
          <p:nvPr/>
        </p:nvSpPr>
        <p:spPr bwMode="auto">
          <a:xfrm>
            <a:off x="3497263" y="4849813"/>
            <a:ext cx="1535112" cy="344487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/>
              <a:t>Return Addr</a:t>
            </a:r>
          </a:p>
        </p:txBody>
      </p:sp>
      <p:sp>
        <p:nvSpPr>
          <p:cNvPr id="74760" name="Rectangle 5"/>
          <p:cNvSpPr>
            <a:spLocks noChangeArrowheads="1"/>
          </p:cNvSpPr>
          <p:nvPr/>
        </p:nvSpPr>
        <p:spPr bwMode="auto">
          <a:xfrm>
            <a:off x="3497263" y="4503738"/>
            <a:ext cx="1535112" cy="346075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/>
              <a:t>Return Value</a:t>
            </a:r>
          </a:p>
        </p:txBody>
      </p:sp>
      <p:sp>
        <p:nvSpPr>
          <p:cNvPr id="74761" name="Rectangle 6"/>
          <p:cNvSpPr>
            <a:spLocks noChangeArrowheads="1"/>
          </p:cNvSpPr>
          <p:nvPr/>
        </p:nvSpPr>
        <p:spPr bwMode="auto">
          <a:xfrm>
            <a:off x="3497263" y="3889375"/>
            <a:ext cx="1535112" cy="614363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/>
              <a:t>Local </a:t>
            </a:r>
          </a:p>
          <a:p>
            <a:pPr algn="ctr"/>
            <a:r>
              <a:rPr lang="en-US" sz="1800" b="1"/>
              <a:t>Variables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Example:: main() calls fact(3)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35321F-B0A6-4501-863A-E1594E6850A4}" type="slidenum">
              <a:rPr lang="en-US"/>
              <a:pPr>
                <a:defRPr/>
              </a:pPr>
              <a:t>96</a:t>
            </a:fld>
            <a:endParaRPr lang="en-US"/>
          </a:p>
        </p:txBody>
      </p:sp>
      <p:sp>
        <p:nvSpPr>
          <p:cNvPr id="75782" name="Text Box 3"/>
          <p:cNvSpPr txBox="1">
            <a:spLocks noChangeArrowheads="1"/>
          </p:cNvSpPr>
          <p:nvPr/>
        </p:nvSpPr>
        <p:spPr bwMode="auto">
          <a:xfrm>
            <a:off x="4111625" y="3505200"/>
            <a:ext cx="4705350" cy="2052638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>
                <a:latin typeface="Courier New" pitchFamily="49" charset="0"/>
              </a:rPr>
              <a:t>int  fact (int n)</a:t>
            </a:r>
          </a:p>
          <a:p>
            <a:r>
              <a:rPr lang="en-US" sz="1800" b="1">
                <a:latin typeface="Courier New" pitchFamily="49" charset="0"/>
              </a:rPr>
              <a:t>{</a:t>
            </a:r>
          </a:p>
          <a:p>
            <a:r>
              <a:rPr lang="en-US" sz="1800" b="1">
                <a:latin typeface="Courier New" pitchFamily="49" charset="0"/>
              </a:rPr>
              <a:t>    if   (n = = 0)</a:t>
            </a:r>
          </a:p>
          <a:p>
            <a:r>
              <a:rPr lang="en-US" sz="1800" b="1">
                <a:latin typeface="Courier New" pitchFamily="49" charset="0"/>
              </a:rPr>
              <a:t>        return (1);</a:t>
            </a:r>
          </a:p>
          <a:p>
            <a:r>
              <a:rPr lang="en-US" sz="1800" b="1">
                <a:latin typeface="Courier New" pitchFamily="49" charset="0"/>
              </a:rPr>
              <a:t>    else</a:t>
            </a:r>
          </a:p>
          <a:p>
            <a:r>
              <a:rPr lang="en-US" sz="1800" b="1">
                <a:latin typeface="Courier New" pitchFamily="49" charset="0"/>
              </a:rPr>
              <a:t>        return  (n * fact(n-1));</a:t>
            </a:r>
          </a:p>
          <a:p>
            <a:r>
              <a:rPr lang="en-US" sz="1800" b="1">
                <a:latin typeface="Courier New" pitchFamily="49" charset="0"/>
              </a:rPr>
              <a:t>} </a:t>
            </a:r>
          </a:p>
        </p:txBody>
      </p:sp>
      <p:sp>
        <p:nvSpPr>
          <p:cNvPr id="75783" name="Text Box 4"/>
          <p:cNvSpPr txBox="1">
            <a:spLocks noChangeArrowheads="1"/>
          </p:cNvSpPr>
          <p:nvPr/>
        </p:nvSpPr>
        <p:spPr bwMode="auto">
          <a:xfrm>
            <a:off x="385763" y="1393825"/>
            <a:ext cx="4705350" cy="1778000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>
                <a:solidFill>
                  <a:srgbClr val="336600"/>
                </a:solidFill>
                <a:latin typeface="Courier New" pitchFamily="49" charset="0"/>
              </a:rPr>
              <a:t>main()</a:t>
            </a:r>
          </a:p>
          <a:p>
            <a:r>
              <a:rPr lang="en-US" sz="1800" b="1">
                <a:solidFill>
                  <a:srgbClr val="336600"/>
                </a:solidFill>
                <a:latin typeface="Courier New" pitchFamily="49" charset="0"/>
              </a:rPr>
              <a:t>{</a:t>
            </a:r>
          </a:p>
          <a:p>
            <a:r>
              <a:rPr lang="en-US" sz="1800" b="1">
                <a:solidFill>
                  <a:srgbClr val="336600"/>
                </a:solidFill>
                <a:latin typeface="Courier New" pitchFamily="49" charset="0"/>
              </a:rPr>
              <a:t>   int  n;</a:t>
            </a:r>
          </a:p>
          <a:p>
            <a:r>
              <a:rPr lang="en-US" sz="1800" b="1">
                <a:solidFill>
                  <a:srgbClr val="336600"/>
                </a:solidFill>
                <a:latin typeface="Courier New" pitchFamily="49" charset="0"/>
              </a:rPr>
              <a:t>   n = 4;</a:t>
            </a:r>
          </a:p>
          <a:p>
            <a:r>
              <a:rPr lang="en-US" sz="1800" b="1">
                <a:solidFill>
                  <a:srgbClr val="336600"/>
                </a:solidFill>
                <a:latin typeface="Courier New" pitchFamily="49" charset="0"/>
              </a:rPr>
              <a:t>   printf (“%d \n”, fact(n) );</a:t>
            </a:r>
          </a:p>
          <a:p>
            <a:r>
              <a:rPr lang="en-US" sz="1800" b="1">
                <a:solidFill>
                  <a:srgbClr val="336600"/>
                </a:solidFill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7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F27785-6A08-4C69-B20A-DDCBBAB37B03}" type="slidenum">
              <a:rPr lang="en-US"/>
              <a:pPr>
                <a:defRPr/>
              </a:pPr>
              <a:t>97</a:t>
            </a:fld>
            <a:endParaRPr lang="en-US"/>
          </a:p>
        </p:txBody>
      </p:sp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231775" y="4005263"/>
            <a:ext cx="1152525" cy="1690687"/>
            <a:chOff x="146" y="2523"/>
            <a:chExt cx="726" cy="1065"/>
          </a:xfrm>
        </p:grpSpPr>
        <p:sp>
          <p:nvSpPr>
            <p:cNvPr id="76873" name="Rectangle 2"/>
            <p:cNvSpPr>
              <a:spLocks noChangeArrowheads="1"/>
            </p:cNvSpPr>
            <p:nvPr/>
          </p:nvSpPr>
          <p:spPr bwMode="auto">
            <a:xfrm>
              <a:off x="146" y="3176"/>
              <a:ext cx="726" cy="412"/>
            </a:xfrm>
            <a:prstGeom prst="rect">
              <a:avLst/>
            </a:prstGeom>
            <a:solidFill>
              <a:srgbClr val="C0C0C0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74" name="Rectangle 3"/>
            <p:cNvSpPr>
              <a:spLocks noChangeArrowheads="1"/>
            </p:cNvSpPr>
            <p:nvPr/>
          </p:nvSpPr>
          <p:spPr bwMode="auto">
            <a:xfrm>
              <a:off x="146" y="2959"/>
              <a:ext cx="726" cy="217"/>
            </a:xfrm>
            <a:prstGeom prst="rect">
              <a:avLst/>
            </a:prstGeom>
            <a:solidFill>
              <a:srgbClr val="FFE6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b="1"/>
                <a:t>RA .. main</a:t>
              </a:r>
            </a:p>
          </p:txBody>
        </p:sp>
        <p:sp>
          <p:nvSpPr>
            <p:cNvPr id="76875" name="Rectangle 4"/>
            <p:cNvSpPr>
              <a:spLocks noChangeArrowheads="1"/>
            </p:cNvSpPr>
            <p:nvPr/>
          </p:nvSpPr>
          <p:spPr bwMode="auto">
            <a:xfrm>
              <a:off x="146" y="2741"/>
              <a:ext cx="721" cy="218"/>
            </a:xfrm>
            <a:prstGeom prst="rect">
              <a:avLst/>
            </a:prstGeom>
            <a:solidFill>
              <a:srgbClr val="FFE6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b="1"/>
                <a:t>-</a:t>
              </a:r>
            </a:p>
          </p:txBody>
        </p:sp>
        <p:sp>
          <p:nvSpPr>
            <p:cNvPr id="76876" name="Rectangle 5"/>
            <p:cNvSpPr>
              <a:spLocks noChangeArrowheads="1"/>
            </p:cNvSpPr>
            <p:nvPr/>
          </p:nvSpPr>
          <p:spPr bwMode="auto">
            <a:xfrm>
              <a:off x="146" y="2523"/>
              <a:ext cx="721" cy="218"/>
            </a:xfrm>
            <a:prstGeom prst="rect">
              <a:avLst/>
            </a:prstGeom>
            <a:solidFill>
              <a:srgbClr val="FFE6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b="1"/>
                <a:t>n = 3</a:t>
              </a:r>
            </a:p>
          </p:txBody>
        </p:sp>
      </p:grpSp>
      <p:grpSp>
        <p:nvGrpSpPr>
          <p:cNvPr id="3" name="Group 64"/>
          <p:cNvGrpSpPr>
            <a:grpSpLocks/>
          </p:cNvGrpSpPr>
          <p:nvPr/>
        </p:nvGrpSpPr>
        <p:grpSpPr bwMode="auto">
          <a:xfrm>
            <a:off x="1500188" y="4041775"/>
            <a:ext cx="1122362" cy="1690688"/>
            <a:chOff x="945" y="2546"/>
            <a:chExt cx="707" cy="1065"/>
          </a:xfrm>
        </p:grpSpPr>
        <p:sp>
          <p:nvSpPr>
            <p:cNvPr id="76869" name="Rectangle 6"/>
            <p:cNvSpPr>
              <a:spLocks noChangeArrowheads="1"/>
            </p:cNvSpPr>
            <p:nvPr/>
          </p:nvSpPr>
          <p:spPr bwMode="auto">
            <a:xfrm>
              <a:off x="945" y="3199"/>
              <a:ext cx="707" cy="412"/>
            </a:xfrm>
            <a:prstGeom prst="rect">
              <a:avLst/>
            </a:prstGeom>
            <a:solidFill>
              <a:srgbClr val="C0C0C0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70" name="Rectangle 7"/>
            <p:cNvSpPr>
              <a:spLocks noChangeArrowheads="1"/>
            </p:cNvSpPr>
            <p:nvPr/>
          </p:nvSpPr>
          <p:spPr bwMode="auto">
            <a:xfrm>
              <a:off x="945" y="2982"/>
              <a:ext cx="707" cy="217"/>
            </a:xfrm>
            <a:prstGeom prst="rect">
              <a:avLst/>
            </a:prstGeom>
            <a:solidFill>
              <a:srgbClr val="FFE6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b="1"/>
                <a:t>RA .. main</a:t>
              </a:r>
            </a:p>
          </p:txBody>
        </p:sp>
        <p:sp>
          <p:nvSpPr>
            <p:cNvPr id="76871" name="Rectangle 8"/>
            <p:cNvSpPr>
              <a:spLocks noChangeArrowheads="1"/>
            </p:cNvSpPr>
            <p:nvPr/>
          </p:nvSpPr>
          <p:spPr bwMode="auto">
            <a:xfrm>
              <a:off x="945" y="2764"/>
              <a:ext cx="702" cy="218"/>
            </a:xfrm>
            <a:prstGeom prst="rect">
              <a:avLst/>
            </a:prstGeom>
            <a:solidFill>
              <a:srgbClr val="FFE6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b="1"/>
                <a:t>-</a:t>
              </a:r>
            </a:p>
          </p:txBody>
        </p:sp>
        <p:sp>
          <p:nvSpPr>
            <p:cNvPr id="76872" name="Rectangle 9"/>
            <p:cNvSpPr>
              <a:spLocks noChangeArrowheads="1"/>
            </p:cNvSpPr>
            <p:nvPr/>
          </p:nvSpPr>
          <p:spPr bwMode="auto">
            <a:xfrm>
              <a:off x="945" y="2546"/>
              <a:ext cx="702" cy="218"/>
            </a:xfrm>
            <a:prstGeom prst="rect">
              <a:avLst/>
            </a:prstGeom>
            <a:solidFill>
              <a:srgbClr val="FFE6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b="1"/>
                <a:t>n = 3</a:t>
              </a:r>
            </a:p>
          </p:txBody>
        </p:sp>
      </p:grpSp>
      <p:grpSp>
        <p:nvGrpSpPr>
          <p:cNvPr id="4" name="Group 65"/>
          <p:cNvGrpSpPr>
            <a:grpSpLocks/>
          </p:cNvGrpSpPr>
          <p:nvPr/>
        </p:nvGrpSpPr>
        <p:grpSpPr bwMode="auto">
          <a:xfrm>
            <a:off x="1500188" y="3005138"/>
            <a:ext cx="1122362" cy="1036637"/>
            <a:chOff x="945" y="1893"/>
            <a:chExt cx="707" cy="653"/>
          </a:xfrm>
        </p:grpSpPr>
        <p:sp>
          <p:nvSpPr>
            <p:cNvPr id="76866" name="Rectangle 10"/>
            <p:cNvSpPr>
              <a:spLocks noChangeArrowheads="1"/>
            </p:cNvSpPr>
            <p:nvPr/>
          </p:nvSpPr>
          <p:spPr bwMode="auto">
            <a:xfrm>
              <a:off x="945" y="2329"/>
              <a:ext cx="707" cy="217"/>
            </a:xfrm>
            <a:prstGeom prst="rect">
              <a:avLst/>
            </a:prstGeom>
            <a:solidFill>
              <a:srgbClr val="FF99CC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b="1"/>
                <a:t>RA .. fact</a:t>
              </a:r>
            </a:p>
          </p:txBody>
        </p:sp>
        <p:sp>
          <p:nvSpPr>
            <p:cNvPr id="76867" name="Rectangle 11"/>
            <p:cNvSpPr>
              <a:spLocks noChangeArrowheads="1"/>
            </p:cNvSpPr>
            <p:nvPr/>
          </p:nvSpPr>
          <p:spPr bwMode="auto">
            <a:xfrm>
              <a:off x="945" y="2111"/>
              <a:ext cx="702" cy="218"/>
            </a:xfrm>
            <a:prstGeom prst="rect">
              <a:avLst/>
            </a:prstGeom>
            <a:solidFill>
              <a:srgbClr val="FF99CC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b="1"/>
                <a:t>-</a:t>
              </a:r>
            </a:p>
          </p:txBody>
        </p:sp>
        <p:sp>
          <p:nvSpPr>
            <p:cNvPr id="76868" name="Rectangle 12"/>
            <p:cNvSpPr>
              <a:spLocks noChangeArrowheads="1"/>
            </p:cNvSpPr>
            <p:nvPr/>
          </p:nvSpPr>
          <p:spPr bwMode="auto">
            <a:xfrm>
              <a:off x="945" y="1893"/>
              <a:ext cx="702" cy="218"/>
            </a:xfrm>
            <a:prstGeom prst="rect">
              <a:avLst/>
            </a:prstGeom>
            <a:solidFill>
              <a:srgbClr val="FF99CC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b="1"/>
                <a:t>n = 2</a:t>
              </a:r>
            </a:p>
          </p:txBody>
        </p:sp>
      </p:grpSp>
      <p:grpSp>
        <p:nvGrpSpPr>
          <p:cNvPr id="5" name="Group 66"/>
          <p:cNvGrpSpPr>
            <a:grpSpLocks/>
          </p:cNvGrpSpPr>
          <p:nvPr/>
        </p:nvGrpSpPr>
        <p:grpSpPr bwMode="auto">
          <a:xfrm>
            <a:off x="2728913" y="3044825"/>
            <a:ext cx="1112837" cy="2727325"/>
            <a:chOff x="1719" y="1918"/>
            <a:chExt cx="701" cy="1718"/>
          </a:xfrm>
        </p:grpSpPr>
        <p:sp>
          <p:nvSpPr>
            <p:cNvPr id="76859" name="Rectangle 13"/>
            <p:cNvSpPr>
              <a:spLocks noChangeArrowheads="1"/>
            </p:cNvSpPr>
            <p:nvPr/>
          </p:nvSpPr>
          <p:spPr bwMode="auto">
            <a:xfrm>
              <a:off x="1719" y="3224"/>
              <a:ext cx="701" cy="412"/>
            </a:xfrm>
            <a:prstGeom prst="rect">
              <a:avLst/>
            </a:prstGeom>
            <a:solidFill>
              <a:srgbClr val="C0C0C0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60" name="Rectangle 14"/>
            <p:cNvSpPr>
              <a:spLocks noChangeArrowheads="1"/>
            </p:cNvSpPr>
            <p:nvPr/>
          </p:nvSpPr>
          <p:spPr bwMode="auto">
            <a:xfrm>
              <a:off x="1719" y="3007"/>
              <a:ext cx="701" cy="217"/>
            </a:xfrm>
            <a:prstGeom prst="rect">
              <a:avLst/>
            </a:prstGeom>
            <a:solidFill>
              <a:srgbClr val="FFE6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b="1"/>
                <a:t>RA .. main</a:t>
              </a:r>
            </a:p>
          </p:txBody>
        </p:sp>
        <p:sp>
          <p:nvSpPr>
            <p:cNvPr id="76861" name="Rectangle 15"/>
            <p:cNvSpPr>
              <a:spLocks noChangeArrowheads="1"/>
            </p:cNvSpPr>
            <p:nvPr/>
          </p:nvSpPr>
          <p:spPr bwMode="auto">
            <a:xfrm>
              <a:off x="1719" y="2789"/>
              <a:ext cx="696" cy="218"/>
            </a:xfrm>
            <a:prstGeom prst="rect">
              <a:avLst/>
            </a:prstGeom>
            <a:solidFill>
              <a:srgbClr val="FFE6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b="1"/>
                <a:t>-</a:t>
              </a:r>
            </a:p>
          </p:txBody>
        </p:sp>
        <p:sp>
          <p:nvSpPr>
            <p:cNvPr id="76862" name="Rectangle 16"/>
            <p:cNvSpPr>
              <a:spLocks noChangeArrowheads="1"/>
            </p:cNvSpPr>
            <p:nvPr/>
          </p:nvSpPr>
          <p:spPr bwMode="auto">
            <a:xfrm>
              <a:off x="1719" y="2571"/>
              <a:ext cx="696" cy="218"/>
            </a:xfrm>
            <a:prstGeom prst="rect">
              <a:avLst/>
            </a:prstGeom>
            <a:solidFill>
              <a:srgbClr val="FFE6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b="1"/>
                <a:t>n = 3</a:t>
              </a:r>
            </a:p>
          </p:txBody>
        </p:sp>
        <p:sp>
          <p:nvSpPr>
            <p:cNvPr id="76863" name="Rectangle 17"/>
            <p:cNvSpPr>
              <a:spLocks noChangeArrowheads="1"/>
            </p:cNvSpPr>
            <p:nvPr/>
          </p:nvSpPr>
          <p:spPr bwMode="auto">
            <a:xfrm>
              <a:off x="1719" y="2354"/>
              <a:ext cx="701" cy="217"/>
            </a:xfrm>
            <a:prstGeom prst="rect">
              <a:avLst/>
            </a:prstGeom>
            <a:solidFill>
              <a:srgbClr val="FF99CC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b="1"/>
                <a:t>RA .. fact</a:t>
              </a:r>
            </a:p>
          </p:txBody>
        </p:sp>
        <p:sp>
          <p:nvSpPr>
            <p:cNvPr id="76864" name="Rectangle 18"/>
            <p:cNvSpPr>
              <a:spLocks noChangeArrowheads="1"/>
            </p:cNvSpPr>
            <p:nvPr/>
          </p:nvSpPr>
          <p:spPr bwMode="auto">
            <a:xfrm>
              <a:off x="1719" y="2136"/>
              <a:ext cx="696" cy="218"/>
            </a:xfrm>
            <a:prstGeom prst="rect">
              <a:avLst/>
            </a:prstGeom>
            <a:solidFill>
              <a:srgbClr val="FF99CC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b="1"/>
                <a:t>-</a:t>
              </a:r>
            </a:p>
          </p:txBody>
        </p:sp>
        <p:sp>
          <p:nvSpPr>
            <p:cNvPr id="76865" name="Rectangle 19"/>
            <p:cNvSpPr>
              <a:spLocks noChangeArrowheads="1"/>
            </p:cNvSpPr>
            <p:nvPr/>
          </p:nvSpPr>
          <p:spPr bwMode="auto">
            <a:xfrm>
              <a:off x="1719" y="1918"/>
              <a:ext cx="696" cy="218"/>
            </a:xfrm>
            <a:prstGeom prst="rect">
              <a:avLst/>
            </a:prstGeom>
            <a:solidFill>
              <a:srgbClr val="FF99CC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b="1"/>
                <a:t>n = 2</a:t>
              </a:r>
            </a:p>
          </p:txBody>
        </p:sp>
      </p:grpSp>
      <p:grpSp>
        <p:nvGrpSpPr>
          <p:cNvPr id="6" name="Group 67"/>
          <p:cNvGrpSpPr>
            <a:grpSpLocks/>
          </p:cNvGrpSpPr>
          <p:nvPr/>
        </p:nvGrpSpPr>
        <p:grpSpPr bwMode="auto">
          <a:xfrm>
            <a:off x="2728913" y="2009775"/>
            <a:ext cx="1112837" cy="1036638"/>
            <a:chOff x="1719" y="1266"/>
            <a:chExt cx="701" cy="653"/>
          </a:xfrm>
        </p:grpSpPr>
        <p:sp>
          <p:nvSpPr>
            <p:cNvPr id="76856" name="Rectangle 20"/>
            <p:cNvSpPr>
              <a:spLocks noChangeArrowheads="1"/>
            </p:cNvSpPr>
            <p:nvPr/>
          </p:nvSpPr>
          <p:spPr bwMode="auto">
            <a:xfrm>
              <a:off x="1719" y="1702"/>
              <a:ext cx="701" cy="217"/>
            </a:xfrm>
            <a:prstGeom prst="rect">
              <a:avLst/>
            </a:prstGeom>
            <a:solidFill>
              <a:srgbClr val="FFFF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b="1"/>
                <a:t>RA .. fact</a:t>
              </a:r>
            </a:p>
          </p:txBody>
        </p:sp>
        <p:sp>
          <p:nvSpPr>
            <p:cNvPr id="76857" name="Rectangle 21"/>
            <p:cNvSpPr>
              <a:spLocks noChangeArrowheads="1"/>
            </p:cNvSpPr>
            <p:nvPr/>
          </p:nvSpPr>
          <p:spPr bwMode="auto">
            <a:xfrm>
              <a:off x="1719" y="1484"/>
              <a:ext cx="696" cy="218"/>
            </a:xfrm>
            <a:prstGeom prst="rect">
              <a:avLst/>
            </a:prstGeom>
            <a:solidFill>
              <a:srgbClr val="FFFF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b="1"/>
                <a:t>-</a:t>
              </a:r>
            </a:p>
          </p:txBody>
        </p:sp>
        <p:sp>
          <p:nvSpPr>
            <p:cNvPr id="76858" name="Rectangle 22"/>
            <p:cNvSpPr>
              <a:spLocks noChangeArrowheads="1"/>
            </p:cNvSpPr>
            <p:nvPr/>
          </p:nvSpPr>
          <p:spPr bwMode="auto">
            <a:xfrm>
              <a:off x="1719" y="1266"/>
              <a:ext cx="696" cy="218"/>
            </a:xfrm>
            <a:prstGeom prst="rect">
              <a:avLst/>
            </a:prstGeom>
            <a:solidFill>
              <a:srgbClr val="FFFF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b="1"/>
                <a:t>n = 1</a:t>
              </a:r>
            </a:p>
          </p:txBody>
        </p:sp>
      </p:grpSp>
      <p:grpSp>
        <p:nvGrpSpPr>
          <p:cNvPr id="7" name="Group 68"/>
          <p:cNvGrpSpPr>
            <a:grpSpLocks/>
          </p:cNvGrpSpPr>
          <p:nvPr/>
        </p:nvGrpSpPr>
        <p:grpSpPr bwMode="auto">
          <a:xfrm>
            <a:off x="3957638" y="2046288"/>
            <a:ext cx="1123950" cy="3762375"/>
            <a:chOff x="2493" y="1289"/>
            <a:chExt cx="708" cy="2370"/>
          </a:xfrm>
        </p:grpSpPr>
        <p:sp>
          <p:nvSpPr>
            <p:cNvPr id="76846" name="Rectangle 23"/>
            <p:cNvSpPr>
              <a:spLocks noChangeArrowheads="1"/>
            </p:cNvSpPr>
            <p:nvPr/>
          </p:nvSpPr>
          <p:spPr bwMode="auto">
            <a:xfrm>
              <a:off x="2493" y="3247"/>
              <a:ext cx="708" cy="412"/>
            </a:xfrm>
            <a:prstGeom prst="rect">
              <a:avLst/>
            </a:prstGeom>
            <a:solidFill>
              <a:srgbClr val="C0C0C0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7" name="Rectangle 24"/>
            <p:cNvSpPr>
              <a:spLocks noChangeArrowheads="1"/>
            </p:cNvSpPr>
            <p:nvPr/>
          </p:nvSpPr>
          <p:spPr bwMode="auto">
            <a:xfrm>
              <a:off x="2493" y="3030"/>
              <a:ext cx="708" cy="217"/>
            </a:xfrm>
            <a:prstGeom prst="rect">
              <a:avLst/>
            </a:prstGeom>
            <a:solidFill>
              <a:srgbClr val="FFE6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b="1"/>
                <a:t>RA .. main</a:t>
              </a:r>
            </a:p>
          </p:txBody>
        </p:sp>
        <p:sp>
          <p:nvSpPr>
            <p:cNvPr id="76848" name="Rectangle 25"/>
            <p:cNvSpPr>
              <a:spLocks noChangeArrowheads="1"/>
            </p:cNvSpPr>
            <p:nvPr/>
          </p:nvSpPr>
          <p:spPr bwMode="auto">
            <a:xfrm>
              <a:off x="2493" y="2812"/>
              <a:ext cx="702" cy="218"/>
            </a:xfrm>
            <a:prstGeom prst="rect">
              <a:avLst/>
            </a:prstGeom>
            <a:solidFill>
              <a:srgbClr val="FFE6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b="1"/>
                <a:t>-</a:t>
              </a:r>
            </a:p>
          </p:txBody>
        </p:sp>
        <p:sp>
          <p:nvSpPr>
            <p:cNvPr id="76849" name="Rectangle 26"/>
            <p:cNvSpPr>
              <a:spLocks noChangeArrowheads="1"/>
            </p:cNvSpPr>
            <p:nvPr/>
          </p:nvSpPr>
          <p:spPr bwMode="auto">
            <a:xfrm>
              <a:off x="2493" y="2594"/>
              <a:ext cx="702" cy="218"/>
            </a:xfrm>
            <a:prstGeom prst="rect">
              <a:avLst/>
            </a:prstGeom>
            <a:solidFill>
              <a:srgbClr val="FFE6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b="1"/>
                <a:t>n = 3</a:t>
              </a:r>
            </a:p>
          </p:txBody>
        </p:sp>
        <p:sp>
          <p:nvSpPr>
            <p:cNvPr id="76850" name="Rectangle 27"/>
            <p:cNvSpPr>
              <a:spLocks noChangeArrowheads="1"/>
            </p:cNvSpPr>
            <p:nvPr/>
          </p:nvSpPr>
          <p:spPr bwMode="auto">
            <a:xfrm>
              <a:off x="2493" y="2377"/>
              <a:ext cx="708" cy="217"/>
            </a:xfrm>
            <a:prstGeom prst="rect">
              <a:avLst/>
            </a:prstGeom>
            <a:solidFill>
              <a:srgbClr val="FF99CC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b="1"/>
                <a:t>RA .. fact</a:t>
              </a:r>
            </a:p>
          </p:txBody>
        </p:sp>
        <p:sp>
          <p:nvSpPr>
            <p:cNvPr id="76851" name="Rectangle 28"/>
            <p:cNvSpPr>
              <a:spLocks noChangeArrowheads="1"/>
            </p:cNvSpPr>
            <p:nvPr/>
          </p:nvSpPr>
          <p:spPr bwMode="auto">
            <a:xfrm>
              <a:off x="2493" y="2159"/>
              <a:ext cx="702" cy="218"/>
            </a:xfrm>
            <a:prstGeom prst="rect">
              <a:avLst/>
            </a:prstGeom>
            <a:solidFill>
              <a:srgbClr val="FF99CC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b="1"/>
                <a:t>-</a:t>
              </a:r>
            </a:p>
          </p:txBody>
        </p:sp>
        <p:sp>
          <p:nvSpPr>
            <p:cNvPr id="76852" name="Rectangle 29"/>
            <p:cNvSpPr>
              <a:spLocks noChangeArrowheads="1"/>
            </p:cNvSpPr>
            <p:nvPr/>
          </p:nvSpPr>
          <p:spPr bwMode="auto">
            <a:xfrm>
              <a:off x="2493" y="1941"/>
              <a:ext cx="702" cy="218"/>
            </a:xfrm>
            <a:prstGeom prst="rect">
              <a:avLst/>
            </a:prstGeom>
            <a:solidFill>
              <a:srgbClr val="FF99CC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b="1"/>
                <a:t>n = 2</a:t>
              </a:r>
            </a:p>
          </p:txBody>
        </p:sp>
        <p:sp>
          <p:nvSpPr>
            <p:cNvPr id="76853" name="Rectangle 30"/>
            <p:cNvSpPr>
              <a:spLocks noChangeArrowheads="1"/>
            </p:cNvSpPr>
            <p:nvPr/>
          </p:nvSpPr>
          <p:spPr bwMode="auto">
            <a:xfrm>
              <a:off x="2493" y="1725"/>
              <a:ext cx="708" cy="217"/>
            </a:xfrm>
            <a:prstGeom prst="rect">
              <a:avLst/>
            </a:prstGeom>
            <a:solidFill>
              <a:srgbClr val="FFFF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b="1"/>
                <a:t>RA .. fact</a:t>
              </a:r>
            </a:p>
          </p:txBody>
        </p:sp>
        <p:sp>
          <p:nvSpPr>
            <p:cNvPr id="76854" name="Rectangle 31"/>
            <p:cNvSpPr>
              <a:spLocks noChangeArrowheads="1"/>
            </p:cNvSpPr>
            <p:nvPr/>
          </p:nvSpPr>
          <p:spPr bwMode="auto">
            <a:xfrm>
              <a:off x="2493" y="1507"/>
              <a:ext cx="702" cy="218"/>
            </a:xfrm>
            <a:prstGeom prst="rect">
              <a:avLst/>
            </a:prstGeom>
            <a:solidFill>
              <a:srgbClr val="FFFF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b="1"/>
                <a:t>-</a:t>
              </a:r>
            </a:p>
          </p:txBody>
        </p:sp>
        <p:sp>
          <p:nvSpPr>
            <p:cNvPr id="76855" name="Rectangle 32"/>
            <p:cNvSpPr>
              <a:spLocks noChangeArrowheads="1"/>
            </p:cNvSpPr>
            <p:nvPr/>
          </p:nvSpPr>
          <p:spPr bwMode="auto">
            <a:xfrm>
              <a:off x="2493" y="1289"/>
              <a:ext cx="702" cy="218"/>
            </a:xfrm>
            <a:prstGeom prst="rect">
              <a:avLst/>
            </a:prstGeom>
            <a:solidFill>
              <a:srgbClr val="FFFF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b="1"/>
                <a:t>n = 1</a:t>
              </a:r>
            </a:p>
          </p:txBody>
        </p:sp>
      </p:grpSp>
      <p:grpSp>
        <p:nvGrpSpPr>
          <p:cNvPr id="8" name="Group 69"/>
          <p:cNvGrpSpPr>
            <a:grpSpLocks/>
          </p:cNvGrpSpPr>
          <p:nvPr/>
        </p:nvGrpSpPr>
        <p:grpSpPr bwMode="auto">
          <a:xfrm>
            <a:off x="3957638" y="1009650"/>
            <a:ext cx="1123950" cy="1036638"/>
            <a:chOff x="2493" y="636"/>
            <a:chExt cx="708" cy="653"/>
          </a:xfrm>
        </p:grpSpPr>
        <p:sp>
          <p:nvSpPr>
            <p:cNvPr id="76843" name="Rectangle 33"/>
            <p:cNvSpPr>
              <a:spLocks noChangeArrowheads="1"/>
            </p:cNvSpPr>
            <p:nvPr/>
          </p:nvSpPr>
          <p:spPr bwMode="auto">
            <a:xfrm>
              <a:off x="2493" y="1072"/>
              <a:ext cx="708" cy="217"/>
            </a:xfrm>
            <a:prstGeom prst="rect">
              <a:avLst/>
            </a:prstGeom>
            <a:solidFill>
              <a:srgbClr val="99CCFF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b="1"/>
                <a:t>RA .. fact</a:t>
              </a:r>
            </a:p>
          </p:txBody>
        </p:sp>
        <p:sp>
          <p:nvSpPr>
            <p:cNvPr id="76844" name="Rectangle 34"/>
            <p:cNvSpPr>
              <a:spLocks noChangeArrowheads="1"/>
            </p:cNvSpPr>
            <p:nvPr/>
          </p:nvSpPr>
          <p:spPr bwMode="auto">
            <a:xfrm>
              <a:off x="2493" y="854"/>
              <a:ext cx="702" cy="218"/>
            </a:xfrm>
            <a:prstGeom prst="rect">
              <a:avLst/>
            </a:prstGeom>
            <a:solidFill>
              <a:srgbClr val="99CCFF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b="1"/>
                <a:t>1</a:t>
              </a:r>
            </a:p>
          </p:txBody>
        </p:sp>
        <p:sp>
          <p:nvSpPr>
            <p:cNvPr id="76845" name="Rectangle 35"/>
            <p:cNvSpPr>
              <a:spLocks noChangeArrowheads="1"/>
            </p:cNvSpPr>
            <p:nvPr/>
          </p:nvSpPr>
          <p:spPr bwMode="auto">
            <a:xfrm>
              <a:off x="2493" y="636"/>
              <a:ext cx="702" cy="218"/>
            </a:xfrm>
            <a:prstGeom prst="rect">
              <a:avLst/>
            </a:prstGeom>
            <a:solidFill>
              <a:srgbClr val="99CCFF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b="1"/>
                <a:t>n = 0</a:t>
              </a:r>
            </a:p>
          </p:txBody>
        </p:sp>
      </p:grpSp>
      <p:grpSp>
        <p:nvGrpSpPr>
          <p:cNvPr id="9" name="Group 71"/>
          <p:cNvGrpSpPr>
            <a:grpSpLocks/>
          </p:cNvGrpSpPr>
          <p:nvPr/>
        </p:nvGrpSpPr>
        <p:grpSpPr bwMode="auto">
          <a:xfrm>
            <a:off x="5224463" y="2085975"/>
            <a:ext cx="1122362" cy="3762375"/>
            <a:chOff x="3291" y="1314"/>
            <a:chExt cx="707" cy="2370"/>
          </a:xfrm>
        </p:grpSpPr>
        <p:sp>
          <p:nvSpPr>
            <p:cNvPr id="76833" name="Rectangle 36"/>
            <p:cNvSpPr>
              <a:spLocks noChangeArrowheads="1"/>
            </p:cNvSpPr>
            <p:nvPr/>
          </p:nvSpPr>
          <p:spPr bwMode="auto">
            <a:xfrm>
              <a:off x="3291" y="3272"/>
              <a:ext cx="707" cy="412"/>
            </a:xfrm>
            <a:prstGeom prst="rect">
              <a:avLst/>
            </a:prstGeom>
            <a:solidFill>
              <a:srgbClr val="C0C0C0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34" name="Rectangle 37"/>
            <p:cNvSpPr>
              <a:spLocks noChangeArrowheads="1"/>
            </p:cNvSpPr>
            <p:nvPr/>
          </p:nvSpPr>
          <p:spPr bwMode="auto">
            <a:xfrm>
              <a:off x="3291" y="3055"/>
              <a:ext cx="707" cy="217"/>
            </a:xfrm>
            <a:prstGeom prst="rect">
              <a:avLst/>
            </a:prstGeom>
            <a:solidFill>
              <a:srgbClr val="FFE6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b="1"/>
                <a:t>RA .. main</a:t>
              </a:r>
            </a:p>
          </p:txBody>
        </p:sp>
        <p:sp>
          <p:nvSpPr>
            <p:cNvPr id="76835" name="Rectangle 38"/>
            <p:cNvSpPr>
              <a:spLocks noChangeArrowheads="1"/>
            </p:cNvSpPr>
            <p:nvPr/>
          </p:nvSpPr>
          <p:spPr bwMode="auto">
            <a:xfrm>
              <a:off x="3291" y="2837"/>
              <a:ext cx="702" cy="218"/>
            </a:xfrm>
            <a:prstGeom prst="rect">
              <a:avLst/>
            </a:prstGeom>
            <a:solidFill>
              <a:srgbClr val="FFE6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b="1"/>
                <a:t>-</a:t>
              </a:r>
            </a:p>
          </p:txBody>
        </p:sp>
        <p:sp>
          <p:nvSpPr>
            <p:cNvPr id="76836" name="Rectangle 39"/>
            <p:cNvSpPr>
              <a:spLocks noChangeArrowheads="1"/>
            </p:cNvSpPr>
            <p:nvPr/>
          </p:nvSpPr>
          <p:spPr bwMode="auto">
            <a:xfrm>
              <a:off x="3291" y="2619"/>
              <a:ext cx="702" cy="218"/>
            </a:xfrm>
            <a:prstGeom prst="rect">
              <a:avLst/>
            </a:prstGeom>
            <a:solidFill>
              <a:srgbClr val="FFE6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b="1"/>
                <a:t>n = 3</a:t>
              </a:r>
            </a:p>
          </p:txBody>
        </p:sp>
        <p:sp>
          <p:nvSpPr>
            <p:cNvPr id="76837" name="Rectangle 40"/>
            <p:cNvSpPr>
              <a:spLocks noChangeArrowheads="1"/>
            </p:cNvSpPr>
            <p:nvPr/>
          </p:nvSpPr>
          <p:spPr bwMode="auto">
            <a:xfrm>
              <a:off x="3291" y="2402"/>
              <a:ext cx="707" cy="217"/>
            </a:xfrm>
            <a:prstGeom prst="rect">
              <a:avLst/>
            </a:prstGeom>
            <a:solidFill>
              <a:srgbClr val="FF99CC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b="1"/>
                <a:t>RA .. fact</a:t>
              </a:r>
            </a:p>
          </p:txBody>
        </p:sp>
        <p:sp>
          <p:nvSpPr>
            <p:cNvPr id="76838" name="Rectangle 41"/>
            <p:cNvSpPr>
              <a:spLocks noChangeArrowheads="1"/>
            </p:cNvSpPr>
            <p:nvPr/>
          </p:nvSpPr>
          <p:spPr bwMode="auto">
            <a:xfrm>
              <a:off x="3291" y="2184"/>
              <a:ext cx="702" cy="218"/>
            </a:xfrm>
            <a:prstGeom prst="rect">
              <a:avLst/>
            </a:prstGeom>
            <a:solidFill>
              <a:srgbClr val="FF99CC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b="1"/>
                <a:t>-</a:t>
              </a:r>
            </a:p>
          </p:txBody>
        </p:sp>
        <p:sp>
          <p:nvSpPr>
            <p:cNvPr id="76839" name="Rectangle 42"/>
            <p:cNvSpPr>
              <a:spLocks noChangeArrowheads="1"/>
            </p:cNvSpPr>
            <p:nvPr/>
          </p:nvSpPr>
          <p:spPr bwMode="auto">
            <a:xfrm>
              <a:off x="3291" y="1966"/>
              <a:ext cx="702" cy="218"/>
            </a:xfrm>
            <a:prstGeom prst="rect">
              <a:avLst/>
            </a:prstGeom>
            <a:solidFill>
              <a:srgbClr val="FF99CC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b="1"/>
                <a:t>n = 2</a:t>
              </a:r>
            </a:p>
          </p:txBody>
        </p:sp>
        <p:sp>
          <p:nvSpPr>
            <p:cNvPr id="76840" name="Rectangle 43"/>
            <p:cNvSpPr>
              <a:spLocks noChangeArrowheads="1"/>
            </p:cNvSpPr>
            <p:nvPr/>
          </p:nvSpPr>
          <p:spPr bwMode="auto">
            <a:xfrm>
              <a:off x="3291" y="1750"/>
              <a:ext cx="707" cy="217"/>
            </a:xfrm>
            <a:prstGeom prst="rect">
              <a:avLst/>
            </a:prstGeom>
            <a:solidFill>
              <a:srgbClr val="FFFF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b="1"/>
                <a:t>RA .. fact</a:t>
              </a:r>
            </a:p>
          </p:txBody>
        </p:sp>
        <p:sp>
          <p:nvSpPr>
            <p:cNvPr id="76841" name="Rectangle 44"/>
            <p:cNvSpPr>
              <a:spLocks noChangeArrowheads="1"/>
            </p:cNvSpPr>
            <p:nvPr/>
          </p:nvSpPr>
          <p:spPr bwMode="auto">
            <a:xfrm>
              <a:off x="3291" y="1532"/>
              <a:ext cx="702" cy="218"/>
            </a:xfrm>
            <a:prstGeom prst="rect">
              <a:avLst/>
            </a:prstGeom>
            <a:solidFill>
              <a:srgbClr val="FFFF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b="1"/>
                <a:t>1*1 = 1</a:t>
              </a:r>
            </a:p>
          </p:txBody>
        </p:sp>
        <p:sp>
          <p:nvSpPr>
            <p:cNvPr id="76842" name="Rectangle 45"/>
            <p:cNvSpPr>
              <a:spLocks noChangeArrowheads="1"/>
            </p:cNvSpPr>
            <p:nvPr/>
          </p:nvSpPr>
          <p:spPr bwMode="auto">
            <a:xfrm>
              <a:off x="3291" y="1314"/>
              <a:ext cx="702" cy="218"/>
            </a:xfrm>
            <a:prstGeom prst="rect">
              <a:avLst/>
            </a:prstGeom>
            <a:solidFill>
              <a:srgbClr val="FFFF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b="1"/>
                <a:t>n = 1</a:t>
              </a:r>
            </a:p>
          </p:txBody>
        </p:sp>
      </p:grpSp>
      <p:grpSp>
        <p:nvGrpSpPr>
          <p:cNvPr id="10" name="Group 70"/>
          <p:cNvGrpSpPr>
            <a:grpSpLocks/>
          </p:cNvGrpSpPr>
          <p:nvPr/>
        </p:nvGrpSpPr>
        <p:grpSpPr bwMode="auto">
          <a:xfrm>
            <a:off x="6453188" y="3121025"/>
            <a:ext cx="1122362" cy="2727325"/>
            <a:chOff x="4065" y="1966"/>
            <a:chExt cx="707" cy="1718"/>
          </a:xfrm>
        </p:grpSpPr>
        <p:sp>
          <p:nvSpPr>
            <p:cNvPr id="76826" name="Rectangle 46"/>
            <p:cNvSpPr>
              <a:spLocks noChangeArrowheads="1"/>
            </p:cNvSpPr>
            <p:nvPr/>
          </p:nvSpPr>
          <p:spPr bwMode="auto">
            <a:xfrm>
              <a:off x="4065" y="3272"/>
              <a:ext cx="707" cy="412"/>
            </a:xfrm>
            <a:prstGeom prst="rect">
              <a:avLst/>
            </a:prstGeom>
            <a:solidFill>
              <a:srgbClr val="C0C0C0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7" name="Rectangle 47"/>
            <p:cNvSpPr>
              <a:spLocks noChangeArrowheads="1"/>
            </p:cNvSpPr>
            <p:nvPr/>
          </p:nvSpPr>
          <p:spPr bwMode="auto">
            <a:xfrm>
              <a:off x="4065" y="3055"/>
              <a:ext cx="707" cy="217"/>
            </a:xfrm>
            <a:prstGeom prst="rect">
              <a:avLst/>
            </a:prstGeom>
            <a:solidFill>
              <a:srgbClr val="FFE6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b="1"/>
                <a:t>RA .. main</a:t>
              </a:r>
            </a:p>
          </p:txBody>
        </p:sp>
        <p:sp>
          <p:nvSpPr>
            <p:cNvPr id="76828" name="Rectangle 48"/>
            <p:cNvSpPr>
              <a:spLocks noChangeArrowheads="1"/>
            </p:cNvSpPr>
            <p:nvPr/>
          </p:nvSpPr>
          <p:spPr bwMode="auto">
            <a:xfrm>
              <a:off x="4065" y="2837"/>
              <a:ext cx="702" cy="218"/>
            </a:xfrm>
            <a:prstGeom prst="rect">
              <a:avLst/>
            </a:prstGeom>
            <a:solidFill>
              <a:srgbClr val="FFE6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b="1"/>
                <a:t>-</a:t>
              </a:r>
            </a:p>
          </p:txBody>
        </p:sp>
        <p:sp>
          <p:nvSpPr>
            <p:cNvPr id="76829" name="Rectangle 49"/>
            <p:cNvSpPr>
              <a:spLocks noChangeArrowheads="1"/>
            </p:cNvSpPr>
            <p:nvPr/>
          </p:nvSpPr>
          <p:spPr bwMode="auto">
            <a:xfrm>
              <a:off x="4065" y="2619"/>
              <a:ext cx="702" cy="218"/>
            </a:xfrm>
            <a:prstGeom prst="rect">
              <a:avLst/>
            </a:prstGeom>
            <a:solidFill>
              <a:srgbClr val="FFE6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b="1"/>
                <a:t>n = 3</a:t>
              </a:r>
            </a:p>
          </p:txBody>
        </p:sp>
        <p:sp>
          <p:nvSpPr>
            <p:cNvPr id="76830" name="Rectangle 50"/>
            <p:cNvSpPr>
              <a:spLocks noChangeArrowheads="1"/>
            </p:cNvSpPr>
            <p:nvPr/>
          </p:nvSpPr>
          <p:spPr bwMode="auto">
            <a:xfrm>
              <a:off x="4065" y="2402"/>
              <a:ext cx="707" cy="217"/>
            </a:xfrm>
            <a:prstGeom prst="rect">
              <a:avLst/>
            </a:prstGeom>
            <a:solidFill>
              <a:srgbClr val="FF99CC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b="1"/>
                <a:t>RA .. fact</a:t>
              </a:r>
            </a:p>
          </p:txBody>
        </p:sp>
        <p:sp>
          <p:nvSpPr>
            <p:cNvPr id="76831" name="Rectangle 51"/>
            <p:cNvSpPr>
              <a:spLocks noChangeArrowheads="1"/>
            </p:cNvSpPr>
            <p:nvPr/>
          </p:nvSpPr>
          <p:spPr bwMode="auto">
            <a:xfrm>
              <a:off x="4065" y="2184"/>
              <a:ext cx="702" cy="218"/>
            </a:xfrm>
            <a:prstGeom prst="rect">
              <a:avLst/>
            </a:prstGeom>
            <a:solidFill>
              <a:srgbClr val="FF99CC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b="1"/>
                <a:t>2*1 = 2</a:t>
              </a:r>
            </a:p>
          </p:txBody>
        </p:sp>
        <p:sp>
          <p:nvSpPr>
            <p:cNvPr id="76832" name="Rectangle 52"/>
            <p:cNvSpPr>
              <a:spLocks noChangeArrowheads="1"/>
            </p:cNvSpPr>
            <p:nvPr/>
          </p:nvSpPr>
          <p:spPr bwMode="auto">
            <a:xfrm>
              <a:off x="4065" y="1966"/>
              <a:ext cx="702" cy="218"/>
            </a:xfrm>
            <a:prstGeom prst="rect">
              <a:avLst/>
            </a:prstGeom>
            <a:solidFill>
              <a:srgbClr val="FF99CC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b="1"/>
                <a:t>n = 2</a:t>
              </a:r>
            </a:p>
          </p:txBody>
        </p:sp>
      </p:grpSp>
      <p:grpSp>
        <p:nvGrpSpPr>
          <p:cNvPr id="11" name="Group 72"/>
          <p:cNvGrpSpPr>
            <a:grpSpLocks/>
          </p:cNvGrpSpPr>
          <p:nvPr/>
        </p:nvGrpSpPr>
        <p:grpSpPr bwMode="auto">
          <a:xfrm>
            <a:off x="7683500" y="4159250"/>
            <a:ext cx="1114425" cy="1690688"/>
            <a:chOff x="4840" y="2620"/>
            <a:chExt cx="702" cy="1065"/>
          </a:xfrm>
        </p:grpSpPr>
        <p:sp>
          <p:nvSpPr>
            <p:cNvPr id="76822" name="Rectangle 53"/>
            <p:cNvSpPr>
              <a:spLocks noChangeArrowheads="1"/>
            </p:cNvSpPr>
            <p:nvPr/>
          </p:nvSpPr>
          <p:spPr bwMode="auto">
            <a:xfrm>
              <a:off x="4840" y="3273"/>
              <a:ext cx="702" cy="412"/>
            </a:xfrm>
            <a:prstGeom prst="rect">
              <a:avLst/>
            </a:prstGeom>
            <a:solidFill>
              <a:srgbClr val="C0C0C0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3" name="Rectangle 54"/>
            <p:cNvSpPr>
              <a:spLocks noChangeArrowheads="1"/>
            </p:cNvSpPr>
            <p:nvPr/>
          </p:nvSpPr>
          <p:spPr bwMode="auto">
            <a:xfrm>
              <a:off x="4840" y="3056"/>
              <a:ext cx="702" cy="217"/>
            </a:xfrm>
            <a:prstGeom prst="rect">
              <a:avLst/>
            </a:prstGeom>
            <a:solidFill>
              <a:srgbClr val="FFE6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b="1"/>
                <a:t>RA .. main</a:t>
              </a:r>
            </a:p>
          </p:txBody>
        </p:sp>
        <p:sp>
          <p:nvSpPr>
            <p:cNvPr id="76824" name="Rectangle 55"/>
            <p:cNvSpPr>
              <a:spLocks noChangeArrowheads="1"/>
            </p:cNvSpPr>
            <p:nvPr/>
          </p:nvSpPr>
          <p:spPr bwMode="auto">
            <a:xfrm>
              <a:off x="4840" y="2838"/>
              <a:ext cx="697" cy="218"/>
            </a:xfrm>
            <a:prstGeom prst="rect">
              <a:avLst/>
            </a:prstGeom>
            <a:solidFill>
              <a:srgbClr val="FFE6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b="1"/>
                <a:t>3*2 = 6</a:t>
              </a:r>
            </a:p>
          </p:txBody>
        </p:sp>
        <p:sp>
          <p:nvSpPr>
            <p:cNvPr id="76825" name="Rectangle 56"/>
            <p:cNvSpPr>
              <a:spLocks noChangeArrowheads="1"/>
            </p:cNvSpPr>
            <p:nvPr/>
          </p:nvSpPr>
          <p:spPr bwMode="auto">
            <a:xfrm>
              <a:off x="4840" y="2620"/>
              <a:ext cx="697" cy="218"/>
            </a:xfrm>
            <a:prstGeom prst="rect">
              <a:avLst/>
            </a:prstGeom>
            <a:solidFill>
              <a:srgbClr val="FFE699"/>
            </a:solidFill>
            <a:ln w="22225" algn="ctr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b="1"/>
                <a:t>n = 3</a:t>
              </a:r>
            </a:p>
          </p:txBody>
        </p:sp>
      </p:grpSp>
      <p:sp>
        <p:nvSpPr>
          <p:cNvPr id="76815" name="Line 57"/>
          <p:cNvSpPr>
            <a:spLocks noChangeShapeType="1"/>
          </p:cNvSpPr>
          <p:nvPr/>
        </p:nvSpPr>
        <p:spPr bwMode="auto">
          <a:xfrm>
            <a:off x="731838" y="817563"/>
            <a:ext cx="6989762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76816" name="Text Box 58"/>
          <p:cNvSpPr txBox="1">
            <a:spLocks noChangeArrowheads="1"/>
          </p:cNvSpPr>
          <p:nvPr/>
        </p:nvSpPr>
        <p:spPr bwMode="auto">
          <a:xfrm>
            <a:off x="846138" y="317500"/>
            <a:ext cx="6835775" cy="45720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TRACE OF THE STACK DURING EXECUTION</a:t>
            </a:r>
          </a:p>
        </p:txBody>
      </p:sp>
      <p:sp>
        <p:nvSpPr>
          <p:cNvPr id="76817" name="Text Box 59"/>
          <p:cNvSpPr txBox="1">
            <a:spLocks noChangeArrowheads="1"/>
          </p:cNvSpPr>
          <p:nvPr/>
        </p:nvSpPr>
        <p:spPr bwMode="auto">
          <a:xfrm>
            <a:off x="309563" y="2162175"/>
            <a:ext cx="1308100" cy="11874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main calls fact</a:t>
            </a:r>
          </a:p>
        </p:txBody>
      </p:sp>
      <p:sp>
        <p:nvSpPr>
          <p:cNvPr id="76818" name="Line 60"/>
          <p:cNvSpPr>
            <a:spLocks noChangeShapeType="1"/>
          </p:cNvSpPr>
          <p:nvPr/>
        </p:nvSpPr>
        <p:spPr bwMode="auto">
          <a:xfrm>
            <a:off x="693738" y="3352800"/>
            <a:ext cx="0" cy="460375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12" name="Group 73"/>
          <p:cNvGrpSpPr>
            <a:grpSpLocks/>
          </p:cNvGrpSpPr>
          <p:nvPr/>
        </p:nvGrpSpPr>
        <p:grpSpPr bwMode="auto">
          <a:xfrm>
            <a:off x="7721600" y="2084388"/>
            <a:ext cx="1422400" cy="1958975"/>
            <a:chOff x="4864" y="1313"/>
            <a:chExt cx="896" cy="1234"/>
          </a:xfrm>
        </p:grpSpPr>
        <p:sp>
          <p:nvSpPr>
            <p:cNvPr id="76820" name="Text Box 61"/>
            <p:cNvSpPr txBox="1">
              <a:spLocks noChangeArrowheads="1"/>
            </p:cNvSpPr>
            <p:nvPr/>
          </p:nvSpPr>
          <p:spPr bwMode="auto">
            <a:xfrm>
              <a:off x="4864" y="1313"/>
              <a:ext cx="896" cy="748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fact returns to main</a:t>
              </a:r>
            </a:p>
          </p:txBody>
        </p:sp>
        <p:sp>
          <p:nvSpPr>
            <p:cNvPr id="76821" name="Line 62"/>
            <p:cNvSpPr>
              <a:spLocks noChangeShapeType="1"/>
            </p:cNvSpPr>
            <p:nvPr/>
          </p:nvSpPr>
          <p:spPr bwMode="auto">
            <a:xfrm flipV="1">
              <a:off x="5154" y="2039"/>
              <a:ext cx="0" cy="508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 Yourself</a:t>
            </a:r>
          </a:p>
        </p:txBody>
      </p:sp>
      <p:sp>
        <p:nvSpPr>
          <p:cNvPr id="32768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790575"/>
          </a:xfrm>
        </p:spPr>
        <p:txBody>
          <a:bodyPr rtlCol="0">
            <a:normAutofit lnSpcReduction="1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000" smtClean="0"/>
              <a:t>Trace the activation records for the following version of Fibonacci sequence</a:t>
            </a:r>
            <a:r>
              <a:rPr lang="en-US" smtClean="0"/>
              <a:t>.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0BE392-E84E-480A-8030-952B8978D227}" type="slidenum">
              <a:rPr lang="en-US"/>
              <a:pPr>
                <a:defRPr/>
              </a:pPr>
              <a:t>98</a:t>
            </a:fld>
            <a:endParaRPr lang="en-US"/>
          </a:p>
        </p:txBody>
      </p:sp>
      <p:sp>
        <p:nvSpPr>
          <p:cNvPr id="77831" name="Text Box 4"/>
          <p:cNvSpPr txBox="1">
            <a:spLocks noChangeArrowheads="1"/>
          </p:cNvSpPr>
          <p:nvPr/>
        </p:nvSpPr>
        <p:spPr bwMode="auto">
          <a:xfrm>
            <a:off x="1116013" y="2084388"/>
            <a:ext cx="5338762" cy="4154487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Courier New" pitchFamily="49" charset="0"/>
              </a:rPr>
              <a:t>#include &lt;stdio.h&gt;</a:t>
            </a:r>
          </a:p>
          <a:p>
            <a:r>
              <a:rPr lang="en-US" sz="2000" b="1">
                <a:latin typeface="Courier New" pitchFamily="49" charset="0"/>
              </a:rPr>
              <a:t>int   f (int n)</a:t>
            </a:r>
          </a:p>
          <a:p>
            <a:r>
              <a:rPr lang="en-US" sz="2000" b="1">
                <a:latin typeface="Courier New" pitchFamily="49" charset="0"/>
              </a:rPr>
              <a:t>{</a:t>
            </a:r>
          </a:p>
          <a:p>
            <a:r>
              <a:rPr lang="en-US" sz="2000" b="1">
                <a:latin typeface="Courier New" pitchFamily="49" charset="0"/>
              </a:rPr>
              <a:t>     int a, b;</a:t>
            </a:r>
          </a:p>
          <a:p>
            <a:r>
              <a:rPr lang="en-US" sz="2000" b="1">
                <a:latin typeface="Courier New" pitchFamily="49" charset="0"/>
              </a:rPr>
              <a:t>     if  (n  &lt; 2)   return (n);</a:t>
            </a:r>
          </a:p>
          <a:p>
            <a:r>
              <a:rPr lang="en-US" sz="2000" b="1">
                <a:latin typeface="Courier New" pitchFamily="49" charset="0"/>
              </a:rPr>
              <a:t>     else  {</a:t>
            </a:r>
          </a:p>
          <a:p>
            <a:r>
              <a:rPr lang="en-US" sz="2000" b="1">
                <a:latin typeface="Courier New" pitchFamily="49" charset="0"/>
              </a:rPr>
              <a:t>       a = f(n-1);</a:t>
            </a:r>
          </a:p>
          <a:p>
            <a:r>
              <a:rPr lang="en-US" sz="2000" b="1">
                <a:latin typeface="Courier New" pitchFamily="49" charset="0"/>
              </a:rPr>
              <a:t>       b = f(n-2);</a:t>
            </a:r>
          </a:p>
          <a:p>
            <a:r>
              <a:rPr lang="en-US" sz="2000" b="1">
                <a:latin typeface="Courier New" pitchFamily="49" charset="0"/>
              </a:rPr>
              <a:t>       return (a+b);  }</a:t>
            </a:r>
          </a:p>
          <a:p>
            <a:r>
              <a:rPr lang="en-US" sz="2000" b="1">
                <a:latin typeface="Courier New" pitchFamily="49" charset="0"/>
              </a:rPr>
              <a:t>}</a:t>
            </a:r>
          </a:p>
          <a:p>
            <a:endParaRPr lang="en-US" sz="1000" b="1">
              <a:latin typeface="Courier New" pitchFamily="49" charset="0"/>
            </a:endParaRPr>
          </a:p>
          <a:p>
            <a:r>
              <a:rPr lang="en-US" sz="1800" b="1">
                <a:latin typeface="Courier New" pitchFamily="49" charset="0"/>
              </a:rPr>
              <a:t>main() {</a:t>
            </a:r>
          </a:p>
          <a:p>
            <a:r>
              <a:rPr lang="en-US" sz="1800" b="1">
                <a:latin typeface="Courier New" pitchFamily="49" charset="0"/>
              </a:rPr>
              <a:t>    printf(“Fib(4) is: %d \n”, f(4));</a:t>
            </a:r>
          </a:p>
          <a:p>
            <a:r>
              <a:rPr lang="en-US" sz="1800" b="1">
                <a:latin typeface="Courier New" pitchFamily="49" charset="0"/>
              </a:rPr>
              <a:t>}</a:t>
            </a:r>
          </a:p>
        </p:txBody>
      </p:sp>
      <p:sp>
        <p:nvSpPr>
          <p:cNvPr id="77832" name="Rectangle 5"/>
          <p:cNvSpPr>
            <a:spLocks noChangeArrowheads="1"/>
          </p:cNvSpPr>
          <p:nvPr/>
        </p:nvSpPr>
        <p:spPr bwMode="auto">
          <a:xfrm>
            <a:off x="6837363" y="4081463"/>
            <a:ext cx="1535112" cy="960437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/>
              <a:t>Return Addr</a:t>
            </a:r>
          </a:p>
          <a:p>
            <a:pPr algn="ctr"/>
            <a:r>
              <a:rPr lang="en-US" sz="1800" b="1"/>
              <a:t>(either </a:t>
            </a:r>
            <a:r>
              <a:rPr lang="en-US" sz="1800" b="1">
                <a:solidFill>
                  <a:srgbClr val="FF0000"/>
                </a:solidFill>
              </a:rPr>
              <a:t>main</a:t>
            </a:r>
            <a:r>
              <a:rPr lang="en-US" sz="1800" b="1"/>
              <a:t>, </a:t>
            </a:r>
          </a:p>
          <a:p>
            <a:pPr algn="ctr"/>
            <a:r>
              <a:rPr lang="en-US" sz="1800" b="1"/>
              <a:t>or </a:t>
            </a:r>
            <a:r>
              <a:rPr lang="en-US" sz="1800" b="1">
                <a:solidFill>
                  <a:srgbClr val="FF0000"/>
                </a:solidFill>
              </a:rPr>
              <a:t>X</a:t>
            </a:r>
            <a:r>
              <a:rPr lang="en-US" sz="1800" b="1"/>
              <a:t>, or </a:t>
            </a:r>
            <a:r>
              <a:rPr lang="en-US" sz="1800" b="1">
                <a:solidFill>
                  <a:srgbClr val="FF0000"/>
                </a:solidFill>
              </a:rPr>
              <a:t>Y</a:t>
            </a:r>
            <a:r>
              <a:rPr lang="en-US" sz="1800" b="1"/>
              <a:t>)</a:t>
            </a:r>
          </a:p>
        </p:txBody>
      </p:sp>
      <p:sp>
        <p:nvSpPr>
          <p:cNvPr id="77833" name="Rectangle 6"/>
          <p:cNvSpPr>
            <a:spLocks noChangeArrowheads="1"/>
          </p:cNvSpPr>
          <p:nvPr/>
        </p:nvSpPr>
        <p:spPr bwMode="auto">
          <a:xfrm>
            <a:off x="6837363" y="3735388"/>
            <a:ext cx="1535112" cy="346075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/>
              <a:t>Return Value</a:t>
            </a:r>
          </a:p>
        </p:txBody>
      </p:sp>
      <p:sp>
        <p:nvSpPr>
          <p:cNvPr id="77834" name="Rectangle 7"/>
          <p:cNvSpPr>
            <a:spLocks noChangeArrowheads="1"/>
          </p:cNvSpPr>
          <p:nvPr/>
        </p:nvSpPr>
        <p:spPr bwMode="auto">
          <a:xfrm>
            <a:off x="6837363" y="2698750"/>
            <a:ext cx="1535112" cy="1036638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/>
              <a:t>Local </a:t>
            </a:r>
          </a:p>
          <a:p>
            <a:pPr algn="ctr"/>
            <a:r>
              <a:rPr lang="en-US" sz="1800" b="1"/>
              <a:t>Variables</a:t>
            </a:r>
          </a:p>
          <a:p>
            <a:pPr algn="ctr"/>
            <a:r>
              <a:rPr lang="en-US" sz="1800" b="1">
                <a:solidFill>
                  <a:srgbClr val="FF0000"/>
                </a:solidFill>
              </a:rPr>
              <a:t>(n, a, b)</a:t>
            </a:r>
          </a:p>
        </p:txBody>
      </p:sp>
      <p:sp>
        <p:nvSpPr>
          <p:cNvPr id="77835" name="Text Box 8"/>
          <p:cNvSpPr txBox="1">
            <a:spLocks noChangeArrowheads="1"/>
          </p:cNvSpPr>
          <p:nvPr/>
        </p:nvSpPr>
        <p:spPr bwMode="auto">
          <a:xfrm>
            <a:off x="0" y="4005263"/>
            <a:ext cx="614363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7836" name="Text Box 9"/>
          <p:cNvSpPr txBox="1">
            <a:spLocks noChangeArrowheads="1"/>
          </p:cNvSpPr>
          <p:nvPr/>
        </p:nvSpPr>
        <p:spPr bwMode="auto">
          <a:xfrm>
            <a:off x="0" y="4581525"/>
            <a:ext cx="614363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77837" name="Line 10"/>
          <p:cNvSpPr>
            <a:spLocks noChangeShapeType="1"/>
          </p:cNvSpPr>
          <p:nvPr/>
        </p:nvSpPr>
        <p:spPr bwMode="auto">
          <a:xfrm>
            <a:off x="309563" y="4159250"/>
            <a:ext cx="1881187" cy="230188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7838" name="Line 11"/>
          <p:cNvSpPr>
            <a:spLocks noChangeShapeType="1"/>
          </p:cNvSpPr>
          <p:nvPr/>
        </p:nvSpPr>
        <p:spPr bwMode="auto">
          <a:xfrm>
            <a:off x="309563" y="4773613"/>
            <a:ext cx="1919287" cy="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7839" name="Text Box 12"/>
          <p:cNvSpPr txBox="1">
            <a:spLocks noChangeArrowheads="1"/>
          </p:cNvSpPr>
          <p:nvPr/>
        </p:nvSpPr>
        <p:spPr bwMode="auto">
          <a:xfrm>
            <a:off x="2525713" y="6345238"/>
            <a:ext cx="769937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main</a:t>
            </a:r>
          </a:p>
        </p:txBody>
      </p:sp>
      <p:sp>
        <p:nvSpPr>
          <p:cNvPr id="77840" name="Line 13"/>
          <p:cNvSpPr>
            <a:spLocks noChangeShapeType="1"/>
          </p:cNvSpPr>
          <p:nvPr/>
        </p:nvSpPr>
        <p:spPr bwMode="auto">
          <a:xfrm flipV="1">
            <a:off x="2843213" y="5848350"/>
            <a:ext cx="1536700" cy="538163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Storage Class of Variables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5001B0-D89C-47FA-8E91-6646B471323B}" type="slidenum">
              <a:rPr lang="en-US"/>
              <a:pPr>
                <a:defRPr/>
              </a:pPr>
              <a:t>99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1902</TotalTime>
  <Words>5887</Words>
  <Application>Microsoft Office PowerPoint</Application>
  <PresentationFormat>On-screen Show (4:3)</PresentationFormat>
  <Paragraphs>1699</Paragraphs>
  <Slides>122</Slides>
  <Notes>24</Notes>
  <HiddenSlides>7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122</vt:i4>
      </vt:variant>
    </vt:vector>
  </HeadingPairs>
  <TitlesOfParts>
    <vt:vector size="125" baseType="lpstr">
      <vt:lpstr>Office Theme</vt:lpstr>
      <vt:lpstr>Document</vt:lpstr>
      <vt:lpstr>Microsoft Word Picture</vt:lpstr>
      <vt:lpstr>Functions</vt:lpstr>
      <vt:lpstr>Introduction</vt:lpstr>
      <vt:lpstr>Slide 3</vt:lpstr>
      <vt:lpstr>Slide 4</vt:lpstr>
      <vt:lpstr>Functions: Why? </vt:lpstr>
      <vt:lpstr>Defining a Function</vt:lpstr>
      <vt:lpstr>Slide 7</vt:lpstr>
      <vt:lpstr>Slide 8</vt:lpstr>
      <vt:lpstr>Slide 9</vt:lpstr>
      <vt:lpstr>Slide 10</vt:lpstr>
      <vt:lpstr>Function Not Returning Any Value</vt:lpstr>
      <vt:lpstr>Slide 12</vt:lpstr>
      <vt:lpstr>Function: An Example</vt:lpstr>
      <vt:lpstr>Invoking a function call : An Example</vt:lpstr>
      <vt:lpstr> Function Definitions </vt:lpstr>
      <vt:lpstr>An example of a function</vt:lpstr>
      <vt:lpstr>Variable Scope</vt:lpstr>
      <vt:lpstr>Function: Summary</vt:lpstr>
      <vt:lpstr>Some Points</vt:lpstr>
      <vt:lpstr> Math Library Functions</vt:lpstr>
      <vt:lpstr>Math Library Functions</vt:lpstr>
      <vt:lpstr>More about scanf and printf</vt:lpstr>
      <vt:lpstr>Entering input data :: scanf function</vt:lpstr>
      <vt:lpstr>Slide 24</vt:lpstr>
      <vt:lpstr>Writing output data :: printf function</vt:lpstr>
      <vt:lpstr>Slide 26</vt:lpstr>
      <vt:lpstr>Function Prototypes</vt:lpstr>
      <vt:lpstr>Function Prototype (Contd.)</vt:lpstr>
      <vt:lpstr>Function Prototype: Examples</vt:lpstr>
      <vt:lpstr> Header Files</vt:lpstr>
      <vt:lpstr>Slide 31</vt:lpstr>
      <vt:lpstr> Calling Functions: Call by Value and Call by Reference</vt:lpstr>
      <vt:lpstr>An Example: Random Number Generation</vt:lpstr>
      <vt:lpstr> Random Number Generation: Contd.</vt:lpstr>
      <vt:lpstr>Slide 35</vt:lpstr>
      <vt:lpstr>Slide 36</vt:lpstr>
      <vt:lpstr>#include: Revisited</vt:lpstr>
      <vt:lpstr>#include: Contd.</vt:lpstr>
      <vt:lpstr>#define: Macro definition</vt:lpstr>
      <vt:lpstr>#define with argument</vt:lpstr>
      <vt:lpstr>#define with arguments: A Caution</vt:lpstr>
      <vt:lpstr>Recursion</vt:lpstr>
      <vt:lpstr>Contd.</vt:lpstr>
      <vt:lpstr>Slide 44</vt:lpstr>
      <vt:lpstr>Example 1 :: Factorial</vt:lpstr>
      <vt:lpstr>Mechanism of Execution</vt:lpstr>
      <vt:lpstr>Example :: Calculating fact(4)</vt:lpstr>
      <vt:lpstr>Factorials: Contd.</vt:lpstr>
      <vt:lpstr>Slide 49</vt:lpstr>
      <vt:lpstr>Slide 50</vt:lpstr>
      <vt:lpstr>Trace Recursive factorial</vt:lpstr>
      <vt:lpstr>Trace Recursive factorial</vt:lpstr>
      <vt:lpstr>Trace Recursive factorial</vt:lpstr>
      <vt:lpstr>Trace Recursive factorial</vt:lpstr>
      <vt:lpstr>Trace Recursive factorial</vt:lpstr>
      <vt:lpstr>Trace Recursive factorial</vt:lpstr>
      <vt:lpstr>Trace Recursive factorial</vt:lpstr>
      <vt:lpstr>Trace Recursive factorial</vt:lpstr>
      <vt:lpstr>Trace Recursive factorial</vt:lpstr>
      <vt:lpstr>Trace Recursive factorial</vt:lpstr>
      <vt:lpstr>Trace Recursive factorial</vt:lpstr>
      <vt:lpstr>Recursive Algorithms Computer Implementation</vt:lpstr>
      <vt:lpstr>Recursive Algorithms Computer Implementation</vt:lpstr>
      <vt:lpstr>Recursive Algorithms Computer Implementation</vt:lpstr>
      <vt:lpstr>Recursive Algorithms Computer Implementation</vt:lpstr>
      <vt:lpstr>Recursive Algorithms Computer Implementation</vt:lpstr>
      <vt:lpstr>Recursive Algorithms Computer Implementation</vt:lpstr>
      <vt:lpstr>Recursive Algorithms Computer Implementation</vt:lpstr>
      <vt:lpstr>Recursive Algorithms Computer Implementation</vt:lpstr>
      <vt:lpstr>Recursive Algorithms Computer Implementation</vt:lpstr>
      <vt:lpstr>Recursive Algorithms Computer Implementation</vt:lpstr>
      <vt:lpstr>Recursive Algorithms Computer Implementation</vt:lpstr>
      <vt:lpstr>Recursive Algorithms Computer Implementation</vt:lpstr>
      <vt:lpstr>Recursive Algorithms Computer Implementation</vt:lpstr>
      <vt:lpstr>Another Example :: Fibonacci number</vt:lpstr>
      <vt:lpstr>Tracing Execution</vt:lpstr>
      <vt:lpstr> Example Codes: fibonacci()</vt:lpstr>
      <vt:lpstr>Slide 78</vt:lpstr>
      <vt:lpstr>Slide 79</vt:lpstr>
      <vt:lpstr>Slide 80</vt:lpstr>
      <vt:lpstr>Performance Tip </vt:lpstr>
      <vt:lpstr>Example: Towers of Hanoi Problem</vt:lpstr>
      <vt:lpstr>Slide 83</vt:lpstr>
      <vt:lpstr>Slide 84</vt:lpstr>
      <vt:lpstr>Slide 85</vt:lpstr>
      <vt:lpstr>Slide 86</vt:lpstr>
      <vt:lpstr>Slide 87</vt:lpstr>
      <vt:lpstr>Recursion vs. Iteration</vt:lpstr>
      <vt:lpstr>Software Engineering Observation </vt:lpstr>
      <vt:lpstr>Performance Tip </vt:lpstr>
      <vt:lpstr>How are function calls implemented?</vt:lpstr>
      <vt:lpstr>Slide 92</vt:lpstr>
      <vt:lpstr>Slide 93</vt:lpstr>
      <vt:lpstr>What happens for recursive calls?</vt:lpstr>
      <vt:lpstr>Slide 95</vt:lpstr>
      <vt:lpstr>Example:: main() calls fact(3)</vt:lpstr>
      <vt:lpstr>Slide 97</vt:lpstr>
      <vt:lpstr>Do Yourself</vt:lpstr>
      <vt:lpstr>Storage Class of Variables</vt:lpstr>
      <vt:lpstr>What is Storage Class?</vt:lpstr>
      <vt:lpstr>Automatic Variables</vt:lpstr>
      <vt:lpstr>Slide 102</vt:lpstr>
      <vt:lpstr>Static Variables</vt:lpstr>
      <vt:lpstr>Slide 104</vt:lpstr>
      <vt:lpstr>Slide 105</vt:lpstr>
      <vt:lpstr>Slide 106</vt:lpstr>
      <vt:lpstr>Slide 107</vt:lpstr>
      <vt:lpstr>Register Variables</vt:lpstr>
      <vt:lpstr>External Variables</vt:lpstr>
      <vt:lpstr>Slide 110</vt:lpstr>
      <vt:lpstr>Slide 111</vt:lpstr>
      <vt:lpstr>Common Errors in Writing Recursive Methods</vt:lpstr>
      <vt:lpstr>Common Errors in Writing Recursive Functions</vt:lpstr>
      <vt:lpstr>Exercise 1: count zeros in an Integer</vt:lpstr>
      <vt:lpstr>int zeros( int number){  if(number&lt;10) return 0;      if (number%10 == 0)       return(1+zeros(number/10));      else          return(zeros(number/10)); } </vt:lpstr>
      <vt:lpstr>Another Approach</vt:lpstr>
      <vt:lpstr>Exercise 2</vt:lpstr>
      <vt:lpstr>Exercise 2</vt:lpstr>
      <vt:lpstr>Exercise 4</vt:lpstr>
      <vt:lpstr>Triangular Number</vt:lpstr>
      <vt:lpstr>Triangular Numbers</vt:lpstr>
      <vt:lpstr>Exercise </vt:lpstr>
    </vt:vector>
  </TitlesOfParts>
  <Company>IIT KGP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</dc:title>
  <dc:creator>ISG</dc:creator>
  <cp:lastModifiedBy>Admin</cp:lastModifiedBy>
  <cp:revision>531</cp:revision>
  <dcterms:created xsi:type="dcterms:W3CDTF">2000-12-23T12:31:32Z</dcterms:created>
  <dcterms:modified xsi:type="dcterms:W3CDTF">2013-02-08T02:48:27Z</dcterms:modified>
</cp:coreProperties>
</file>