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2"/>
  </p:notesMasterIdLst>
  <p:sldIdLst>
    <p:sldId id="299" r:id="rId2"/>
    <p:sldId id="339" r:id="rId3"/>
    <p:sldId id="340" r:id="rId4"/>
    <p:sldId id="341" r:id="rId5"/>
    <p:sldId id="342" r:id="rId6"/>
    <p:sldId id="343" r:id="rId7"/>
    <p:sldId id="300" r:id="rId8"/>
    <p:sldId id="344" r:id="rId9"/>
    <p:sldId id="347" r:id="rId10"/>
    <p:sldId id="301" r:id="rId11"/>
    <p:sldId id="336" r:id="rId12"/>
    <p:sldId id="348" r:id="rId13"/>
    <p:sldId id="349" r:id="rId14"/>
    <p:sldId id="350" r:id="rId15"/>
    <p:sldId id="351" r:id="rId16"/>
    <p:sldId id="352" r:id="rId17"/>
    <p:sldId id="334" r:id="rId18"/>
    <p:sldId id="333" r:id="rId19"/>
    <p:sldId id="337" r:id="rId20"/>
    <p:sldId id="338" r:id="rId21"/>
    <p:sldId id="367" r:id="rId22"/>
    <p:sldId id="302" r:id="rId23"/>
    <p:sldId id="359" r:id="rId24"/>
    <p:sldId id="332" r:id="rId25"/>
    <p:sldId id="360" r:id="rId26"/>
    <p:sldId id="362" r:id="rId27"/>
    <p:sldId id="304" r:id="rId28"/>
    <p:sldId id="363" r:id="rId29"/>
    <p:sldId id="364" r:id="rId30"/>
    <p:sldId id="310" r:id="rId31"/>
    <p:sldId id="311" r:id="rId32"/>
    <p:sldId id="393" r:id="rId33"/>
    <p:sldId id="313" r:id="rId34"/>
    <p:sldId id="368" r:id="rId35"/>
    <p:sldId id="335" r:id="rId36"/>
    <p:sldId id="369" r:id="rId37"/>
    <p:sldId id="324" r:id="rId38"/>
    <p:sldId id="371" r:id="rId39"/>
    <p:sldId id="370" r:id="rId40"/>
    <p:sldId id="372" r:id="rId41"/>
    <p:sldId id="327" r:id="rId42"/>
    <p:sldId id="373" r:id="rId43"/>
    <p:sldId id="374" r:id="rId44"/>
    <p:sldId id="375" r:id="rId45"/>
    <p:sldId id="314" r:id="rId46"/>
    <p:sldId id="376" r:id="rId47"/>
    <p:sldId id="322" r:id="rId48"/>
    <p:sldId id="377" r:id="rId49"/>
    <p:sldId id="381" r:id="rId50"/>
    <p:sldId id="382" r:id="rId51"/>
    <p:sldId id="383" r:id="rId52"/>
    <p:sldId id="384" r:id="rId53"/>
    <p:sldId id="385" r:id="rId54"/>
    <p:sldId id="386" r:id="rId55"/>
    <p:sldId id="387" r:id="rId56"/>
    <p:sldId id="388" r:id="rId57"/>
    <p:sldId id="389" r:id="rId58"/>
    <p:sldId id="390" r:id="rId59"/>
    <p:sldId id="391" r:id="rId60"/>
    <p:sldId id="392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6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E96A4C0-08A4-4E35-9CDA-8BD5B44C0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48D62-7FC6-4BBE-8949-C9C8A3F5E79B}" type="slidenum">
              <a:rPr lang="en-US"/>
              <a:pPr/>
              <a:t>31</a:t>
            </a:fld>
            <a:endParaRPr 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0B6A7-308B-4D6E-AFD4-14381D22DAB7}" type="slidenum">
              <a:rPr lang="en-US"/>
              <a:pPr/>
              <a:t>32</a:t>
            </a:fld>
            <a:endParaRPr 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D7A6-DD9A-4631-A0B3-C7CDC5424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6B22C-A0CB-4553-BDDE-E1373C19F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B70E4-8B55-47D2-9A88-731E251C8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BE94-7767-41CE-AACE-67170C99E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AE9C1-8DD9-42D7-A75C-1E0337554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735A7-6CFE-4F67-9124-E5012E5DF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14112-3316-4900-AF17-B249B554E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9FDA-E821-43D9-99D7-320BB04B1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0433-478D-400E-AB90-CD324F17D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0568C-9E16-4545-B750-AAB2CD33D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FB4B2-7264-40CB-9F8B-49B1667F7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854EF4F-E037-4121-80FD-4D5E6CC9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Control Statements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C5DC2-5D0A-4D04-9C95-C5FAAE69C58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noProof="1" smtClean="0">
                <a:solidFill>
                  <a:srgbClr val="FF0000"/>
                </a:solidFill>
              </a:rPr>
              <a:t>	The </a:t>
            </a:r>
            <a:r>
              <a:rPr lang="en-US" sz="2400" noProof="1" smtClean="0">
                <a:solidFill>
                  <a:srgbClr val="FF0000"/>
                </a:solidFill>
                <a:latin typeface="Courier New" pitchFamily="49" charset="0"/>
              </a:rPr>
              <a:t>if/else</a:t>
            </a:r>
            <a:r>
              <a:rPr lang="en-US" sz="2400" noProof="1" smtClean="0">
                <a:solidFill>
                  <a:srgbClr val="FF0000"/>
                </a:solidFill>
              </a:rPr>
              <a:t> Selection Structure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3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B342C-9D52-4867-803C-AC041C4716D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0" y="1622425"/>
            <a:ext cx="5521325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0" y="3433763"/>
            <a:ext cx="55213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200" i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i="0">
              <a:latin typeface="Times New Roman" pitchFamily="18" charset="0"/>
            </a:endParaRPr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0" y="3473450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i="0">
                <a:latin typeface="Times New Roman" pitchFamily="18" charset="0"/>
                <a:cs typeface="Times New Roman" pitchFamily="18" charset="0"/>
              </a:rPr>
            </a:br>
            <a:endParaRPr lang="en-US" i="0">
              <a:latin typeface="Times New Roman" pitchFamily="18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3749675" y="5160963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915988" y="4311650"/>
            <a:ext cx="3309937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accent1"/>
                </a:solidFill>
              </a:rPr>
              <a:t>if</a:t>
            </a:r>
            <a:r>
              <a:rPr lang="en-US" i="0"/>
              <a:t> ( grade &gt;= 60 ) </a:t>
            </a:r>
            <a:br>
              <a:rPr lang="en-US" i="0"/>
            </a:br>
            <a:r>
              <a:rPr lang="en-US" i="0"/>
              <a:t>      printf( "Passed\n"); </a:t>
            </a:r>
          </a:p>
          <a:p>
            <a:r>
              <a:rPr lang="en-US" i="0">
                <a:solidFill>
                  <a:schemeClr val="accent1"/>
                </a:solidFill>
              </a:rPr>
              <a:t>else</a:t>
            </a:r>
            <a:r>
              <a:rPr lang="en-US" i="0"/>
              <a:t/>
            </a:r>
            <a:br>
              <a:rPr lang="en-US" i="0"/>
            </a:br>
            <a:r>
              <a:rPr lang="en-US" i="0"/>
              <a:t>       printf( "Failed\n");</a:t>
            </a:r>
          </a:p>
        </p:txBody>
      </p:sp>
      <p:grpSp>
        <p:nvGrpSpPr>
          <p:cNvPr id="11275" name="Group 9"/>
          <p:cNvGrpSpPr>
            <a:grpSpLocks/>
          </p:cNvGrpSpPr>
          <p:nvPr/>
        </p:nvGrpSpPr>
        <p:grpSpPr bwMode="auto">
          <a:xfrm>
            <a:off x="269875" y="1431925"/>
            <a:ext cx="8296275" cy="3341688"/>
            <a:chOff x="312" y="2345"/>
            <a:chExt cx="2256" cy="954"/>
          </a:xfrm>
        </p:grpSpPr>
        <p:sp>
          <p:nvSpPr>
            <p:cNvPr id="11276" name="Freeform 10"/>
            <p:cNvSpPr>
              <a:spLocks/>
            </p:cNvSpPr>
            <p:nvPr/>
          </p:nvSpPr>
          <p:spPr bwMode="auto">
            <a:xfrm>
              <a:off x="1471" y="3072"/>
              <a:ext cx="836" cy="0"/>
            </a:xfrm>
            <a:custGeom>
              <a:avLst/>
              <a:gdLst>
                <a:gd name="T0" fmla="*/ 1999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90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Rectangle 11"/>
            <p:cNvSpPr>
              <a:spLocks noChangeArrowheads="1"/>
            </p:cNvSpPr>
            <p:nvPr/>
          </p:nvSpPr>
          <p:spPr bwMode="auto">
            <a:xfrm>
              <a:off x="1841" y="2630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800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true</a:t>
              </a:r>
            </a:p>
            <a:p>
              <a:pPr eaLnBrk="0" hangingPunct="0"/>
              <a:endParaRPr lang="en-US" sz="1400" i="0">
                <a:latin typeface="Courier New" pitchFamily="49" charset="0"/>
              </a:endParaRPr>
            </a:p>
          </p:txBody>
        </p:sp>
        <p:sp>
          <p:nvSpPr>
            <p:cNvPr id="11278" name="Freeform 12"/>
            <p:cNvSpPr>
              <a:spLocks/>
            </p:cNvSpPr>
            <p:nvPr/>
          </p:nvSpPr>
          <p:spPr bwMode="auto">
            <a:xfrm>
              <a:off x="580" y="3072"/>
              <a:ext cx="843" cy="0"/>
            </a:xfrm>
            <a:custGeom>
              <a:avLst/>
              <a:gdLst>
                <a:gd name="T0" fmla="*/ 19991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91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3"/>
            <p:cNvSpPr>
              <a:spLocks/>
            </p:cNvSpPr>
            <p:nvPr/>
          </p:nvSpPr>
          <p:spPr bwMode="auto">
            <a:xfrm>
              <a:off x="578" y="2954"/>
              <a:ext cx="0" cy="117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19932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0"/>
                  </a:moveTo>
                  <a:lnTo>
                    <a:pt x="0" y="1993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891" y="2630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800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false</a:t>
              </a:r>
            </a:p>
            <a:p>
              <a:pPr eaLnBrk="0" hangingPunct="0"/>
              <a:endParaRPr lang="en-US" sz="1400" i="0">
                <a:latin typeface="Courier New" pitchFamily="49" charset="0"/>
              </a:endParaRPr>
            </a:p>
          </p:txBody>
        </p:sp>
        <p:sp>
          <p:nvSpPr>
            <p:cNvPr id="11281" name="Freeform 15"/>
            <p:cNvSpPr>
              <a:spLocks/>
            </p:cNvSpPr>
            <p:nvPr/>
          </p:nvSpPr>
          <p:spPr bwMode="auto">
            <a:xfrm>
              <a:off x="2304" y="2717"/>
              <a:ext cx="0" cy="141"/>
            </a:xfrm>
            <a:custGeom>
              <a:avLst/>
              <a:gdLst>
                <a:gd name="T0" fmla="*/ 0 w 20000"/>
                <a:gd name="T1" fmla="*/ 19943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43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6"/>
            <p:cNvSpPr>
              <a:spLocks/>
            </p:cNvSpPr>
            <p:nvPr/>
          </p:nvSpPr>
          <p:spPr bwMode="auto">
            <a:xfrm>
              <a:off x="576" y="2717"/>
              <a:ext cx="0" cy="141"/>
            </a:xfrm>
            <a:custGeom>
              <a:avLst/>
              <a:gdLst>
                <a:gd name="T0" fmla="*/ 0 w 20000"/>
                <a:gd name="T1" fmla="*/ 19943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43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7"/>
            <p:cNvSpPr>
              <a:spLocks/>
            </p:cNvSpPr>
            <p:nvPr/>
          </p:nvSpPr>
          <p:spPr bwMode="auto">
            <a:xfrm>
              <a:off x="2306" y="2954"/>
              <a:ext cx="0" cy="117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19932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0"/>
                  </a:moveTo>
                  <a:lnTo>
                    <a:pt x="0" y="1993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4" name="Group 18"/>
            <p:cNvGrpSpPr>
              <a:grpSpLocks/>
            </p:cNvGrpSpPr>
            <p:nvPr/>
          </p:nvGrpSpPr>
          <p:grpSpPr bwMode="auto">
            <a:xfrm>
              <a:off x="312" y="2859"/>
              <a:ext cx="569" cy="154"/>
              <a:chOff x="0" y="0"/>
              <a:chExt cx="21552" cy="32089"/>
            </a:xfrm>
          </p:grpSpPr>
          <p:sp>
            <p:nvSpPr>
              <p:cNvPr id="11301" name="Rectangle 19"/>
              <p:cNvSpPr>
                <a:spLocks noChangeArrowheads="1"/>
              </p:cNvSpPr>
              <p:nvPr/>
            </p:nvSpPr>
            <p:spPr bwMode="auto">
              <a:xfrm>
                <a:off x="1985" y="4583"/>
                <a:ext cx="16820" cy="27506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600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print “Failed”</a:t>
                </a:r>
              </a:p>
              <a:p>
                <a:pPr eaLnBrk="0" hangingPunct="0"/>
                <a:endParaRPr lang="en-US" sz="1400" i="0">
                  <a:latin typeface="Courier New" pitchFamily="49" charset="0"/>
                </a:endParaRPr>
              </a:p>
            </p:txBody>
          </p:sp>
          <p:sp>
            <p:nvSpPr>
              <p:cNvPr id="11302" name="Freeform 20"/>
              <p:cNvSpPr>
                <a:spLocks/>
              </p:cNvSpPr>
              <p:nvPr/>
            </p:nvSpPr>
            <p:spPr bwMode="auto">
              <a:xfrm>
                <a:off x="0" y="0"/>
                <a:ext cx="21552" cy="29828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17 h 20000"/>
                  <a:gd name="T4" fmla="*/ 0 w 20000"/>
                  <a:gd name="T5" fmla="*/ 19917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2090" y="2881"/>
              <a:ext cx="432" cy="68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print “Passed”</a:t>
              </a:r>
            </a:p>
            <a:p>
              <a:pPr eaLnBrk="0" hangingPunct="0"/>
              <a:endParaRPr lang="en-US" sz="1400" i="0">
                <a:latin typeface="Courier New" pitchFamily="49" charset="0"/>
              </a:endParaRPr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auto">
            <a:xfrm>
              <a:off x="2040" y="2859"/>
              <a:ext cx="528" cy="96"/>
            </a:xfrm>
            <a:custGeom>
              <a:avLst/>
              <a:gdLst>
                <a:gd name="T0" fmla="*/ 19985 w 20000"/>
                <a:gd name="T1" fmla="*/ 0 h 20000"/>
                <a:gd name="T2" fmla="*/ 19985 w 20000"/>
                <a:gd name="T3" fmla="*/ 19917 h 20000"/>
                <a:gd name="T4" fmla="*/ 0 w 20000"/>
                <a:gd name="T5" fmla="*/ 19917 h 20000"/>
                <a:gd name="T6" fmla="*/ 0 w 20000"/>
                <a:gd name="T7" fmla="*/ 0 h 20000"/>
                <a:gd name="T8" fmla="*/ 19985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85" y="0"/>
                  </a:moveTo>
                  <a:lnTo>
                    <a:pt x="19985" y="19917"/>
                  </a:lnTo>
                  <a:lnTo>
                    <a:pt x="0" y="19917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7" name="Group 23"/>
            <p:cNvGrpSpPr>
              <a:grpSpLocks/>
            </p:cNvGrpSpPr>
            <p:nvPr/>
          </p:nvGrpSpPr>
          <p:grpSpPr bwMode="auto">
            <a:xfrm>
              <a:off x="1422" y="3050"/>
              <a:ext cx="49" cy="249"/>
              <a:chOff x="-25" y="0"/>
              <a:chExt cx="20049" cy="20000"/>
            </a:xfrm>
          </p:grpSpPr>
          <p:sp>
            <p:nvSpPr>
              <p:cNvPr id="11298" name="Freeform 24"/>
              <p:cNvSpPr>
                <a:spLocks/>
              </p:cNvSpPr>
              <p:nvPr/>
            </p:nvSpPr>
            <p:spPr bwMode="auto">
              <a:xfrm>
                <a:off x="10081" y="3981"/>
                <a:ext cx="163" cy="12135"/>
              </a:xfrm>
              <a:custGeom>
                <a:avLst/>
                <a:gdLst>
                  <a:gd name="T0" fmla="*/ 0 w 20000"/>
                  <a:gd name="T1" fmla="*/ 19947 h 20000"/>
                  <a:gd name="T2" fmla="*/ 0 w 20000"/>
                  <a:gd name="T3" fmla="*/ 0 h 20000"/>
                  <a:gd name="T4" fmla="*/ 0 60000 65536"/>
                  <a:gd name="T5" fmla="*/ 0 60000 65536"/>
                  <a:gd name="T6" fmla="*/ 0 w 20000"/>
                  <a:gd name="T7" fmla="*/ 0 h 20000"/>
                  <a:gd name="T8" fmla="*/ 20000 w 20000"/>
                  <a:gd name="T9" fmla="*/ 20000 h 200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000" h="20000">
                    <a:moveTo>
                      <a:pt x="0" y="19947"/>
                    </a:move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triangle" w="med" len="sm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Oval 25"/>
              <p:cNvSpPr>
                <a:spLocks noChangeArrowheads="1"/>
              </p:cNvSpPr>
              <p:nvPr/>
            </p:nvSpPr>
            <p:spPr bwMode="auto">
              <a:xfrm>
                <a:off x="-25" y="16116"/>
                <a:ext cx="19723" cy="3884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Oval 26"/>
              <p:cNvSpPr>
                <a:spLocks noChangeArrowheads="1"/>
              </p:cNvSpPr>
              <p:nvPr/>
            </p:nvSpPr>
            <p:spPr bwMode="auto">
              <a:xfrm>
                <a:off x="301" y="0"/>
                <a:ext cx="19723" cy="3885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8" name="Group 27"/>
            <p:cNvGrpSpPr>
              <a:grpSpLocks/>
            </p:cNvGrpSpPr>
            <p:nvPr/>
          </p:nvGrpSpPr>
          <p:grpSpPr bwMode="auto">
            <a:xfrm>
              <a:off x="576" y="2345"/>
              <a:ext cx="1728" cy="542"/>
              <a:chOff x="1363" y="0"/>
              <a:chExt cx="17280" cy="20001"/>
            </a:xfrm>
          </p:grpSpPr>
          <p:grpSp>
            <p:nvGrpSpPr>
              <p:cNvPr id="11289" name="Group 28"/>
              <p:cNvGrpSpPr>
                <a:grpSpLocks/>
              </p:cNvGrpSpPr>
              <p:nvPr/>
            </p:nvGrpSpPr>
            <p:grpSpPr bwMode="auto">
              <a:xfrm>
                <a:off x="9779" y="0"/>
                <a:ext cx="484" cy="7257"/>
                <a:chOff x="1409" y="0"/>
                <a:chExt cx="17182" cy="20000"/>
              </a:xfrm>
            </p:grpSpPr>
            <p:sp>
              <p:nvSpPr>
                <p:cNvPr id="11296" name="Freeform 29"/>
                <p:cNvSpPr>
                  <a:spLocks/>
                </p:cNvSpPr>
                <p:nvPr/>
              </p:nvSpPr>
              <p:spPr bwMode="auto">
                <a:xfrm>
                  <a:off x="9929" y="5041"/>
                  <a:ext cx="142" cy="14959"/>
                </a:xfrm>
                <a:custGeom>
                  <a:avLst/>
                  <a:gdLst>
                    <a:gd name="T0" fmla="*/ 0 w 20000"/>
                    <a:gd name="T1" fmla="*/ 19946 h 20000"/>
                    <a:gd name="T2" fmla="*/ 0 w 20000"/>
                    <a:gd name="T3" fmla="*/ 0 h 20000"/>
                    <a:gd name="T4" fmla="*/ 0 60000 65536"/>
                    <a:gd name="T5" fmla="*/ 0 60000 65536"/>
                    <a:gd name="T6" fmla="*/ 0 w 20000"/>
                    <a:gd name="T7" fmla="*/ 0 h 20000"/>
                    <a:gd name="T8" fmla="*/ 20000 w 20000"/>
                    <a:gd name="T9" fmla="*/ 20000 h 200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00" h="20000">
                      <a:moveTo>
                        <a:pt x="0" y="1994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 type="triangle" w="med" len="sm"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7" name="Oval 30"/>
                <p:cNvSpPr>
                  <a:spLocks noChangeArrowheads="1"/>
                </p:cNvSpPr>
                <p:nvPr/>
              </p:nvSpPr>
              <p:spPr bwMode="auto">
                <a:xfrm>
                  <a:off x="1409" y="0"/>
                  <a:ext cx="17182" cy="4920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90" name="Group 31"/>
              <p:cNvGrpSpPr>
                <a:grpSpLocks/>
              </p:cNvGrpSpPr>
              <p:nvPr/>
            </p:nvGrpSpPr>
            <p:grpSpPr bwMode="auto">
              <a:xfrm>
                <a:off x="1363" y="7257"/>
                <a:ext cx="17280" cy="12744"/>
                <a:chOff x="-2" y="-195"/>
                <a:chExt cx="20002" cy="20390"/>
              </a:xfrm>
            </p:grpSpPr>
            <p:sp>
              <p:nvSpPr>
                <p:cNvPr id="11291" name="Freeform 32"/>
                <p:cNvSpPr>
                  <a:spLocks/>
                </p:cNvSpPr>
                <p:nvPr/>
              </p:nvSpPr>
              <p:spPr bwMode="auto">
                <a:xfrm>
                  <a:off x="14444" y="10000"/>
                  <a:ext cx="5556" cy="24"/>
                </a:xfrm>
                <a:custGeom>
                  <a:avLst/>
                  <a:gdLst>
                    <a:gd name="T0" fmla="*/ 19983 w 20000"/>
                    <a:gd name="T1" fmla="*/ 0 h 20000"/>
                    <a:gd name="T2" fmla="*/ 0 w 20000"/>
                    <a:gd name="T3" fmla="*/ 0 h 20000"/>
                    <a:gd name="T4" fmla="*/ 0 60000 65536"/>
                    <a:gd name="T5" fmla="*/ 0 60000 65536"/>
                    <a:gd name="T6" fmla="*/ 0 w 20000"/>
                    <a:gd name="T7" fmla="*/ 0 h 20000"/>
                    <a:gd name="T8" fmla="*/ 20000 w 20000"/>
                    <a:gd name="T9" fmla="*/ 20000 h 200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00" h="20000">
                      <a:moveTo>
                        <a:pt x="19983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2" name="Freeform 33"/>
                <p:cNvSpPr>
                  <a:spLocks/>
                </p:cNvSpPr>
                <p:nvPr/>
              </p:nvSpPr>
              <p:spPr bwMode="auto">
                <a:xfrm>
                  <a:off x="-2" y="10000"/>
                  <a:ext cx="5556" cy="24"/>
                </a:xfrm>
                <a:custGeom>
                  <a:avLst/>
                  <a:gdLst>
                    <a:gd name="T0" fmla="*/ 19983 w 20000"/>
                    <a:gd name="T1" fmla="*/ 0 h 20000"/>
                    <a:gd name="T2" fmla="*/ 0 w 20000"/>
                    <a:gd name="T3" fmla="*/ 0 h 20000"/>
                    <a:gd name="T4" fmla="*/ 0 60000 65536"/>
                    <a:gd name="T5" fmla="*/ 0 60000 65536"/>
                    <a:gd name="T6" fmla="*/ 0 w 20000"/>
                    <a:gd name="T7" fmla="*/ 0 h 20000"/>
                    <a:gd name="T8" fmla="*/ 20000 w 20000"/>
                    <a:gd name="T9" fmla="*/ 20000 h 200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00" h="20000">
                      <a:moveTo>
                        <a:pt x="19983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293" name="Group 34"/>
                <p:cNvGrpSpPr>
                  <a:grpSpLocks/>
                </p:cNvGrpSpPr>
                <p:nvPr/>
              </p:nvGrpSpPr>
              <p:grpSpPr bwMode="auto">
                <a:xfrm>
                  <a:off x="5536" y="-195"/>
                  <a:ext cx="8889" cy="20390"/>
                  <a:chOff x="0" y="0"/>
                  <a:chExt cx="20000" cy="20000"/>
                </a:xfrm>
              </p:grpSpPr>
              <p:sp>
                <p:nvSpPr>
                  <p:cNvPr id="11294" name="Freeform 35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20000" cy="20000"/>
                  </a:xfrm>
                  <a:custGeom>
                    <a:avLst/>
                    <a:gdLst>
                      <a:gd name="T0" fmla="*/ 19990 w 20000"/>
                      <a:gd name="T1" fmla="*/ 10000 h 20000"/>
                      <a:gd name="T2" fmla="*/ 9990 w 20000"/>
                      <a:gd name="T3" fmla="*/ 19977 h 20000"/>
                      <a:gd name="T4" fmla="*/ 0 w 20000"/>
                      <a:gd name="T5" fmla="*/ 10000 h 20000"/>
                      <a:gd name="T6" fmla="*/ 9990 w 20000"/>
                      <a:gd name="T7" fmla="*/ 0 h 20000"/>
                      <a:gd name="T8" fmla="*/ 19990 w 20000"/>
                      <a:gd name="T9" fmla="*/ 10000 h 200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0000"/>
                      <a:gd name="T16" fmla="*/ 0 h 20000"/>
                      <a:gd name="T17" fmla="*/ 20000 w 20000"/>
                      <a:gd name="T18" fmla="*/ 20000 h 200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0000" h="20000">
                        <a:moveTo>
                          <a:pt x="19990" y="10000"/>
                        </a:moveTo>
                        <a:lnTo>
                          <a:pt x="9990" y="19977"/>
                        </a:lnTo>
                        <a:lnTo>
                          <a:pt x="0" y="10000"/>
                        </a:lnTo>
                        <a:lnTo>
                          <a:pt x="9990" y="0"/>
                        </a:lnTo>
                        <a:lnTo>
                          <a:pt x="19990" y="100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95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4386" y="7141"/>
                    <a:ext cx="11261" cy="4375"/>
                  </a:xfrm>
                  <a:prstGeom prst="rect">
                    <a:avLst/>
                  </a:prstGeom>
                  <a:noFill/>
                  <a:ln w="0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/>
                    <a:r>
                      <a:rPr lang="en-US" sz="1800" i="0">
                        <a:solidFill>
                          <a:srgbClr val="000000"/>
                        </a:solidFill>
                        <a:latin typeface="Courier New" pitchFamily="49" charset="0"/>
                        <a:cs typeface="Times New Roman" pitchFamily="18" charset="0"/>
                      </a:rPr>
                      <a:t>grade &gt;= 60</a:t>
                    </a:r>
                  </a:p>
                  <a:p>
                    <a:pPr eaLnBrk="0" hangingPunct="0"/>
                    <a:endParaRPr lang="en-US" sz="1400" i="0">
                      <a:latin typeface="Courier New" pitchFamily="49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4492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/>
              <a:t>if-else</a:t>
            </a:r>
            <a:r>
              <a:rPr lang="en-US" dirty="0" smtClean="0"/>
              <a:t> syntax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90500" y="1143000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993300"/>
                </a:solidFill>
              </a:rPr>
              <a:t>if</a:t>
            </a:r>
            <a:r>
              <a:rPr lang="en-US" sz="2000" smtClean="0"/>
              <a:t> ( </a:t>
            </a:r>
            <a:r>
              <a:rPr lang="en-US" sz="2000" i="1" smtClean="0"/>
              <a:t>expression </a:t>
            </a:r>
            <a:r>
              <a:rPr lang="en-US" sz="2000" smtClean="0"/>
              <a:t>) </a:t>
            </a:r>
          </a:p>
          <a:p>
            <a:pPr>
              <a:buFontTx/>
              <a:buNone/>
            </a:pPr>
            <a:r>
              <a:rPr lang="en-US" sz="2000" smtClean="0"/>
              <a:t>   {</a:t>
            </a:r>
          </a:p>
          <a:p>
            <a:pPr>
              <a:buFontTx/>
              <a:buNone/>
            </a:pPr>
            <a:r>
              <a:rPr lang="en-US" sz="2000" smtClean="0"/>
              <a:t>           statement1;</a:t>
            </a:r>
          </a:p>
          <a:p>
            <a:pPr>
              <a:buFontTx/>
              <a:buNone/>
            </a:pPr>
            <a:r>
              <a:rPr lang="en-US" sz="2000" smtClean="0"/>
              <a:t>            statement2;</a:t>
            </a:r>
          </a:p>
          <a:p>
            <a:pPr>
              <a:buFontTx/>
              <a:buNone/>
            </a:pPr>
            <a:r>
              <a:rPr lang="en-US" sz="2000" smtClean="0"/>
              <a:t>                 .</a:t>
            </a:r>
          </a:p>
          <a:p>
            <a:pPr>
              <a:buFontTx/>
              <a:buNone/>
            </a:pPr>
            <a:r>
              <a:rPr lang="en-US" sz="2000" smtClean="0"/>
              <a:t>           statement_n;</a:t>
            </a:r>
          </a:p>
          <a:p>
            <a:pPr>
              <a:buFontTx/>
              <a:buNone/>
            </a:pPr>
            <a:r>
              <a:rPr lang="en-US" sz="2000" smtClean="0"/>
              <a:t>     }</a:t>
            </a:r>
          </a:p>
        </p:txBody>
      </p:sp>
      <p:sp>
        <p:nvSpPr>
          <p:cNvPr id="20275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771900" y="914400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993300"/>
                </a:solidFill>
              </a:rPr>
              <a:t>if</a:t>
            </a:r>
            <a:r>
              <a:rPr lang="en-US" sz="2000" smtClean="0"/>
              <a:t> ( </a:t>
            </a:r>
            <a:r>
              <a:rPr lang="en-US" sz="2000" i="1" smtClean="0"/>
              <a:t>expression </a:t>
            </a:r>
            <a:r>
              <a:rPr lang="en-US" sz="2000" smtClean="0"/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      statement_1;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      statement_2;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            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      statement_n;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993300"/>
                </a:solidFill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Statement_1;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     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     Statement_m;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9E0A5-CB5C-4E93-AA92-AAE260C3A92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02758" name="Text Box 6"/>
          <p:cNvSpPr txBox="1">
            <a:spLocks noChangeArrowheads="1"/>
          </p:cNvSpPr>
          <p:nvPr/>
        </p:nvSpPr>
        <p:spPr bwMode="auto">
          <a:xfrm>
            <a:off x="347663" y="4657725"/>
            <a:ext cx="287655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accent1"/>
                </a:solidFill>
              </a:rPr>
              <a:t>if</a:t>
            </a:r>
            <a:r>
              <a:rPr lang="en-US" i="0"/>
              <a:t> (grade&gt;=60)</a:t>
            </a:r>
          </a:p>
          <a:p>
            <a:r>
              <a:rPr lang="en-US" i="0"/>
              <a:t>  printf(“Passed \n”);</a:t>
            </a:r>
          </a:p>
        </p:txBody>
      </p:sp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3848100" y="4876800"/>
            <a:ext cx="2809875" cy="13239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solidFill>
                  <a:schemeClr val="accent1"/>
                </a:solidFill>
              </a:rPr>
              <a:t>if</a:t>
            </a:r>
            <a:r>
              <a:rPr lang="en-US" sz="2000" i="0"/>
              <a:t> ( grade &gt;= 60 ) </a:t>
            </a:r>
            <a:br>
              <a:rPr lang="en-US" sz="2000" i="0"/>
            </a:br>
            <a:r>
              <a:rPr lang="en-US" sz="2000" i="0"/>
              <a:t>      printf( "Passed\n"); </a:t>
            </a:r>
          </a:p>
          <a:p>
            <a:r>
              <a:rPr lang="en-US" sz="2000" i="0">
                <a:solidFill>
                  <a:schemeClr val="accent1"/>
                </a:solidFill>
              </a:rPr>
              <a:t>else</a:t>
            </a:r>
            <a:r>
              <a:rPr lang="en-US" sz="2000" i="0"/>
              <a:t/>
            </a:r>
            <a:br>
              <a:rPr lang="en-US" sz="2000" i="0"/>
            </a:br>
            <a:r>
              <a:rPr lang="en-US" sz="2000" i="0"/>
              <a:t>       printf( "Failed\n");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2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2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2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2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2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2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27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2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2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02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02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027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027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27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027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027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027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8" grpId="0"/>
      <p:bldP spid="2027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Nesting of if-else Structures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is possible to nest if-else statements, one within another.</a:t>
            </a:r>
          </a:p>
          <a:p>
            <a:r>
              <a:rPr lang="en-US" smtClean="0"/>
              <a:t>All if statements may not be having the “else” part.</a:t>
            </a:r>
          </a:p>
          <a:p>
            <a:pPr lvl="1"/>
            <a:r>
              <a:rPr lang="en-US" smtClean="0"/>
              <a:t>Confusion??</a:t>
            </a:r>
          </a:p>
          <a:p>
            <a:r>
              <a:rPr lang="en-US" smtClean="0"/>
              <a:t>Rule to be remembered:</a:t>
            </a:r>
          </a:p>
          <a:p>
            <a:pPr lvl="1"/>
            <a:r>
              <a:rPr lang="en-US" smtClean="0"/>
              <a:t>An “else” clause is associated with the closest preceding unmatched “if”.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37F75-834E-4341-9180-F6902843053C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899025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if e1 s1</a:t>
            </a:r>
          </a:p>
          <a:p>
            <a:pPr>
              <a:buFontTx/>
              <a:buNone/>
            </a:pPr>
            <a:r>
              <a:rPr lang="en-US" sz="2000" smtClean="0"/>
              <a:t>else if e2 s2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e1 s1</a:t>
            </a:r>
          </a:p>
          <a:p>
            <a:pPr>
              <a:buFontTx/>
              <a:buNone/>
            </a:pPr>
            <a:r>
              <a:rPr lang="en-US" sz="2000" smtClean="0"/>
              <a:t>else if e2 s2</a:t>
            </a:r>
          </a:p>
          <a:p>
            <a:pPr>
              <a:buFontTx/>
              <a:buNone/>
            </a:pPr>
            <a:r>
              <a:rPr lang="en-US" sz="2000" smtClean="0"/>
              <a:t>else s3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e1 if e2 s1</a:t>
            </a:r>
          </a:p>
          <a:p>
            <a:pPr>
              <a:buFontTx/>
              <a:buNone/>
            </a:pPr>
            <a:r>
              <a:rPr lang="en-US" sz="2000" smtClean="0"/>
              <a:t>else s2</a:t>
            </a:r>
          </a:p>
          <a:p>
            <a:pPr>
              <a:buFontTx/>
              <a:buNone/>
            </a:pPr>
            <a:r>
              <a:rPr lang="en-US" sz="2000" smtClean="0"/>
              <a:t>else s3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e1 if e2 s1</a:t>
            </a:r>
          </a:p>
          <a:p>
            <a:pPr>
              <a:buFontTx/>
              <a:buNone/>
            </a:pPr>
            <a:r>
              <a:rPr lang="en-US" sz="2000" smtClean="0"/>
              <a:t>else s2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4E2A0-B432-43E3-A23F-3F79D74ABC2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4418013" y="2814638"/>
            <a:ext cx="2651125" cy="15557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899025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if e1 s1   				if  e1  s1</a:t>
            </a:r>
          </a:p>
          <a:p>
            <a:pPr>
              <a:buFontTx/>
              <a:buNone/>
            </a:pPr>
            <a:r>
              <a:rPr lang="en-US" sz="2000" smtClean="0"/>
              <a:t>else if e2 s2				else  if  e2  s2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e1 s1					if  e1  s1</a:t>
            </a:r>
          </a:p>
          <a:p>
            <a:pPr>
              <a:buFontTx/>
              <a:buNone/>
            </a:pPr>
            <a:r>
              <a:rPr lang="en-US" sz="2000" smtClean="0"/>
              <a:t>else if e2 s2				else  if  e2  s2</a:t>
            </a:r>
          </a:p>
          <a:p>
            <a:pPr>
              <a:buFontTx/>
              <a:buNone/>
            </a:pPr>
            <a:r>
              <a:rPr lang="en-US" sz="2000" smtClean="0"/>
              <a:t>else s3					         else s3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e1 if e2 s1				 if  e1  if  e2  s1</a:t>
            </a:r>
          </a:p>
          <a:p>
            <a:pPr>
              <a:buFontTx/>
              <a:buNone/>
            </a:pPr>
            <a:r>
              <a:rPr lang="en-US" sz="2000" smtClean="0"/>
              <a:t>else s2					           else  s2</a:t>
            </a:r>
          </a:p>
          <a:p>
            <a:pPr>
              <a:buFontTx/>
              <a:buNone/>
            </a:pPr>
            <a:r>
              <a:rPr lang="en-US" sz="2000" smtClean="0"/>
              <a:t>else s3					else  s3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e1 if e2 s1				if  e1  if  e2  s1</a:t>
            </a:r>
          </a:p>
          <a:p>
            <a:pPr>
              <a:buFontTx/>
              <a:buNone/>
            </a:pPr>
            <a:r>
              <a:rPr lang="en-US" sz="2000" smtClean="0"/>
              <a:t>else s2					           else s2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13673-4D95-490F-A1AB-5B59BBD27121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#include &lt;stdio.h&gt;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main()  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{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int  a,b,c;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scanf (“%d %d %d”, &amp;a, &amp;b, &amp;c);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if (a&gt;=b)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  if (a&gt;=c)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    	printf (“\n The largest number is: %d”, a);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		  else        printf (“\n The largest number is: %d”, c);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else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  if (b&gt;=c)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    	printf (“\n The largest number is: %d”, b);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  else        printf (“\n The largest number is: %d”, c);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}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D830A-180A-4D7A-A586-31AE0ECECECD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1800" smtClean="0"/>
              <a:t>#include &lt;stdio.h&gt;</a:t>
            </a:r>
          </a:p>
          <a:p>
            <a:pPr lvl="1">
              <a:buFontTx/>
              <a:buNone/>
            </a:pPr>
            <a:r>
              <a:rPr lang="en-US" sz="1800" smtClean="0"/>
              <a:t>main()  </a:t>
            </a:r>
          </a:p>
          <a:p>
            <a:pPr lvl="1">
              <a:buFontTx/>
              <a:buNone/>
            </a:pPr>
            <a:r>
              <a:rPr lang="en-US" sz="1800" smtClean="0"/>
              <a:t>{</a:t>
            </a:r>
          </a:p>
          <a:p>
            <a:pPr lvl="1">
              <a:buFontTx/>
              <a:buNone/>
            </a:pPr>
            <a:r>
              <a:rPr lang="en-US" sz="1800" smtClean="0"/>
              <a:t>    int  a,b,c;</a:t>
            </a:r>
          </a:p>
          <a:p>
            <a:pPr lvl="1">
              <a:buFontTx/>
              <a:buNone/>
            </a:pPr>
            <a:r>
              <a:rPr lang="en-US" sz="1800" smtClean="0"/>
              <a:t>    scanf (“%d %d %d”, &amp;a, &amp;b, &amp;c);</a:t>
            </a:r>
          </a:p>
          <a:p>
            <a:pPr lvl="1">
              <a:buFontTx/>
              <a:buNone/>
            </a:pPr>
            <a:r>
              <a:rPr lang="en-US" sz="1800" smtClean="0"/>
              <a:t>    if ((a&gt;=b) &amp;&amp; (a&gt;=c))</a:t>
            </a:r>
          </a:p>
          <a:p>
            <a:pPr lvl="1">
              <a:buFontTx/>
              <a:buNone/>
            </a:pPr>
            <a:r>
              <a:rPr lang="en-US" sz="1800" smtClean="0"/>
              <a:t>        printf (“\n The largest number is: %d”, a);</a:t>
            </a:r>
          </a:p>
          <a:p>
            <a:pPr lvl="1">
              <a:buFontTx/>
              <a:buNone/>
            </a:pPr>
            <a:r>
              <a:rPr lang="en-US" sz="1800" smtClean="0"/>
              <a:t>    else if (b&gt;c)</a:t>
            </a:r>
          </a:p>
          <a:p>
            <a:pPr lvl="1">
              <a:buFontTx/>
              <a:buNone/>
            </a:pPr>
            <a:r>
              <a:rPr lang="en-US" sz="1800" smtClean="0"/>
              <a:t>        printf (“\n The largest number is: %d”, b);</a:t>
            </a:r>
          </a:p>
          <a:p>
            <a:pPr lvl="1">
              <a:buFontTx/>
              <a:buNone/>
            </a:pPr>
            <a:r>
              <a:rPr lang="en-US" sz="1800" smtClean="0"/>
              <a:t>   else</a:t>
            </a:r>
          </a:p>
          <a:p>
            <a:pPr lvl="1">
              <a:buFontTx/>
              <a:buNone/>
            </a:pPr>
            <a:r>
              <a:rPr lang="en-US" sz="1800" smtClean="0"/>
              <a:t>        printf (“\n The largest number is: %d”, c);</a:t>
            </a:r>
          </a:p>
          <a:p>
            <a:pPr lvl="1">
              <a:buFontTx/>
              <a:buNone/>
            </a:pPr>
            <a:r>
              <a:rPr lang="en-US" sz="1800" smtClean="0"/>
              <a:t>}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C2EC3-744F-42D1-9680-5B0BC4F52EE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noProof="1" smtClean="0">
                <a:solidFill>
                  <a:srgbClr val="FF0000"/>
                </a:solidFill>
              </a:rPr>
              <a:t>	</a:t>
            </a:r>
            <a:r>
              <a:rPr lang="en-US" sz="2800" noProof="1" smtClean="0">
                <a:solidFill>
                  <a:srgbClr val="FF0000"/>
                </a:solidFill>
              </a:rPr>
              <a:t>Logical Operators</a:t>
            </a:r>
            <a:endParaRPr lang="en-US" sz="2800" smtClean="0">
              <a:solidFill>
                <a:srgbClr val="FF0000"/>
              </a:solidFill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693738" y="1163638"/>
            <a:ext cx="6613525" cy="25177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&amp;&amp;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smtClean="0">
                <a:cs typeface="Times New Roman" pitchFamily="18" charset="0"/>
              </a:rPr>
              <a:t>(logical AND)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smtClean="0">
                <a:cs typeface="Times New Roman" pitchFamily="18" charset="0"/>
              </a:rPr>
              <a:t>Returns 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true</a:t>
            </a:r>
            <a:r>
              <a:rPr lang="en-US" sz="1800" smtClean="0">
                <a:cs typeface="Times New Roman" pitchFamily="18" charset="0"/>
              </a:rPr>
              <a:t> if both conditions are 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true</a:t>
            </a:r>
            <a:endParaRPr lang="en-US" sz="1800" smtClean="0"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||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smtClean="0">
                <a:cs typeface="Times New Roman" pitchFamily="18" charset="0"/>
              </a:rPr>
              <a:t>(logical OR)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smtClean="0">
                <a:cs typeface="Times New Roman" pitchFamily="18" charset="0"/>
              </a:rPr>
              <a:t>Returns 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true</a:t>
            </a:r>
            <a:r>
              <a:rPr lang="en-US" sz="1800" smtClean="0">
                <a:cs typeface="Times New Roman" pitchFamily="18" charset="0"/>
              </a:rPr>
              <a:t> if either of its conditions are 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!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smtClean="0">
                <a:cs typeface="Times New Roman" pitchFamily="18" charset="0"/>
              </a:rPr>
              <a:t>(logical NOT, logical negation)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smtClean="0">
                <a:cs typeface="Times New Roman" pitchFamily="18" charset="0"/>
              </a:rPr>
              <a:t>Reverses the truth/falsity of its condition</a:t>
            </a:r>
            <a:endParaRPr lang="en-US" sz="1200" smtClean="0"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smtClean="0">
                <a:cs typeface="Times New Roman" pitchFamily="18" charset="0"/>
              </a:rPr>
              <a:t>Unary operator, has one operand</a:t>
            </a:r>
            <a:endParaRPr lang="en-US" sz="1600" smtClean="0"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u="sng" smtClean="0">
              <a:latin typeface="Courier New" pitchFamily="49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	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BA13E-5103-4287-958F-5C5370EE9ED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4187825" y="4351338"/>
            <a:ext cx="4735513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accent1"/>
                </a:solidFill>
              </a:rPr>
              <a:t>If</a:t>
            </a:r>
            <a:r>
              <a:rPr lang="en-US" i="0"/>
              <a:t>((paycode==4) </a:t>
            </a:r>
            <a:r>
              <a:rPr lang="en-US" i="0">
                <a:solidFill>
                  <a:schemeClr val="accent1"/>
                </a:solidFill>
              </a:rPr>
              <a:t>&amp;&amp;</a:t>
            </a:r>
            <a:r>
              <a:rPr lang="en-US" i="0"/>
              <a:t> (pay&lt;10000))</a:t>
            </a:r>
          </a:p>
          <a:p>
            <a:r>
              <a:rPr lang="en-US" i="0"/>
              <a:t>  printf(“Bonus to be given \n”);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654050" y="3967163"/>
            <a:ext cx="3457575" cy="2282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i="0" u="sng" dirty="0">
                <a:solidFill>
                  <a:schemeClr val="accent2"/>
                </a:solidFill>
                <a:latin typeface="Arial" pitchFamily="34" charset="0"/>
              </a:rPr>
              <a:t>Expression	  Result</a:t>
            </a:r>
          </a:p>
          <a:p>
            <a:pPr>
              <a:defRPr/>
            </a:pPr>
            <a:r>
              <a:rPr lang="en-US" i="0" dirty="0">
                <a:solidFill>
                  <a:schemeClr val="accent2"/>
                </a:solidFill>
                <a:latin typeface="Arial" pitchFamily="34" charset="0"/>
              </a:rPr>
              <a:t>true &amp;&amp; false     </a:t>
            </a:r>
            <a:r>
              <a:rPr lang="en-US" i="0" dirty="0" err="1">
                <a:solidFill>
                  <a:schemeClr val="accent2"/>
                </a:solidFill>
                <a:latin typeface="Arial" pitchFamily="34" charset="0"/>
              </a:rPr>
              <a:t>false</a:t>
            </a:r>
            <a:r>
              <a:rPr lang="en-US" i="0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en-US" i="0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en-US" i="0" dirty="0">
                <a:solidFill>
                  <a:schemeClr val="accent2"/>
                </a:solidFill>
                <a:latin typeface="Arial" pitchFamily="34" charset="0"/>
              </a:rPr>
              <a:t>true || false        true	</a:t>
            </a:r>
          </a:p>
          <a:p>
            <a:pPr>
              <a:defRPr/>
            </a:pPr>
            <a:r>
              <a:rPr lang="en-US" i="0" dirty="0">
                <a:solidFill>
                  <a:schemeClr val="accent2"/>
                </a:solidFill>
                <a:latin typeface="Arial" pitchFamily="34" charset="0"/>
              </a:rPr>
              <a:t>!false                 true</a:t>
            </a:r>
          </a:p>
          <a:p>
            <a:pPr>
              <a:defRPr/>
            </a:pPr>
            <a:endParaRPr lang="en-US" i="0" dirty="0">
              <a:solidFill>
                <a:schemeClr val="accent2"/>
              </a:solidFill>
              <a:latin typeface="Arial" pitchFamily="34" charset="0"/>
            </a:endParaRPr>
          </a:p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/>
      <p:bldP spid="1976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noProof="1" smtClean="0">
                <a:solidFill>
                  <a:srgbClr val="FF0000"/>
                </a:solidFill>
              </a:rPr>
              <a:t>	Confusing Equality (</a:t>
            </a:r>
            <a:r>
              <a:rPr lang="en-US" sz="2000" noProof="1" smtClean="0">
                <a:solidFill>
                  <a:srgbClr val="FF0000"/>
                </a:solidFill>
                <a:latin typeface="Courier" pitchFamily="49" charset="0"/>
              </a:rPr>
              <a:t>==</a:t>
            </a:r>
            <a:r>
              <a:rPr lang="en-US" sz="2000" noProof="1" smtClean="0">
                <a:solidFill>
                  <a:srgbClr val="FF0000"/>
                </a:solidFill>
              </a:rPr>
              <a:t>) and Assignment (</a:t>
            </a:r>
            <a:r>
              <a:rPr lang="en-US" sz="2000" noProof="1" smtClean="0">
                <a:solidFill>
                  <a:srgbClr val="FF0000"/>
                </a:solidFill>
                <a:latin typeface="Courier" pitchFamily="49" charset="0"/>
              </a:rPr>
              <a:t>=</a:t>
            </a:r>
            <a:r>
              <a:rPr lang="en-US" sz="2000" noProof="1" smtClean="0">
                <a:solidFill>
                  <a:srgbClr val="FF0000"/>
                </a:solidFill>
              </a:rPr>
              <a:t>) Operators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534275" cy="3402013"/>
          </a:xfrm>
        </p:spPr>
        <p:txBody>
          <a:bodyPr/>
          <a:lstStyle/>
          <a:p>
            <a:r>
              <a:rPr lang="en-US" sz="2000" smtClean="0">
                <a:cs typeface="Times New Roman" pitchFamily="18" charset="0"/>
              </a:rPr>
              <a:t>Dangerous error</a:t>
            </a:r>
          </a:p>
          <a:p>
            <a:pPr lvl="1"/>
            <a:r>
              <a:rPr lang="en-US" sz="1800" smtClean="0">
                <a:cs typeface="Times New Roman" pitchFamily="18" charset="0"/>
              </a:rPr>
              <a:t>Does not ordinarily cause syntax errors</a:t>
            </a:r>
          </a:p>
          <a:p>
            <a:pPr lvl="1"/>
            <a:r>
              <a:rPr lang="en-US" sz="1800" smtClean="0"/>
              <a:t>Any expression that produces a value can be used in control structures  </a:t>
            </a:r>
          </a:p>
          <a:p>
            <a:pPr lvl="1"/>
            <a:r>
              <a:rPr lang="en-US" sz="1800" smtClean="0"/>
              <a:t>Nonzero values are </a:t>
            </a:r>
            <a:r>
              <a:rPr lang="en-US" sz="1800" smtClean="0">
                <a:latin typeface="Courier New" pitchFamily="49" charset="0"/>
              </a:rPr>
              <a:t>true</a:t>
            </a:r>
            <a:r>
              <a:rPr lang="en-US" sz="1800" smtClean="0"/>
              <a:t>, zero values are </a:t>
            </a:r>
            <a:r>
              <a:rPr lang="en-US" sz="1800" smtClean="0">
                <a:latin typeface="Courier New" pitchFamily="49" charset="0"/>
              </a:rPr>
              <a:t>false</a:t>
            </a:r>
            <a:endParaRPr lang="en-US" sz="1800" smtClean="0"/>
          </a:p>
          <a:p>
            <a:r>
              <a:rPr lang="en-US" sz="2000" smtClean="0"/>
              <a:t>Example:  </a:t>
            </a:r>
            <a:endParaRPr lang="en-US" sz="1600" smtClean="0">
              <a:latin typeface="Courier New" pitchFamily="49" charset="0"/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z="1800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 ( payCode == 4 )</a:t>
            </a:r>
            <a:br>
              <a:rPr lang="en-US" sz="1800" smtClean="0">
                <a:latin typeface="Courier New" pitchFamily="49" charset="0"/>
                <a:cs typeface="Times New Roman" pitchFamily="18" charset="0"/>
              </a:rPr>
            </a:b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   printf( "You get a bonus!\n" ); </a:t>
            </a:r>
          </a:p>
          <a:p>
            <a:pPr lvl="1">
              <a:buFontTx/>
              <a:buNone/>
            </a:pPr>
            <a:endParaRPr lang="en-US" sz="1800" smtClean="0"/>
          </a:p>
          <a:p>
            <a:pPr lvl="1">
              <a:buFontTx/>
              <a:buNone/>
            </a:pPr>
            <a:r>
              <a:rPr lang="en-US" sz="1800" smtClean="0"/>
              <a:t>Checks paycode, if it is 4 then a bonus is awarded</a:t>
            </a:r>
            <a:endParaRPr lang="en-US" sz="160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AF3B7-B3B8-4342-89FB-38324285F5A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495300" y="4610100"/>
            <a:ext cx="3656013" cy="101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Equality check improper</a:t>
            </a:r>
          </a:p>
          <a:p>
            <a:r>
              <a:rPr lang="en-US" sz="2000" i="0">
                <a:solidFill>
                  <a:schemeClr val="accent1"/>
                </a:solidFill>
              </a:rPr>
              <a:t>if</a:t>
            </a:r>
            <a:r>
              <a:rPr lang="en-US" sz="2000" i="0">
                <a:solidFill>
                  <a:schemeClr val="accent2"/>
                </a:solidFill>
              </a:rPr>
              <a:t> ( payCode </a:t>
            </a:r>
            <a:r>
              <a:rPr lang="en-US" sz="2000" i="0">
                <a:solidFill>
                  <a:srgbClr val="FF0000"/>
                </a:solidFill>
              </a:rPr>
              <a:t>=</a:t>
            </a:r>
            <a:r>
              <a:rPr lang="en-US" sz="2000" i="0">
                <a:solidFill>
                  <a:schemeClr val="accent2"/>
                </a:solidFill>
              </a:rPr>
              <a:t> 4 )</a:t>
            </a:r>
            <a:br>
              <a:rPr lang="en-US" sz="2000" i="0">
                <a:solidFill>
                  <a:schemeClr val="accent2"/>
                </a:solidFill>
              </a:rPr>
            </a:br>
            <a:r>
              <a:rPr lang="en-US" sz="2000" i="0">
                <a:solidFill>
                  <a:schemeClr val="accent2"/>
                </a:solidFill>
              </a:rPr>
              <a:t>   printf( "You get a bonus!\n" );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4686300" y="4610100"/>
            <a:ext cx="3656013" cy="101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Equality check proper</a:t>
            </a:r>
          </a:p>
          <a:p>
            <a:r>
              <a:rPr lang="en-US" sz="2000" i="0">
                <a:solidFill>
                  <a:schemeClr val="accent1"/>
                </a:solidFill>
              </a:rPr>
              <a:t>if</a:t>
            </a:r>
            <a:r>
              <a:rPr lang="en-US" sz="2000" i="0">
                <a:solidFill>
                  <a:schemeClr val="accent2"/>
                </a:solidFill>
              </a:rPr>
              <a:t> ( payCode </a:t>
            </a:r>
            <a:r>
              <a:rPr lang="en-US" sz="2000" i="0">
                <a:solidFill>
                  <a:srgbClr val="FF0000"/>
                </a:solidFill>
              </a:rPr>
              <a:t>==</a:t>
            </a:r>
            <a:r>
              <a:rPr lang="en-US" sz="2000" i="0">
                <a:solidFill>
                  <a:schemeClr val="accent2"/>
                </a:solidFill>
              </a:rPr>
              <a:t> 4 )</a:t>
            </a:r>
            <a:br>
              <a:rPr lang="en-US" sz="2000" i="0">
                <a:solidFill>
                  <a:schemeClr val="accent2"/>
                </a:solidFill>
              </a:rPr>
            </a:br>
            <a:r>
              <a:rPr lang="en-US" sz="2000" i="0">
                <a:solidFill>
                  <a:schemeClr val="accent2"/>
                </a:solidFill>
              </a:rPr>
              <a:t>   printf( "You get a bonus!\n"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3" grpId="0"/>
      <p:bldP spid="196613" grpId="1"/>
      <p:bldP spid="1966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Generalization of expression evaluation in C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Assignment (=) operation is also a part of</a:t>
            </a:r>
          </a:p>
          <a:p>
            <a:pPr>
              <a:buFontTx/>
              <a:buNone/>
            </a:pPr>
            <a:r>
              <a:rPr lang="en-US" smtClean="0"/>
              <a:t>   expression.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7B0E3-E1C4-4859-8444-FEB93C695DA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2344738" y="2660650"/>
            <a:ext cx="1881187" cy="538163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i=3;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25925" y="2660650"/>
            <a:ext cx="4416425" cy="768350"/>
            <a:chOff x="2662" y="1676"/>
            <a:chExt cx="2782" cy="484"/>
          </a:xfrm>
        </p:grpSpPr>
        <p:sp>
          <p:nvSpPr>
            <p:cNvPr id="20498" name="Rectangle 5"/>
            <p:cNvSpPr>
              <a:spLocks noChangeArrowheads="1"/>
            </p:cNvSpPr>
            <p:nvPr/>
          </p:nvSpPr>
          <p:spPr bwMode="auto">
            <a:xfrm>
              <a:off x="3291" y="1676"/>
              <a:ext cx="2153" cy="4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Returns the value 3</a:t>
              </a:r>
            </a:p>
            <a:p>
              <a:pPr algn="ctr"/>
              <a:r>
                <a:rPr lang="en-US"/>
                <a:t>after assigning it to i.</a:t>
              </a:r>
            </a:p>
          </p:txBody>
        </p:sp>
        <p:sp>
          <p:nvSpPr>
            <p:cNvPr id="20499" name="Line 6"/>
            <p:cNvSpPr>
              <a:spLocks noChangeShapeType="1"/>
            </p:cNvSpPr>
            <p:nvPr/>
          </p:nvSpPr>
          <p:spPr bwMode="auto">
            <a:xfrm flipH="1" flipV="1">
              <a:off x="2662" y="1870"/>
              <a:ext cx="581" cy="48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715963" y="3740150"/>
            <a:ext cx="1411287" cy="228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i=4, j ;</a:t>
            </a:r>
          </a:p>
          <a:p>
            <a:endParaRPr lang="en-US"/>
          </a:p>
          <a:p>
            <a:r>
              <a:rPr lang="en-US"/>
              <a:t>if(i=3)</a:t>
            </a:r>
          </a:p>
          <a:p>
            <a:r>
              <a:rPr lang="en-US"/>
              <a:t>  j=0;</a:t>
            </a:r>
          </a:p>
          <a:p>
            <a:r>
              <a:rPr lang="en-US"/>
              <a:t>else</a:t>
            </a:r>
          </a:p>
          <a:p>
            <a:r>
              <a:rPr lang="en-US"/>
              <a:t>  j=1;</a:t>
            </a:r>
          </a:p>
        </p:txBody>
      </p:sp>
      <p:sp>
        <p:nvSpPr>
          <p:cNvPr id="204809" name="Rectangle 9"/>
          <p:cNvSpPr>
            <a:spLocks noChangeArrowheads="1"/>
          </p:cNvSpPr>
          <p:nvPr/>
        </p:nvSpPr>
        <p:spPr bwMode="auto">
          <a:xfrm>
            <a:off x="3265488" y="3967163"/>
            <a:ext cx="1460500" cy="576262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j?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320925" y="4581525"/>
            <a:ext cx="3810000" cy="1282700"/>
            <a:chOff x="1462" y="2886"/>
            <a:chExt cx="2400" cy="808"/>
          </a:xfrm>
        </p:grpSpPr>
        <p:sp>
          <p:nvSpPr>
            <p:cNvPr id="20496" name="Text Box 10"/>
            <p:cNvSpPr txBox="1">
              <a:spLocks noChangeArrowheads="1"/>
            </p:cNvSpPr>
            <p:nvPr/>
          </p:nvSpPr>
          <p:spPr bwMode="auto">
            <a:xfrm>
              <a:off x="1462" y="3176"/>
              <a:ext cx="2400" cy="51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Whatever be the value of i,</a:t>
              </a:r>
            </a:p>
            <a:p>
              <a:r>
                <a:rPr lang="en-US"/>
                <a:t> j is always 0.</a:t>
              </a:r>
            </a:p>
          </p:txBody>
        </p:sp>
        <p:sp>
          <p:nvSpPr>
            <p:cNvPr id="20497" name="Line 13"/>
            <p:cNvSpPr>
              <a:spLocks noChangeShapeType="1"/>
            </p:cNvSpPr>
            <p:nvPr/>
          </p:nvSpPr>
          <p:spPr bwMode="auto">
            <a:xfrm>
              <a:off x="2517" y="2886"/>
              <a:ext cx="0" cy="38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6108700" y="3775075"/>
            <a:ext cx="1411288" cy="228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i=4, j ;</a:t>
            </a:r>
          </a:p>
          <a:p>
            <a:endParaRPr lang="en-US"/>
          </a:p>
          <a:p>
            <a:r>
              <a:rPr lang="en-US"/>
              <a:t>if(i</a:t>
            </a:r>
            <a:r>
              <a:rPr lang="en-US">
                <a:solidFill>
                  <a:srgbClr val="FF0000"/>
                </a:solidFill>
              </a:rPr>
              <a:t>==</a:t>
            </a:r>
            <a:r>
              <a:rPr lang="en-US"/>
              <a:t>3)</a:t>
            </a:r>
          </a:p>
          <a:p>
            <a:r>
              <a:rPr lang="en-US"/>
              <a:t>  j=0;</a:t>
            </a:r>
          </a:p>
          <a:p>
            <a:r>
              <a:rPr lang="en-US"/>
              <a:t>else</a:t>
            </a:r>
          </a:p>
          <a:p>
            <a:r>
              <a:rPr lang="en-US"/>
              <a:t>  j=1;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605713" y="4887913"/>
            <a:ext cx="1344612" cy="1114425"/>
            <a:chOff x="4791" y="3079"/>
            <a:chExt cx="847" cy="702"/>
          </a:xfrm>
        </p:grpSpPr>
        <p:sp>
          <p:nvSpPr>
            <p:cNvPr id="20494" name="Rectangle 16"/>
            <p:cNvSpPr>
              <a:spLocks noChangeArrowheads="1"/>
            </p:cNvSpPr>
            <p:nvPr/>
          </p:nvSpPr>
          <p:spPr bwMode="auto">
            <a:xfrm>
              <a:off x="5057" y="3079"/>
              <a:ext cx="581" cy="70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j=1</a:t>
              </a:r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>
              <a:off x="4791" y="3104"/>
              <a:ext cx="218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4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4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4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48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48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04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4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04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04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48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nimBg="1"/>
      <p:bldP spid="20480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they do?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Allow different sets of instructions to be executed depending on the outcome of a logical test.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Whether TRUE or FALSE.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This is called branching.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Some applications may also require that a set of instructions be executed repeatedly, possibly again based on some condition.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This is called looping.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965E3-442E-4BD3-B08A-296C1B2C0A7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about expressions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Increment (++) and Decrement (--)Operations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     Prefix operation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    Postfix operation   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4D80C-B651-44D4-BC2C-DFF68EB1148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3552825" y="2354263"/>
            <a:ext cx="1344613" cy="4222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++i;</a:t>
            </a:r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3957638" y="3217863"/>
            <a:ext cx="1344612" cy="4222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i++;</a:t>
            </a: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6070600" y="2276475"/>
            <a:ext cx="1344613" cy="4222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--i;</a:t>
            </a:r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6108700" y="3217863"/>
            <a:ext cx="1344613" cy="4222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i--;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846138" y="2698750"/>
            <a:ext cx="7373937" cy="4603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First increment / decrement</a:t>
            </a:r>
            <a:r>
              <a:rPr lang="en-US" sz="2000"/>
              <a:t> and then used in evaluation</a:t>
            </a:r>
          </a:p>
        </p:txBody>
      </p:sp>
      <p:sp>
        <p:nvSpPr>
          <p:cNvPr id="205833" name="Rectangle 9"/>
          <p:cNvSpPr>
            <a:spLocks noChangeArrowheads="1"/>
          </p:cNvSpPr>
          <p:nvPr/>
        </p:nvSpPr>
        <p:spPr bwMode="auto">
          <a:xfrm>
            <a:off x="1038225" y="3697288"/>
            <a:ext cx="7373938" cy="4603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 increment / decrement operation </a:t>
            </a:r>
            <a:r>
              <a:rPr lang="en-US" sz="2000">
                <a:solidFill>
                  <a:srgbClr val="FF0000"/>
                </a:solidFill>
              </a:rPr>
              <a:t>after being  used</a:t>
            </a:r>
            <a:r>
              <a:rPr lang="en-US" sz="2000"/>
              <a:t> in evaluation</a:t>
            </a:r>
          </a:p>
        </p:txBody>
      </p:sp>
      <p:sp>
        <p:nvSpPr>
          <p:cNvPr id="205834" name="Text Box 10"/>
          <p:cNvSpPr txBox="1">
            <a:spLocks noChangeArrowheads="1"/>
          </p:cNvSpPr>
          <p:nvPr/>
        </p:nvSpPr>
        <p:spPr bwMode="auto">
          <a:xfrm>
            <a:off x="946150" y="4394200"/>
            <a:ext cx="1444625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t,m=1;</a:t>
            </a:r>
          </a:p>
          <a:p>
            <a:endParaRPr lang="en-US"/>
          </a:p>
          <a:p>
            <a:r>
              <a:rPr lang="en-US"/>
              <a:t>t=++m;</a:t>
            </a:r>
          </a:p>
        </p:txBody>
      </p:sp>
      <p:sp>
        <p:nvSpPr>
          <p:cNvPr id="205835" name="Text Box 11"/>
          <p:cNvSpPr txBox="1">
            <a:spLocks noChangeArrowheads="1"/>
          </p:cNvSpPr>
          <p:nvPr/>
        </p:nvSpPr>
        <p:spPr bwMode="auto">
          <a:xfrm>
            <a:off x="5416550" y="4543425"/>
            <a:ext cx="1444625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 t,m=1;</a:t>
            </a:r>
          </a:p>
          <a:p>
            <a:endParaRPr lang="en-US"/>
          </a:p>
          <a:p>
            <a:r>
              <a:rPr lang="en-US"/>
              <a:t>t=m++;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498725" y="4543425"/>
            <a:ext cx="1727200" cy="1076325"/>
            <a:chOff x="1574" y="2862"/>
            <a:chExt cx="1088" cy="678"/>
          </a:xfrm>
        </p:grpSpPr>
        <p:sp>
          <p:nvSpPr>
            <p:cNvPr id="21523" name="Rectangle 12"/>
            <p:cNvSpPr>
              <a:spLocks noChangeArrowheads="1"/>
            </p:cNvSpPr>
            <p:nvPr/>
          </p:nvSpPr>
          <p:spPr bwMode="auto">
            <a:xfrm>
              <a:off x="1864" y="2862"/>
              <a:ext cx="798" cy="67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m=2;</a:t>
              </a:r>
            </a:p>
            <a:p>
              <a:pPr algn="ctr"/>
              <a:r>
                <a:rPr lang="en-US"/>
                <a:t>t=2;</a:t>
              </a:r>
            </a:p>
          </p:txBody>
        </p:sp>
        <p:sp>
          <p:nvSpPr>
            <p:cNvPr id="21524" name="Line 14"/>
            <p:cNvSpPr>
              <a:spLocks noChangeShapeType="1"/>
            </p:cNvSpPr>
            <p:nvPr/>
          </p:nvSpPr>
          <p:spPr bwMode="auto">
            <a:xfrm>
              <a:off x="1574" y="3176"/>
              <a:ext cx="290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991350" y="4619625"/>
            <a:ext cx="1612900" cy="1076325"/>
            <a:chOff x="4404" y="2910"/>
            <a:chExt cx="1016" cy="678"/>
          </a:xfrm>
        </p:grpSpPr>
        <p:sp>
          <p:nvSpPr>
            <p:cNvPr id="21521" name="Rectangle 13"/>
            <p:cNvSpPr>
              <a:spLocks noChangeArrowheads="1"/>
            </p:cNvSpPr>
            <p:nvPr/>
          </p:nvSpPr>
          <p:spPr bwMode="auto">
            <a:xfrm>
              <a:off x="4622" y="2910"/>
              <a:ext cx="798" cy="67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m=2;</a:t>
              </a:r>
            </a:p>
            <a:p>
              <a:pPr algn="ctr"/>
              <a:r>
                <a:rPr lang="en-US"/>
                <a:t>t=1;</a:t>
              </a:r>
            </a:p>
          </p:txBody>
        </p:sp>
        <p:sp>
          <p:nvSpPr>
            <p:cNvPr id="21522" name="Line 16"/>
            <p:cNvSpPr>
              <a:spLocks noChangeShapeType="1"/>
            </p:cNvSpPr>
            <p:nvPr/>
          </p:nvSpPr>
          <p:spPr bwMode="auto">
            <a:xfrm>
              <a:off x="4404" y="3224"/>
              <a:ext cx="19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5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05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05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05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 animBg="1"/>
      <p:bldP spid="205829" grpId="0" animBg="1"/>
      <p:bldP spid="205830" grpId="0" animBg="1"/>
      <p:bldP spid="205831" grpId="0" animBg="1"/>
      <p:bldP spid="205832" grpId="0" animBg="1"/>
      <p:bldP spid="2058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More Examples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</a:t>
            </a:r>
            <a:r>
              <a:rPr lang="en-US" sz="2000" u="sng" smtClean="0"/>
              <a:t>Initial values ::  a = 10;  b = 20;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000" u="sng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x = 50 + ++a; 		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                                  a = 11, x = 61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x = 50 + a++;		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                                  x = 60, a = 11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x = a++ + --b;		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                            b = 19, x = 29, a = 11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x = a++ </a:t>
            </a:r>
            <a:r>
              <a:rPr lang="en-US" sz="2000" smtClean="0">
                <a:cs typeface="Arial" pitchFamily="34" charset="0"/>
                <a:sym typeface="Symbol" pitchFamily="18" charset="2"/>
              </a:rPr>
              <a:t>–</a:t>
            </a:r>
            <a:r>
              <a:rPr lang="en-US" sz="2000" smtClean="0"/>
              <a:t> ++a; 		Undefined value (implementation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			dependent)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C462F-B8E3-417C-B251-B4DAC1B49217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35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2"/>
                </a:solidFill>
                <a:cs typeface="Times New Roman" pitchFamily="18" charset="0"/>
              </a:rPr>
              <a:t>Ternary conditional operator (</a:t>
            </a:r>
            <a:r>
              <a:rPr lang="en-US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?:</a:t>
            </a:r>
            <a:r>
              <a:rPr lang="en-US" smtClean="0">
                <a:solidFill>
                  <a:schemeClr val="accent2"/>
                </a:solidFill>
                <a:cs typeface="Times New Roman" pitchFamily="18" charset="0"/>
              </a:rPr>
              <a:t>)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sz="280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688975" y="1470025"/>
            <a:ext cx="7764463" cy="1382713"/>
          </a:xfrm>
        </p:spPr>
        <p:txBody>
          <a:bodyPr rtlCol="0">
            <a:normAutofit fontScale="77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Takes three arguments (condition, value if </a:t>
            </a:r>
            <a:r>
              <a:rPr lang="en-US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true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, value if </a:t>
            </a:r>
            <a:r>
              <a:rPr lang="en-US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false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Returns the evaluated value accordingly.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60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EA065-4055-458F-9FA6-820246FA4E1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9" name="Text Box 32"/>
          <p:cNvSpPr txBox="1">
            <a:spLocks noChangeArrowheads="1"/>
          </p:cNvSpPr>
          <p:nvPr/>
        </p:nvSpPr>
        <p:spPr bwMode="auto">
          <a:xfrm>
            <a:off x="3021013" y="4776788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7489" name="Text Box 33"/>
          <p:cNvSpPr txBox="1">
            <a:spLocks noChangeArrowheads="1"/>
          </p:cNvSpPr>
          <p:nvPr/>
        </p:nvSpPr>
        <p:spPr bwMode="auto">
          <a:xfrm>
            <a:off x="1230313" y="3429000"/>
            <a:ext cx="73660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US" i="0">
                <a:solidFill>
                  <a:srgbClr val="000000"/>
                </a:solidFill>
              </a:rPr>
              <a:t>grade &gt;= 60 </a:t>
            </a:r>
            <a:r>
              <a:rPr lang="en-US" i="0">
                <a:solidFill>
                  <a:schemeClr val="accent1"/>
                </a:solidFill>
              </a:rPr>
              <a:t>?</a:t>
            </a:r>
            <a:r>
              <a:rPr lang="en-US" i="0">
                <a:solidFill>
                  <a:srgbClr val="000000"/>
                </a:solidFill>
              </a:rPr>
              <a:t> printf( “Passed\n” )</a:t>
            </a:r>
            <a:r>
              <a:rPr lang="en-US" i="0">
                <a:solidFill>
                  <a:schemeClr val="accent1"/>
                </a:solidFill>
              </a:rPr>
              <a:t> :</a:t>
            </a:r>
            <a:r>
              <a:rPr lang="en-US" i="0">
                <a:solidFill>
                  <a:srgbClr val="000000"/>
                </a:solidFill>
              </a:rPr>
              <a:t> printf( “Failed\n” );</a:t>
            </a:r>
          </a:p>
          <a:p>
            <a:endParaRPr lang="en-US" b="1" i="0">
              <a:solidFill>
                <a:schemeClr val="accent2"/>
              </a:solidFill>
            </a:endParaRPr>
          </a:p>
          <a:p>
            <a:endParaRPr lang="en-US"/>
          </a:p>
        </p:txBody>
      </p:sp>
      <p:sp>
        <p:nvSpPr>
          <p:cNvPr id="147490" name="Text Box 34"/>
          <p:cNvSpPr txBox="1">
            <a:spLocks noChangeArrowheads="1"/>
          </p:cNvSpPr>
          <p:nvPr/>
        </p:nvSpPr>
        <p:spPr bwMode="auto">
          <a:xfrm>
            <a:off x="1730375" y="4081463"/>
            <a:ext cx="35909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(expr1)</a:t>
            </a:r>
            <a:r>
              <a:rPr lang="en-US">
                <a:solidFill>
                  <a:schemeClr val="accent1"/>
                </a:solidFill>
              </a:rPr>
              <a:t>?</a:t>
            </a:r>
            <a:r>
              <a:rPr lang="en-US"/>
              <a:t> (expr2)</a:t>
            </a:r>
            <a:r>
              <a:rPr lang="en-US">
                <a:solidFill>
                  <a:schemeClr val="accent1"/>
                </a:solidFill>
              </a:rPr>
              <a:t>:</a:t>
            </a:r>
            <a:r>
              <a:rPr lang="en-US"/>
              <a:t> (expr3);</a:t>
            </a:r>
          </a:p>
        </p:txBody>
      </p:sp>
      <p:sp>
        <p:nvSpPr>
          <p:cNvPr id="147491" name="Rectangle 35"/>
          <p:cNvSpPr>
            <a:spLocks noChangeArrowheads="1"/>
          </p:cNvSpPr>
          <p:nvPr/>
        </p:nvSpPr>
        <p:spPr bwMode="auto">
          <a:xfrm>
            <a:off x="615950" y="4735513"/>
            <a:ext cx="8739188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0">
                <a:solidFill>
                  <a:schemeClr val="accent2"/>
                </a:solidFill>
              </a:rPr>
              <a:t>Example:</a:t>
            </a:r>
          </a:p>
          <a:p>
            <a:pPr lvl="1"/>
            <a:r>
              <a:rPr lang="en-US" b="1" i="0">
                <a:solidFill>
                  <a:srgbClr val="336600"/>
                </a:solidFill>
              </a:rPr>
              <a:t>interest = (balance&gt;5000) ? balance*0.2 : balance*0.1;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382838" y="5656263"/>
            <a:ext cx="6761162" cy="803275"/>
            <a:chOff x="1501" y="3563"/>
            <a:chExt cx="4259" cy="506"/>
          </a:xfrm>
        </p:grpSpPr>
        <p:sp>
          <p:nvSpPr>
            <p:cNvPr id="23564" name="AutoShape 36"/>
            <p:cNvSpPr>
              <a:spLocks/>
            </p:cNvSpPr>
            <p:nvPr/>
          </p:nvSpPr>
          <p:spPr bwMode="auto">
            <a:xfrm rot="5400000">
              <a:off x="3279" y="1785"/>
              <a:ext cx="412" cy="3967"/>
            </a:xfrm>
            <a:prstGeom prst="rightBrace">
              <a:avLst>
                <a:gd name="adj1" fmla="val 80239"/>
                <a:gd name="adj2" fmla="val 50000"/>
              </a:avLst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Text Box 37"/>
            <p:cNvSpPr txBox="1">
              <a:spLocks noChangeArrowheads="1"/>
            </p:cNvSpPr>
            <p:nvPr/>
          </p:nvSpPr>
          <p:spPr bwMode="auto">
            <a:xfrm>
              <a:off x="3341" y="3781"/>
              <a:ext cx="2419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Returns a 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89" grpId="0"/>
      <p:bldP spid="14749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switch Statement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64525" cy="4724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This causes a particular group of statements to be chosen from several available groups.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Uses “switch” statement and “case” labels.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Syntax of the “switch” statement: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20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chemeClr val="accent1"/>
                </a:solidFill>
              </a:rPr>
              <a:t>switch</a:t>
            </a:r>
            <a:r>
              <a:rPr lang="en-US" smtClean="0"/>
              <a:t> (expression)  {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	</a:t>
            </a:r>
            <a:r>
              <a:rPr lang="en-US" smtClean="0">
                <a:solidFill>
                  <a:schemeClr val="accent1"/>
                </a:solidFill>
              </a:rPr>
              <a:t>case</a:t>
            </a:r>
            <a:r>
              <a:rPr lang="en-US" smtClean="0"/>
              <a:t> expression-1: { …….. }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	</a:t>
            </a:r>
            <a:r>
              <a:rPr lang="en-US" smtClean="0">
                <a:solidFill>
                  <a:schemeClr val="accent1"/>
                </a:solidFill>
              </a:rPr>
              <a:t>case</a:t>
            </a:r>
            <a:r>
              <a:rPr lang="en-US" smtClean="0"/>
              <a:t> expression-2: { …….. }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	</a:t>
            </a:r>
            <a:r>
              <a:rPr lang="en-US" smtClean="0">
                <a:solidFill>
                  <a:schemeClr val="accent1"/>
                </a:solidFill>
              </a:rPr>
              <a:t>case</a:t>
            </a:r>
            <a:r>
              <a:rPr lang="en-US" smtClean="0"/>
              <a:t> expression-m: { …….. }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	</a:t>
            </a:r>
            <a:r>
              <a:rPr lang="en-US" smtClean="0">
                <a:solidFill>
                  <a:schemeClr val="accent1"/>
                </a:solidFill>
              </a:rPr>
              <a:t>default:</a:t>
            </a:r>
            <a:r>
              <a:rPr lang="en-US" smtClean="0"/>
              <a:t> { ……… }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}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1FB54-877B-4C0B-8BD8-7EF4B56BD1BA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noProof="1" smtClean="0">
                <a:solidFill>
                  <a:srgbClr val="FF0000"/>
                </a:solidFill>
              </a:rPr>
              <a:t>	The</a:t>
            </a:r>
            <a:r>
              <a:rPr lang="en-US" sz="2000" noProof="1" smtClean="0">
                <a:solidFill>
                  <a:srgbClr val="FF0000"/>
                </a:solidFill>
                <a:latin typeface="Courier New" pitchFamily="49" charset="0"/>
              </a:rPr>
              <a:t> switch </a:t>
            </a:r>
            <a:r>
              <a:rPr lang="en-US" sz="2000" noProof="1" smtClean="0">
                <a:solidFill>
                  <a:srgbClr val="FF0000"/>
                </a:solidFill>
              </a:rPr>
              <a:t>Multiple-Selection Structure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EBC50-A65F-4118-B485-0934438E3E1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grpSp>
        <p:nvGrpSpPr>
          <p:cNvPr id="25606" name="Group 3"/>
          <p:cNvGrpSpPr>
            <a:grpSpLocks/>
          </p:cNvGrpSpPr>
          <p:nvPr/>
        </p:nvGrpSpPr>
        <p:grpSpPr bwMode="auto">
          <a:xfrm>
            <a:off x="990600" y="1295400"/>
            <a:ext cx="7391400" cy="4876800"/>
            <a:chOff x="344" y="2025"/>
            <a:chExt cx="2198" cy="2051"/>
          </a:xfrm>
        </p:grpSpPr>
        <p:sp>
          <p:nvSpPr>
            <p:cNvPr id="25607" name="Freeform 4"/>
            <p:cNvSpPr>
              <a:spLocks/>
            </p:cNvSpPr>
            <p:nvPr/>
          </p:nvSpPr>
          <p:spPr bwMode="auto">
            <a:xfrm>
              <a:off x="648" y="2076"/>
              <a:ext cx="0" cy="146"/>
            </a:xfrm>
            <a:custGeom>
              <a:avLst/>
              <a:gdLst>
                <a:gd name="T0" fmla="*/ 0 w 20000"/>
                <a:gd name="T1" fmla="*/ 19945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45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Oval 5"/>
            <p:cNvSpPr>
              <a:spLocks noChangeArrowheads="1"/>
            </p:cNvSpPr>
            <p:nvPr/>
          </p:nvSpPr>
          <p:spPr bwMode="auto">
            <a:xfrm>
              <a:off x="624" y="2025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Freeform 6"/>
            <p:cNvSpPr>
              <a:spLocks/>
            </p:cNvSpPr>
            <p:nvPr/>
          </p:nvSpPr>
          <p:spPr bwMode="auto">
            <a:xfrm>
              <a:off x="936" y="2321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Rectangle 7"/>
            <p:cNvSpPr>
              <a:spLocks noChangeArrowheads="1"/>
            </p:cNvSpPr>
            <p:nvPr/>
          </p:nvSpPr>
          <p:spPr bwMode="auto">
            <a:xfrm>
              <a:off x="918" y="2238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true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11" name="Freeform 8"/>
            <p:cNvSpPr>
              <a:spLocks/>
            </p:cNvSpPr>
            <p:nvPr/>
          </p:nvSpPr>
          <p:spPr bwMode="auto">
            <a:xfrm>
              <a:off x="1672" y="2321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Oval 9"/>
            <p:cNvSpPr>
              <a:spLocks noChangeArrowheads="1"/>
            </p:cNvSpPr>
            <p:nvPr/>
          </p:nvSpPr>
          <p:spPr bwMode="auto">
            <a:xfrm>
              <a:off x="624" y="4028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Freeform 10"/>
            <p:cNvSpPr>
              <a:spLocks/>
            </p:cNvSpPr>
            <p:nvPr/>
          </p:nvSpPr>
          <p:spPr bwMode="auto">
            <a:xfrm>
              <a:off x="648" y="2810"/>
              <a:ext cx="0" cy="192"/>
            </a:xfrm>
            <a:custGeom>
              <a:avLst/>
              <a:gdLst>
                <a:gd name="T0" fmla="*/ 0 w 20000"/>
                <a:gd name="T1" fmla="*/ 19958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Rectangle 11"/>
            <p:cNvSpPr>
              <a:spLocks noChangeArrowheads="1"/>
            </p:cNvSpPr>
            <p:nvPr/>
          </p:nvSpPr>
          <p:spPr bwMode="auto">
            <a:xfrm>
              <a:off x="696" y="2811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false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15" name="Rectangle 12"/>
            <p:cNvSpPr>
              <a:spLocks noChangeArrowheads="1"/>
            </p:cNvSpPr>
            <p:nvPr/>
          </p:nvSpPr>
          <p:spPr bwMode="auto">
            <a:xfrm>
              <a:off x="624" y="3014"/>
              <a:ext cx="48" cy="23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.</a:t>
              </a:r>
            </a:p>
            <a:p>
              <a:pPr algn="ctr" eaLnBrk="0" hangingPunct="0"/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.</a:t>
              </a:r>
            </a:p>
            <a:p>
              <a:pPr algn="ctr" eaLnBrk="0" hangingPunct="0"/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.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16" name="Freeform 13"/>
            <p:cNvSpPr>
              <a:spLocks/>
            </p:cNvSpPr>
            <p:nvPr/>
          </p:nvSpPr>
          <p:spPr bwMode="auto">
            <a:xfrm>
              <a:off x="2392" y="2321"/>
              <a:ext cx="144" cy="0"/>
            </a:xfrm>
            <a:custGeom>
              <a:avLst/>
              <a:gdLst>
                <a:gd name="T0" fmla="*/ 19944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44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Freeform 14"/>
            <p:cNvSpPr>
              <a:spLocks/>
            </p:cNvSpPr>
            <p:nvPr/>
          </p:nvSpPr>
          <p:spPr bwMode="auto">
            <a:xfrm>
              <a:off x="2541" y="2321"/>
              <a:ext cx="0" cy="1627"/>
            </a:xfrm>
            <a:custGeom>
              <a:avLst/>
              <a:gdLst>
                <a:gd name="T0" fmla="*/ 0 w 20000"/>
                <a:gd name="T1" fmla="*/ 19995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95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15"/>
            <p:cNvSpPr>
              <a:spLocks/>
            </p:cNvSpPr>
            <p:nvPr/>
          </p:nvSpPr>
          <p:spPr bwMode="auto">
            <a:xfrm>
              <a:off x="654" y="3948"/>
              <a:ext cx="1888" cy="0"/>
            </a:xfrm>
            <a:custGeom>
              <a:avLst/>
              <a:gdLst>
                <a:gd name="T0" fmla="*/ 0 w 20000"/>
                <a:gd name="T1" fmla="*/ 0 h 20000"/>
                <a:gd name="T2" fmla="*/ 19996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0"/>
                  </a:moveTo>
                  <a:lnTo>
                    <a:pt x="19996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19" name="Group 16"/>
            <p:cNvGrpSpPr>
              <a:grpSpLocks/>
            </p:cNvGrpSpPr>
            <p:nvPr/>
          </p:nvGrpSpPr>
          <p:grpSpPr bwMode="auto">
            <a:xfrm>
              <a:off x="360" y="2222"/>
              <a:ext cx="576" cy="197"/>
              <a:chOff x="0" y="0"/>
              <a:chExt cx="20000" cy="20000"/>
            </a:xfrm>
          </p:grpSpPr>
          <p:sp>
            <p:nvSpPr>
              <p:cNvPr id="25661" name="Freeform 17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6 w 20000"/>
                  <a:gd name="T1" fmla="*/ 9980 h 20000"/>
                  <a:gd name="T2" fmla="*/ 9986 w 20000"/>
                  <a:gd name="T3" fmla="*/ 19959 h 20000"/>
                  <a:gd name="T4" fmla="*/ 0 w 20000"/>
                  <a:gd name="T5" fmla="*/ 9980 h 20000"/>
                  <a:gd name="T6" fmla="*/ 9986 w 20000"/>
                  <a:gd name="T7" fmla="*/ 0 h 20000"/>
                  <a:gd name="T8" fmla="*/ 19986 w 20000"/>
                  <a:gd name="T9" fmla="*/ 998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6" y="9980"/>
                    </a:moveTo>
                    <a:lnTo>
                      <a:pt x="9986" y="19959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2" name="Rectangle 18"/>
              <p:cNvSpPr>
                <a:spLocks noChangeArrowheads="1"/>
              </p:cNvSpPr>
              <p:nvPr/>
            </p:nvSpPr>
            <p:spPr bwMode="auto">
              <a:xfrm>
                <a:off x="3319" y="7708"/>
                <a:ext cx="13348" cy="624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case a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</p:grpSp>
        <p:grpSp>
          <p:nvGrpSpPr>
            <p:cNvPr id="25620" name="Group 19"/>
            <p:cNvGrpSpPr>
              <a:grpSpLocks/>
            </p:cNvGrpSpPr>
            <p:nvPr/>
          </p:nvGrpSpPr>
          <p:grpSpPr bwMode="auto">
            <a:xfrm>
              <a:off x="1128" y="2278"/>
              <a:ext cx="544" cy="85"/>
              <a:chOff x="0" y="0"/>
              <a:chExt cx="20000" cy="20000"/>
            </a:xfrm>
          </p:grpSpPr>
          <p:sp>
            <p:nvSpPr>
              <p:cNvPr id="25659" name="Rectangle 20"/>
              <p:cNvSpPr>
                <a:spLocks noChangeArrowheads="1"/>
              </p:cNvSpPr>
              <p:nvPr/>
            </p:nvSpPr>
            <p:spPr bwMode="auto">
              <a:xfrm>
                <a:off x="588" y="4695"/>
                <a:ext cx="18809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case a action(s)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60" name="Freeform 21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21" name="Group 22"/>
            <p:cNvGrpSpPr>
              <a:grpSpLocks/>
            </p:cNvGrpSpPr>
            <p:nvPr/>
          </p:nvGrpSpPr>
          <p:grpSpPr bwMode="auto">
            <a:xfrm>
              <a:off x="1864" y="2278"/>
              <a:ext cx="528" cy="85"/>
              <a:chOff x="0" y="0"/>
              <a:chExt cx="20000" cy="20000"/>
            </a:xfrm>
          </p:grpSpPr>
          <p:sp>
            <p:nvSpPr>
              <p:cNvPr id="25657" name="Rectangle 23"/>
              <p:cNvSpPr>
                <a:spLocks noChangeArrowheads="1"/>
              </p:cNvSpPr>
              <p:nvPr/>
            </p:nvSpPr>
            <p:spPr bwMode="auto">
              <a:xfrm>
                <a:off x="591" y="4695"/>
                <a:ext cx="18803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58" name="Freeform 24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22" name="Freeform 25"/>
            <p:cNvSpPr>
              <a:spLocks/>
            </p:cNvSpPr>
            <p:nvPr/>
          </p:nvSpPr>
          <p:spPr bwMode="auto">
            <a:xfrm>
              <a:off x="648" y="2417"/>
              <a:ext cx="0" cy="192"/>
            </a:xfrm>
            <a:custGeom>
              <a:avLst/>
              <a:gdLst>
                <a:gd name="T0" fmla="*/ 0 w 20000"/>
                <a:gd name="T1" fmla="*/ 19958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Freeform 26"/>
            <p:cNvSpPr>
              <a:spLocks/>
            </p:cNvSpPr>
            <p:nvPr/>
          </p:nvSpPr>
          <p:spPr bwMode="auto">
            <a:xfrm>
              <a:off x="936" y="2708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Freeform 27"/>
            <p:cNvSpPr>
              <a:spLocks/>
            </p:cNvSpPr>
            <p:nvPr/>
          </p:nvSpPr>
          <p:spPr bwMode="auto">
            <a:xfrm>
              <a:off x="1672" y="2708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Freeform 28"/>
            <p:cNvSpPr>
              <a:spLocks/>
            </p:cNvSpPr>
            <p:nvPr/>
          </p:nvSpPr>
          <p:spPr bwMode="auto">
            <a:xfrm>
              <a:off x="2392" y="2708"/>
              <a:ext cx="144" cy="0"/>
            </a:xfrm>
            <a:custGeom>
              <a:avLst/>
              <a:gdLst>
                <a:gd name="T0" fmla="*/ 19944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44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26" name="Group 29"/>
            <p:cNvGrpSpPr>
              <a:grpSpLocks/>
            </p:cNvGrpSpPr>
            <p:nvPr/>
          </p:nvGrpSpPr>
          <p:grpSpPr bwMode="auto">
            <a:xfrm>
              <a:off x="360" y="2609"/>
              <a:ext cx="576" cy="197"/>
              <a:chOff x="0" y="0"/>
              <a:chExt cx="20000" cy="20000"/>
            </a:xfrm>
          </p:grpSpPr>
          <p:sp>
            <p:nvSpPr>
              <p:cNvPr id="25655" name="Freeform 30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6 w 20000"/>
                  <a:gd name="T1" fmla="*/ 9980 h 20000"/>
                  <a:gd name="T2" fmla="*/ 9986 w 20000"/>
                  <a:gd name="T3" fmla="*/ 19959 h 20000"/>
                  <a:gd name="T4" fmla="*/ 0 w 20000"/>
                  <a:gd name="T5" fmla="*/ 9980 h 20000"/>
                  <a:gd name="T6" fmla="*/ 9986 w 20000"/>
                  <a:gd name="T7" fmla="*/ 0 h 20000"/>
                  <a:gd name="T8" fmla="*/ 19986 w 20000"/>
                  <a:gd name="T9" fmla="*/ 998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6" y="9980"/>
                    </a:moveTo>
                    <a:lnTo>
                      <a:pt x="9986" y="19959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6" name="Rectangle 31"/>
              <p:cNvSpPr>
                <a:spLocks noChangeArrowheads="1"/>
              </p:cNvSpPr>
              <p:nvPr/>
            </p:nvSpPr>
            <p:spPr bwMode="auto">
              <a:xfrm>
                <a:off x="3319" y="7708"/>
                <a:ext cx="13348" cy="624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case b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</p:grpSp>
        <p:grpSp>
          <p:nvGrpSpPr>
            <p:cNvPr id="25627" name="Group 32"/>
            <p:cNvGrpSpPr>
              <a:grpSpLocks/>
            </p:cNvGrpSpPr>
            <p:nvPr/>
          </p:nvGrpSpPr>
          <p:grpSpPr bwMode="auto">
            <a:xfrm>
              <a:off x="1128" y="2665"/>
              <a:ext cx="544" cy="85"/>
              <a:chOff x="0" y="0"/>
              <a:chExt cx="20000" cy="20000"/>
            </a:xfrm>
          </p:grpSpPr>
          <p:sp>
            <p:nvSpPr>
              <p:cNvPr id="25653" name="Rectangle 33"/>
              <p:cNvSpPr>
                <a:spLocks noChangeArrowheads="1"/>
              </p:cNvSpPr>
              <p:nvPr/>
            </p:nvSpPr>
            <p:spPr bwMode="auto">
              <a:xfrm>
                <a:off x="588" y="4695"/>
                <a:ext cx="18809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case b action(s)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54" name="Freeform 34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28" name="Group 35"/>
            <p:cNvGrpSpPr>
              <a:grpSpLocks/>
            </p:cNvGrpSpPr>
            <p:nvPr/>
          </p:nvGrpSpPr>
          <p:grpSpPr bwMode="auto">
            <a:xfrm>
              <a:off x="1864" y="2665"/>
              <a:ext cx="528" cy="85"/>
              <a:chOff x="0" y="0"/>
              <a:chExt cx="20000" cy="20000"/>
            </a:xfrm>
          </p:grpSpPr>
          <p:sp>
            <p:nvSpPr>
              <p:cNvPr id="25651" name="Rectangle 36"/>
              <p:cNvSpPr>
                <a:spLocks noChangeArrowheads="1"/>
              </p:cNvSpPr>
              <p:nvPr/>
            </p:nvSpPr>
            <p:spPr bwMode="auto">
              <a:xfrm>
                <a:off x="591" y="4695"/>
                <a:ext cx="18803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52" name="Freeform 37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29" name="Rectangle 38"/>
            <p:cNvSpPr>
              <a:spLocks noChangeArrowheads="1"/>
            </p:cNvSpPr>
            <p:nvPr/>
          </p:nvSpPr>
          <p:spPr bwMode="auto">
            <a:xfrm>
              <a:off x="696" y="2436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false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30" name="Freeform 39"/>
            <p:cNvSpPr>
              <a:spLocks/>
            </p:cNvSpPr>
            <p:nvPr/>
          </p:nvSpPr>
          <p:spPr bwMode="auto">
            <a:xfrm>
              <a:off x="648" y="3884"/>
              <a:ext cx="0" cy="143"/>
            </a:xfrm>
            <a:custGeom>
              <a:avLst/>
              <a:gdLst>
                <a:gd name="T0" fmla="*/ 0 w 20000"/>
                <a:gd name="T1" fmla="*/ 19944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44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Rectangle 40"/>
            <p:cNvSpPr>
              <a:spLocks noChangeArrowheads="1"/>
            </p:cNvSpPr>
            <p:nvPr/>
          </p:nvSpPr>
          <p:spPr bwMode="auto">
            <a:xfrm>
              <a:off x="696" y="3611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false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32" name="Freeform 41"/>
            <p:cNvSpPr>
              <a:spLocks/>
            </p:cNvSpPr>
            <p:nvPr/>
          </p:nvSpPr>
          <p:spPr bwMode="auto">
            <a:xfrm>
              <a:off x="648" y="3217"/>
              <a:ext cx="0" cy="192"/>
            </a:xfrm>
            <a:custGeom>
              <a:avLst/>
              <a:gdLst>
                <a:gd name="T0" fmla="*/ 0 w 20000"/>
                <a:gd name="T1" fmla="*/ 19958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Freeform 42"/>
            <p:cNvSpPr>
              <a:spLocks/>
            </p:cNvSpPr>
            <p:nvPr/>
          </p:nvSpPr>
          <p:spPr bwMode="auto">
            <a:xfrm>
              <a:off x="936" y="3508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Freeform 43"/>
            <p:cNvSpPr>
              <a:spLocks/>
            </p:cNvSpPr>
            <p:nvPr/>
          </p:nvSpPr>
          <p:spPr bwMode="auto">
            <a:xfrm>
              <a:off x="1672" y="3508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Freeform 44"/>
            <p:cNvSpPr>
              <a:spLocks/>
            </p:cNvSpPr>
            <p:nvPr/>
          </p:nvSpPr>
          <p:spPr bwMode="auto">
            <a:xfrm>
              <a:off x="2392" y="3508"/>
              <a:ext cx="144" cy="0"/>
            </a:xfrm>
            <a:custGeom>
              <a:avLst/>
              <a:gdLst>
                <a:gd name="T0" fmla="*/ 19944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44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36" name="Group 45"/>
            <p:cNvGrpSpPr>
              <a:grpSpLocks/>
            </p:cNvGrpSpPr>
            <p:nvPr/>
          </p:nvGrpSpPr>
          <p:grpSpPr bwMode="auto">
            <a:xfrm>
              <a:off x="360" y="3409"/>
              <a:ext cx="576" cy="197"/>
              <a:chOff x="0" y="0"/>
              <a:chExt cx="20000" cy="20000"/>
            </a:xfrm>
          </p:grpSpPr>
          <p:sp>
            <p:nvSpPr>
              <p:cNvPr id="25649" name="Freeform 46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6 w 20000"/>
                  <a:gd name="T1" fmla="*/ 9980 h 20000"/>
                  <a:gd name="T2" fmla="*/ 9986 w 20000"/>
                  <a:gd name="T3" fmla="*/ 19959 h 20000"/>
                  <a:gd name="T4" fmla="*/ 0 w 20000"/>
                  <a:gd name="T5" fmla="*/ 9980 h 20000"/>
                  <a:gd name="T6" fmla="*/ 9986 w 20000"/>
                  <a:gd name="T7" fmla="*/ 0 h 20000"/>
                  <a:gd name="T8" fmla="*/ 19986 w 20000"/>
                  <a:gd name="T9" fmla="*/ 998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6" y="9980"/>
                    </a:moveTo>
                    <a:lnTo>
                      <a:pt x="9986" y="19959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0" name="Rectangle 47"/>
              <p:cNvSpPr>
                <a:spLocks noChangeArrowheads="1"/>
              </p:cNvSpPr>
              <p:nvPr/>
            </p:nvSpPr>
            <p:spPr bwMode="auto">
              <a:xfrm>
                <a:off x="3319" y="7708"/>
                <a:ext cx="13348" cy="624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case z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</p:grpSp>
        <p:grpSp>
          <p:nvGrpSpPr>
            <p:cNvPr id="25637" name="Group 48"/>
            <p:cNvGrpSpPr>
              <a:grpSpLocks/>
            </p:cNvGrpSpPr>
            <p:nvPr/>
          </p:nvGrpSpPr>
          <p:grpSpPr bwMode="auto">
            <a:xfrm>
              <a:off x="1128" y="3465"/>
              <a:ext cx="544" cy="85"/>
              <a:chOff x="0" y="0"/>
              <a:chExt cx="20000" cy="20000"/>
            </a:xfrm>
          </p:grpSpPr>
          <p:sp>
            <p:nvSpPr>
              <p:cNvPr id="25647" name="Rectangle 49"/>
              <p:cNvSpPr>
                <a:spLocks noChangeArrowheads="1"/>
              </p:cNvSpPr>
              <p:nvPr/>
            </p:nvSpPr>
            <p:spPr bwMode="auto">
              <a:xfrm>
                <a:off x="588" y="4695"/>
                <a:ext cx="18809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case z action(s)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48" name="Freeform 50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38" name="Group 51"/>
            <p:cNvGrpSpPr>
              <a:grpSpLocks/>
            </p:cNvGrpSpPr>
            <p:nvPr/>
          </p:nvGrpSpPr>
          <p:grpSpPr bwMode="auto">
            <a:xfrm>
              <a:off x="1864" y="3465"/>
              <a:ext cx="528" cy="85"/>
              <a:chOff x="0" y="0"/>
              <a:chExt cx="20000" cy="20000"/>
            </a:xfrm>
          </p:grpSpPr>
          <p:sp>
            <p:nvSpPr>
              <p:cNvPr id="25645" name="Rectangle 52"/>
              <p:cNvSpPr>
                <a:spLocks noChangeArrowheads="1"/>
              </p:cNvSpPr>
              <p:nvPr/>
            </p:nvSpPr>
            <p:spPr bwMode="auto">
              <a:xfrm>
                <a:off x="591" y="4695"/>
                <a:ext cx="18803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break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46" name="Freeform 53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39" name="Rectangle 54"/>
            <p:cNvSpPr>
              <a:spLocks noChangeArrowheads="1"/>
            </p:cNvSpPr>
            <p:nvPr/>
          </p:nvSpPr>
          <p:spPr bwMode="auto">
            <a:xfrm>
              <a:off x="918" y="2628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true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40" name="Rectangle 55"/>
            <p:cNvSpPr>
              <a:spLocks noChangeArrowheads="1"/>
            </p:cNvSpPr>
            <p:nvPr/>
          </p:nvSpPr>
          <p:spPr bwMode="auto">
            <a:xfrm>
              <a:off x="918" y="3427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 i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true</a:t>
              </a:r>
            </a:p>
            <a:p>
              <a:pPr eaLnBrk="0" hangingPunct="0"/>
              <a:endParaRPr lang="en-US" sz="1200" b="1" i="0">
                <a:latin typeface="Courier New" pitchFamily="49" charset="0"/>
              </a:endParaRPr>
            </a:p>
          </p:txBody>
        </p:sp>
        <p:sp>
          <p:nvSpPr>
            <p:cNvPr id="25641" name="Freeform 56"/>
            <p:cNvSpPr>
              <a:spLocks/>
            </p:cNvSpPr>
            <p:nvPr/>
          </p:nvSpPr>
          <p:spPr bwMode="auto">
            <a:xfrm>
              <a:off x="648" y="3606"/>
              <a:ext cx="0" cy="192"/>
            </a:xfrm>
            <a:custGeom>
              <a:avLst/>
              <a:gdLst>
                <a:gd name="T0" fmla="*/ 0 w 20000"/>
                <a:gd name="T1" fmla="*/ 19958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42" name="Group 57"/>
            <p:cNvGrpSpPr>
              <a:grpSpLocks/>
            </p:cNvGrpSpPr>
            <p:nvPr/>
          </p:nvGrpSpPr>
          <p:grpSpPr bwMode="auto">
            <a:xfrm>
              <a:off x="344" y="3798"/>
              <a:ext cx="608" cy="85"/>
              <a:chOff x="0" y="0"/>
              <a:chExt cx="20000" cy="20000"/>
            </a:xfrm>
          </p:grpSpPr>
          <p:sp>
            <p:nvSpPr>
              <p:cNvPr id="25643" name="Rectangle 58"/>
              <p:cNvSpPr>
                <a:spLocks noChangeArrowheads="1"/>
              </p:cNvSpPr>
              <p:nvPr/>
            </p:nvSpPr>
            <p:spPr bwMode="auto">
              <a:xfrm>
                <a:off x="592" y="4695"/>
                <a:ext cx="18803" cy="1446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200" b="1" i="0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default action(s)</a:t>
                </a:r>
              </a:p>
              <a:p>
                <a:pPr eaLnBrk="0" hangingPunct="0"/>
                <a:endParaRPr lang="en-US" sz="1200" b="1" i="0">
                  <a:latin typeface="Courier New" pitchFamily="49" charset="0"/>
                </a:endParaRPr>
              </a:p>
            </p:txBody>
          </p:sp>
          <p:sp>
            <p:nvSpPr>
              <p:cNvPr id="25644" name="Freeform 59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7 w 20000"/>
                  <a:gd name="T1" fmla="*/ 0 h 20000"/>
                  <a:gd name="T2" fmla="*/ 19987 w 20000"/>
                  <a:gd name="T3" fmla="*/ 19906 h 20000"/>
                  <a:gd name="T4" fmla="*/ 0 w 20000"/>
                  <a:gd name="T5" fmla="*/ 19906 h 20000"/>
                  <a:gd name="T6" fmla="*/ 0 w 20000"/>
                  <a:gd name="T7" fmla="*/ 0 h 20000"/>
                  <a:gd name="T8" fmla="*/ 19987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7" y="0"/>
                    </a:moveTo>
                    <a:lnTo>
                      <a:pt x="19987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7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chemeClr val="accent1"/>
                </a:solidFill>
              </a:rPr>
              <a:t>switch</a:t>
            </a:r>
            <a:r>
              <a:rPr lang="en-US" sz="2000" smtClean="0">
                <a:solidFill>
                  <a:srgbClr val="008000"/>
                </a:solidFill>
              </a:rPr>
              <a:t> ( letter 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</a:t>
            </a:r>
            <a:r>
              <a:rPr lang="en-US" sz="2000" smtClean="0">
                <a:solidFill>
                  <a:schemeClr val="accent1"/>
                </a:solidFill>
              </a:rPr>
              <a:t>case</a:t>
            </a:r>
            <a:r>
              <a:rPr lang="en-US" sz="2000" smtClean="0">
                <a:solidFill>
                  <a:srgbClr val="008000"/>
                </a:solidFill>
              </a:rPr>
              <a:t> 'A':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printf("First letter\n");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</a:t>
            </a:r>
            <a:r>
              <a:rPr lang="en-US" sz="2000" smtClean="0">
                <a:solidFill>
                  <a:schemeClr val="accent1"/>
                </a:solidFill>
              </a:rPr>
              <a:t>break</a:t>
            </a:r>
            <a:r>
              <a:rPr lang="en-US" sz="2000" smtClean="0">
                <a:solidFill>
                  <a:srgbClr val="00800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</a:t>
            </a:r>
            <a:r>
              <a:rPr lang="en-US" sz="2000" smtClean="0">
                <a:solidFill>
                  <a:schemeClr val="accent1"/>
                </a:solidFill>
              </a:rPr>
              <a:t>case</a:t>
            </a:r>
            <a:r>
              <a:rPr lang="en-US" sz="2000" smtClean="0">
                <a:solidFill>
                  <a:srgbClr val="008000"/>
                </a:solidFill>
              </a:rPr>
              <a:t> 'Z':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printf("Last letter\n");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</a:t>
            </a:r>
            <a:r>
              <a:rPr lang="en-US" sz="2000" smtClean="0">
                <a:solidFill>
                  <a:schemeClr val="accent1"/>
                </a:solidFill>
              </a:rPr>
              <a:t>break</a:t>
            </a:r>
            <a:r>
              <a:rPr lang="en-US" sz="2000" smtClean="0">
                <a:solidFill>
                  <a:srgbClr val="00800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</a:t>
            </a:r>
            <a:r>
              <a:rPr lang="en-US" sz="2000" smtClean="0">
                <a:solidFill>
                  <a:schemeClr val="accent1"/>
                </a:solidFill>
              </a:rPr>
              <a:t>default</a:t>
            </a:r>
            <a:r>
              <a:rPr lang="en-US" sz="2000" smtClean="0">
                <a:solidFill>
                  <a:srgbClr val="008000"/>
                </a:solidFill>
              </a:rPr>
              <a:t> :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printf("Middle letter\n");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</a:t>
            </a:r>
            <a:r>
              <a:rPr lang="en-US" sz="2000" smtClean="0">
                <a:solidFill>
                  <a:schemeClr val="accent1"/>
                </a:solidFill>
              </a:rPr>
              <a:t>break</a:t>
            </a:r>
            <a:r>
              <a:rPr lang="en-US" sz="2000" smtClean="0">
                <a:solidFill>
                  <a:srgbClr val="00800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} 		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A9785-3E5B-47BA-95AE-F4C0E00A4CD7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switch  (choice = toupper(getchar()))  {</a:t>
            </a:r>
          </a:p>
          <a:p>
            <a:pPr>
              <a:buFontTx/>
              <a:buNone/>
            </a:pPr>
            <a:endParaRPr lang="en-US" sz="1200" smtClean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‘R’:	printf (“RED \n”);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	break;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‘G’:	printf (“GREEN \n”);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	break;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‘B’:	printf (“BLUE \n”);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	break;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default:	printf (“Invalid choice \n”);</a:t>
            </a:r>
          </a:p>
          <a:p>
            <a:pPr>
              <a:buFontTx/>
              <a:buNone/>
            </a:pPr>
            <a:endParaRPr lang="en-US" sz="1200" smtClean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2792C-ED68-4D2F-B31F-784B9C6AF070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noProof="1" smtClean="0">
                <a:solidFill>
                  <a:srgbClr val="FF0000"/>
                </a:solidFill>
              </a:rPr>
              <a:t>	</a:t>
            </a:r>
            <a:r>
              <a:rPr lang="en-US" sz="2800" noProof="1" smtClean="0">
                <a:solidFill>
                  <a:srgbClr val="FF0000"/>
                </a:solidFill>
              </a:rPr>
              <a:t>The </a:t>
            </a:r>
            <a:r>
              <a:rPr lang="en-US" sz="2800" noProof="1" smtClean="0">
                <a:solidFill>
                  <a:srgbClr val="FF0000"/>
                </a:solidFill>
                <a:latin typeface="Courier New" pitchFamily="49" charset="0"/>
              </a:rPr>
              <a:t>if/else</a:t>
            </a:r>
            <a:r>
              <a:rPr lang="en-US" sz="2800" noProof="1" smtClean="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Compound statement</a:t>
            </a:r>
            <a:r>
              <a:rPr lang="en-US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600" smtClean="0"/>
          </a:p>
          <a:p>
            <a:pPr lvl="1">
              <a:lnSpc>
                <a:spcPct val="80000"/>
              </a:lnSpc>
            </a:pPr>
            <a:r>
              <a:rPr lang="en-US" smtClean="0">
                <a:cs typeface="Times New Roman" pitchFamily="18" charset="0"/>
              </a:rPr>
              <a:t>Set of statements within a pair of braces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 lvl="1">
              <a:lnSpc>
                <a:spcPct val="80000"/>
              </a:lnSpc>
            </a:pPr>
            <a:r>
              <a:rPr lang="en-US" smtClean="0"/>
              <a:t>Example: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200" smtClean="0"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mtClean="0">
                <a:latin typeface="Courier New" pitchFamily="49" charset="0"/>
                <a:cs typeface="Times New Roman" pitchFamily="18" charset="0"/>
              </a:rPr>
              <a:t> ( grade &gt;= 60 )</a:t>
            </a:r>
            <a:br>
              <a:rPr lang="en-US" smtClean="0">
                <a:latin typeface="Courier New" pitchFamily="49" charset="0"/>
                <a:cs typeface="Times New Roman" pitchFamily="18" charset="0"/>
              </a:rPr>
            </a:b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{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     printf( “Passed.\n” 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     printf( “Congratulations.\n” );  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 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mtClean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 {</a:t>
            </a:r>
            <a:br>
              <a:rPr lang="en-US" sz="2000" smtClean="0">
                <a:latin typeface="Courier New" pitchFamily="49" charset="0"/>
                <a:cs typeface="Times New Roman" pitchFamily="18" charset="0"/>
              </a:rPr>
            </a:b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   printf( “Failed.\n” );</a:t>
            </a:r>
            <a:br>
              <a:rPr lang="en-US" sz="2000" smtClean="0">
                <a:latin typeface="Courier New" pitchFamily="49" charset="0"/>
                <a:cs typeface="Times New Roman" pitchFamily="18" charset="0"/>
              </a:rPr>
            </a:b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   printf( “Please reregister.\n” );</a:t>
            </a:r>
            <a:br>
              <a:rPr lang="en-US" sz="2000" smtClean="0">
                <a:latin typeface="Courier New" pitchFamily="49" charset="0"/>
                <a:cs typeface="Times New Roman" pitchFamily="18" charset="0"/>
              </a:rPr>
            </a:b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}</a:t>
            </a:r>
            <a:r>
              <a:rPr lang="en-US" sz="2000" smtClean="0">
                <a:latin typeface="Courier New" pitchFamily="49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546EC6-6AAD-4B0E-804B-AA0486139BA4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7681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switch  (choice = getchar())  {</a:t>
            </a:r>
          </a:p>
          <a:p>
            <a:pPr>
              <a:buFontTx/>
              <a:buNone/>
            </a:pPr>
            <a:endParaRPr lang="en-US" sz="1000" smtClean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‘r’: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‘R’:	printf (“RED \n”);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	break;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‘g’: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‘G’:	printf (“GREEN \n”);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	break;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‘b’: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case ‘B’:	printf (“BLUE \n”);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		break;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	default:	printf (“Invalid choice \n”);</a:t>
            </a:r>
          </a:p>
          <a:p>
            <a:pPr>
              <a:buFontTx/>
              <a:buNone/>
            </a:pPr>
            <a:endParaRPr lang="en-US" sz="1000" smtClean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89E5F-86A2-4C07-8747-0F3920D4B277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break Statement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Used to exit from a switch or terminate from a loop.</a:t>
            </a:r>
          </a:p>
          <a:p>
            <a:pPr lvl="1"/>
            <a:r>
              <a:rPr lang="en-US" smtClean="0"/>
              <a:t>Already illustrated in the switch examples.</a:t>
            </a:r>
          </a:p>
          <a:p>
            <a:r>
              <a:rPr lang="en-US" smtClean="0"/>
              <a:t>With respect to “switch”, the “break” statement causes a transfer of control out of the entire “switch” statement, to the first statement following the “switch” statement.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AC42A-296B-4F52-B64B-D3FEC9CA4232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specify the conditions?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relational operators.</a:t>
            </a:r>
          </a:p>
          <a:p>
            <a:pPr lvl="1"/>
            <a:r>
              <a:rPr lang="en-US" smtClean="0"/>
              <a:t>Four relation operators: 		&lt;, &lt;=, &gt;, &gt;=</a:t>
            </a:r>
          </a:p>
          <a:p>
            <a:pPr lvl="1"/>
            <a:r>
              <a:rPr lang="en-US" smtClean="0"/>
              <a:t>Two equality operations: 		==, !=</a:t>
            </a:r>
          </a:p>
          <a:p>
            <a:r>
              <a:rPr lang="en-US" smtClean="0"/>
              <a:t>Using logical operators / connectives.</a:t>
            </a:r>
          </a:p>
          <a:p>
            <a:pPr lvl="1"/>
            <a:r>
              <a:rPr lang="en-US" smtClean="0"/>
              <a:t>Two logical connectives: 		&amp;&amp;, | |</a:t>
            </a:r>
          </a:p>
          <a:p>
            <a:pPr lvl="1"/>
            <a:r>
              <a:rPr lang="en-US" smtClean="0"/>
              <a:t>Unary negation operator: 		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DA6AD-A887-4CB4-95A4-B9272E6511DF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en-US" sz="2800" smtClean="0">
                <a:solidFill>
                  <a:srgbClr val="FF0000"/>
                </a:solidFill>
                <a:cs typeface="Times New Roman" pitchFamily="18" charset="0"/>
              </a:rPr>
              <a:t>The Essentials of Repetition</a:t>
            </a:r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Loop</a:t>
            </a:r>
          </a:p>
          <a:p>
            <a:pPr lvl="1"/>
            <a:r>
              <a:rPr lang="en-US" sz="1800" smtClean="0"/>
              <a:t>Group of instructions computer executes repeatedly while some condition remains true</a:t>
            </a:r>
          </a:p>
          <a:p>
            <a:r>
              <a:rPr lang="en-US" sz="2000" smtClean="0"/>
              <a:t>Counter-controlled repetition</a:t>
            </a:r>
          </a:p>
          <a:p>
            <a:pPr lvl="1"/>
            <a:r>
              <a:rPr lang="en-US" sz="1800" smtClean="0"/>
              <a:t>Definite repetition - know how many times loop will execute</a:t>
            </a:r>
          </a:p>
          <a:p>
            <a:pPr lvl="1"/>
            <a:r>
              <a:rPr lang="en-US" sz="1800" smtClean="0"/>
              <a:t>Control variable used to count repetitions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Sentinel-controlled repetition</a:t>
            </a:r>
          </a:p>
          <a:p>
            <a:pPr lvl="1"/>
            <a:r>
              <a:rPr lang="en-US" sz="1800" smtClean="0"/>
              <a:t>Indefinite repetition</a:t>
            </a:r>
          </a:p>
          <a:p>
            <a:pPr lvl="1"/>
            <a:r>
              <a:rPr lang="en-US" sz="1800" smtClean="0"/>
              <a:t>Used when number of repetitions not known</a:t>
            </a:r>
          </a:p>
          <a:p>
            <a:pPr lvl="1"/>
            <a:r>
              <a:rPr lang="en-US" sz="1800" smtClean="0"/>
              <a:t>Sentinel value indicates "end of data"</a:t>
            </a:r>
          </a:p>
          <a:p>
            <a:pPr lvl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936CF-B16A-4C2F-BA0B-3ED000574F9E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noProof="1" smtClean="0">
                <a:solidFill>
                  <a:srgbClr val="FF0000"/>
                </a:solidFill>
              </a:rPr>
              <a:t>	</a:t>
            </a:r>
            <a:r>
              <a:rPr lang="en-US" noProof="1" smtClean="0">
                <a:solidFill>
                  <a:srgbClr val="FF0000"/>
                </a:solidFill>
              </a:rPr>
              <a:t>Counter-Controlled Repetition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4950"/>
            <a:ext cx="7772400" cy="4591050"/>
          </a:xfrm>
        </p:spPr>
        <p:txBody>
          <a:bodyPr/>
          <a:lstStyle/>
          <a:p>
            <a:pPr algn="just"/>
            <a:r>
              <a:rPr lang="en-US" sz="2400" smtClean="0">
                <a:latin typeface="Times" pitchFamily="18" charset="0"/>
                <a:cs typeface="Times New Roman" pitchFamily="18" charset="0"/>
              </a:rPr>
              <a:t>Counter-controlled repetition requires</a:t>
            </a:r>
          </a:p>
          <a:p>
            <a:pPr lvl="1" algn="just"/>
            <a:r>
              <a:rPr lang="en-US" sz="2000" i="1" smtClean="0">
                <a:cs typeface="Times New Roman" pitchFamily="18" charset="0"/>
              </a:rPr>
              <a:t>name</a:t>
            </a:r>
            <a:r>
              <a:rPr lang="en-US" sz="2000" smtClean="0">
                <a:cs typeface="Times New Roman" pitchFamily="18" charset="0"/>
              </a:rPr>
              <a:t> of a control variable (or loop counter).</a:t>
            </a:r>
            <a:endParaRPr lang="en-US" sz="2000" smtClean="0"/>
          </a:p>
          <a:p>
            <a:pPr lvl="1" algn="just"/>
            <a:r>
              <a:rPr lang="en-US" sz="2000" i="1" smtClean="0">
                <a:cs typeface="Times New Roman" pitchFamily="18" charset="0"/>
              </a:rPr>
              <a:t>initial value</a:t>
            </a:r>
            <a:r>
              <a:rPr lang="en-US" sz="2000" smtClean="0">
                <a:cs typeface="Times New Roman" pitchFamily="18" charset="0"/>
              </a:rPr>
              <a:t> of the control variable.</a:t>
            </a:r>
            <a:endParaRPr lang="en-US" sz="2000" smtClean="0"/>
          </a:p>
          <a:p>
            <a:pPr lvl="1" algn="just"/>
            <a:r>
              <a:rPr lang="en-US" sz="2000" smtClean="0">
                <a:cs typeface="Times New Roman" pitchFamily="18" charset="0"/>
              </a:rPr>
              <a:t>condition that tests for the </a:t>
            </a:r>
            <a:r>
              <a:rPr lang="en-US" sz="2000" i="1" smtClean="0">
                <a:cs typeface="Times New Roman" pitchFamily="18" charset="0"/>
              </a:rPr>
              <a:t>final value</a:t>
            </a:r>
            <a:r>
              <a:rPr lang="en-US" sz="2000" smtClean="0">
                <a:cs typeface="Times New Roman" pitchFamily="18" charset="0"/>
              </a:rPr>
              <a:t> of the control variable (i.e., whether looping should continue).</a:t>
            </a:r>
          </a:p>
          <a:p>
            <a:pPr lvl="1" algn="just"/>
            <a:r>
              <a:rPr lang="en-US" sz="2000" i="1" smtClean="0">
                <a:cs typeface="Times New Roman" pitchFamily="18" charset="0"/>
              </a:rPr>
              <a:t>increment</a:t>
            </a:r>
            <a:r>
              <a:rPr lang="en-US" sz="2000" smtClean="0">
                <a:cs typeface="Times New Roman" pitchFamily="18" charset="0"/>
              </a:rPr>
              <a:t> (or </a:t>
            </a:r>
            <a:r>
              <a:rPr lang="en-US" sz="2000" i="1" smtClean="0">
                <a:cs typeface="Times New Roman" pitchFamily="18" charset="0"/>
              </a:rPr>
              <a:t>decrement</a:t>
            </a:r>
            <a:r>
              <a:rPr lang="en-US" sz="2000" smtClean="0">
                <a:cs typeface="Times New Roman" pitchFamily="18" charset="0"/>
              </a:rPr>
              <a:t>) by which the control variable is modified each time through the loop.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1800" smtClean="0">
              <a:cs typeface="Times New Roman" pitchFamily="18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EDE59-B8FF-4AEF-A055-195E6C9A835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1143000" y="4343400"/>
            <a:ext cx="6492875" cy="18780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US" sz="1800" i="0" dirty="0" err="1">
                <a:latin typeface="Arial" pitchFamily="34" charset="0"/>
              </a:rPr>
              <a:t>int</a:t>
            </a:r>
            <a:r>
              <a:rPr lang="en-US" sz="1800" i="0" dirty="0">
                <a:latin typeface="Arial" pitchFamily="34" charset="0"/>
              </a:rPr>
              <a:t> counter =1;                   //initialization</a:t>
            </a:r>
          </a:p>
          <a:p>
            <a:pPr>
              <a:defRPr/>
            </a:pPr>
            <a:r>
              <a:rPr lang="en-US" sz="1800" i="0" dirty="0">
                <a:latin typeface="Arial" pitchFamily="34" charset="0"/>
              </a:rPr>
              <a:t> while (counter &lt;= 10) {      //repetition condition</a:t>
            </a:r>
          </a:p>
          <a:p>
            <a:pPr>
              <a:defRPr/>
            </a:pPr>
            <a:r>
              <a:rPr lang="en-US" sz="1800" i="0" dirty="0">
                <a:latin typeface="Arial" pitchFamily="34" charset="0"/>
              </a:rPr>
              <a:t>		   </a:t>
            </a:r>
            <a:r>
              <a:rPr lang="en-US" sz="1800" i="0" dirty="0" err="1">
                <a:latin typeface="Arial" pitchFamily="34" charset="0"/>
              </a:rPr>
              <a:t>printf</a:t>
            </a:r>
            <a:r>
              <a:rPr lang="en-US" sz="1800" i="0" dirty="0">
                <a:latin typeface="Arial" pitchFamily="34" charset="0"/>
              </a:rPr>
              <a:t>( "%d\n", counter );</a:t>
            </a:r>
          </a:p>
          <a:p>
            <a:pPr>
              <a:defRPr/>
            </a:pPr>
            <a:r>
              <a:rPr lang="en-US" sz="2000" i="0" dirty="0">
                <a:latin typeface="Arial" pitchFamily="34" charset="0"/>
              </a:rPr>
              <a:t>		   ++counter;               //increment</a:t>
            </a:r>
          </a:p>
          <a:p>
            <a:pPr>
              <a:defRPr/>
            </a:pPr>
            <a:r>
              <a:rPr lang="en-US" sz="2000" i="0" dirty="0">
                <a:latin typeface="Arial" pitchFamily="34" charset="0"/>
              </a:rPr>
              <a:t>		}</a:t>
            </a:r>
          </a:p>
          <a:p>
            <a:pPr>
              <a:defRPr/>
            </a:pPr>
            <a:endParaRPr lang="en-US" sz="2000" i="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nimBg="1"/>
      <p:bldP spid="15667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noProof="1" smtClean="0">
                <a:solidFill>
                  <a:srgbClr val="FF0000"/>
                </a:solidFill>
              </a:rPr>
              <a:t>	</a:t>
            </a:r>
            <a:r>
              <a:rPr lang="en-US" noProof="1" smtClean="0">
                <a:solidFill>
                  <a:srgbClr val="FF0000"/>
                </a:solidFill>
              </a:rPr>
              <a:t>Counter-Controlled Repetition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4950"/>
            <a:ext cx="7772400" cy="4591050"/>
          </a:xfrm>
        </p:spPr>
        <p:txBody>
          <a:bodyPr/>
          <a:lstStyle/>
          <a:p>
            <a:pPr algn="just"/>
            <a:r>
              <a:rPr lang="en-US" sz="2400" smtClean="0">
                <a:latin typeface="Times" pitchFamily="18" charset="0"/>
                <a:cs typeface="Times New Roman" pitchFamily="18" charset="0"/>
              </a:rPr>
              <a:t>Counter-controlled repetition requires</a:t>
            </a:r>
          </a:p>
          <a:p>
            <a:pPr lvl="1" algn="just"/>
            <a:r>
              <a:rPr lang="en-US" sz="2000" i="1" smtClean="0">
                <a:cs typeface="Times New Roman" pitchFamily="18" charset="0"/>
              </a:rPr>
              <a:t>name</a:t>
            </a:r>
            <a:r>
              <a:rPr lang="en-US" sz="2000" smtClean="0">
                <a:cs typeface="Times New Roman" pitchFamily="18" charset="0"/>
              </a:rPr>
              <a:t> of a control variable (or loop counter).</a:t>
            </a:r>
            <a:endParaRPr lang="en-US" sz="2000" smtClean="0"/>
          </a:p>
          <a:p>
            <a:pPr lvl="1" algn="just"/>
            <a:r>
              <a:rPr lang="en-US" sz="2000" i="1" smtClean="0">
                <a:cs typeface="Times New Roman" pitchFamily="18" charset="0"/>
              </a:rPr>
              <a:t>initial value</a:t>
            </a:r>
            <a:r>
              <a:rPr lang="en-US" sz="2000" smtClean="0">
                <a:cs typeface="Times New Roman" pitchFamily="18" charset="0"/>
              </a:rPr>
              <a:t> of the control variable.</a:t>
            </a:r>
            <a:endParaRPr lang="en-US" sz="2000" smtClean="0"/>
          </a:p>
          <a:p>
            <a:pPr lvl="1" algn="just"/>
            <a:r>
              <a:rPr lang="en-US" sz="2000" smtClean="0">
                <a:cs typeface="Times New Roman" pitchFamily="18" charset="0"/>
              </a:rPr>
              <a:t>condition that tests for the </a:t>
            </a:r>
            <a:r>
              <a:rPr lang="en-US" sz="2000" i="1" smtClean="0">
                <a:cs typeface="Times New Roman" pitchFamily="18" charset="0"/>
              </a:rPr>
              <a:t>final value</a:t>
            </a:r>
            <a:r>
              <a:rPr lang="en-US" sz="2000" smtClean="0">
                <a:cs typeface="Times New Roman" pitchFamily="18" charset="0"/>
              </a:rPr>
              <a:t> of the control variable (i.e., whether looping should continue).</a:t>
            </a:r>
          </a:p>
          <a:p>
            <a:pPr lvl="1" algn="just"/>
            <a:r>
              <a:rPr lang="en-US" sz="2000" i="1" smtClean="0">
                <a:cs typeface="Times New Roman" pitchFamily="18" charset="0"/>
              </a:rPr>
              <a:t>increment</a:t>
            </a:r>
            <a:r>
              <a:rPr lang="en-US" sz="2000" smtClean="0">
                <a:cs typeface="Times New Roman" pitchFamily="18" charset="0"/>
              </a:rPr>
              <a:t> (or </a:t>
            </a:r>
            <a:r>
              <a:rPr lang="en-US" sz="2000" i="1" smtClean="0">
                <a:cs typeface="Times New Roman" pitchFamily="18" charset="0"/>
              </a:rPr>
              <a:t>decrement</a:t>
            </a:r>
            <a:r>
              <a:rPr lang="en-US" sz="2000" smtClean="0">
                <a:cs typeface="Times New Roman" pitchFamily="18" charset="0"/>
              </a:rPr>
              <a:t>) by which the control variable is modified each time through the loop.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1800" smtClean="0">
              <a:cs typeface="Times New Roman" pitchFamily="18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781F6-5256-4860-A19D-C43D3D7DB393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333500" y="4495800"/>
            <a:ext cx="5499100" cy="1200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 err="1">
                <a:solidFill>
                  <a:schemeClr val="accent1"/>
                </a:solidFill>
                <a:latin typeface="Arial" pitchFamily="34" charset="0"/>
              </a:rPr>
              <a:t>int</a:t>
            </a:r>
            <a:r>
              <a:rPr lang="en-US" i="0" dirty="0">
                <a:latin typeface="Arial" pitchFamily="34" charset="0"/>
              </a:rPr>
              <a:t> counter;</a:t>
            </a:r>
          </a:p>
          <a:p>
            <a:pPr>
              <a:defRPr/>
            </a:pPr>
            <a:r>
              <a:rPr lang="en-US" i="0" dirty="0">
                <a:solidFill>
                  <a:schemeClr val="accent1"/>
                </a:solidFill>
                <a:latin typeface="Arial" pitchFamily="34" charset="0"/>
              </a:rPr>
              <a:t>for</a:t>
            </a:r>
            <a:r>
              <a:rPr lang="en-US" i="0" dirty="0">
                <a:latin typeface="Arial" pitchFamily="34" charset="0"/>
              </a:rPr>
              <a:t> (counter=1;counter&lt;=10;counter++)</a:t>
            </a:r>
          </a:p>
          <a:p>
            <a:pPr>
              <a:defRPr/>
            </a:pPr>
            <a:r>
              <a:rPr lang="en-US" i="0" dirty="0">
                <a:latin typeface="Arial" pitchFamily="34" charset="0"/>
              </a:rPr>
              <a:t>     </a:t>
            </a:r>
            <a:r>
              <a:rPr lang="en-US" i="0" dirty="0" err="1">
                <a:latin typeface="Arial" pitchFamily="34" charset="0"/>
              </a:rPr>
              <a:t>printf</a:t>
            </a:r>
            <a:r>
              <a:rPr lang="en-US" i="0" dirty="0">
                <a:latin typeface="Arial" pitchFamily="34" charset="0"/>
              </a:rPr>
              <a:t>(“%d\</a:t>
            </a:r>
            <a:r>
              <a:rPr lang="en-US" i="0" dirty="0" err="1">
                <a:latin typeface="Arial" pitchFamily="34" charset="0"/>
              </a:rPr>
              <a:t>n”,counter</a:t>
            </a:r>
            <a:r>
              <a:rPr lang="en-US" i="0" dirty="0">
                <a:latin typeface="Arial" pitchFamily="34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while </a:t>
            </a:r>
            <a:r>
              <a:rPr lang="en-US" smtClean="0"/>
              <a:t>Statement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42672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while (condition)</a:t>
            </a:r>
          </a:p>
          <a:p>
            <a:pPr>
              <a:buFontTx/>
              <a:buNone/>
            </a:pPr>
            <a:r>
              <a:rPr lang="en-US" sz="2400" smtClean="0"/>
              <a:t>	statement_to_repeat;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while (condition) {</a:t>
            </a:r>
          </a:p>
          <a:p>
            <a:pPr>
              <a:buFontTx/>
              <a:buNone/>
            </a:pPr>
            <a:r>
              <a:rPr lang="en-US" sz="2400" smtClean="0"/>
              <a:t>		statement_1;</a:t>
            </a:r>
          </a:p>
          <a:p>
            <a:pPr>
              <a:buFontTx/>
              <a:buNone/>
            </a:pPr>
            <a:r>
              <a:rPr lang="en-US" sz="2400" smtClean="0"/>
              <a:t>		...</a:t>
            </a:r>
          </a:p>
          <a:p>
            <a:pPr>
              <a:buFontTx/>
              <a:buNone/>
            </a:pPr>
            <a:r>
              <a:rPr lang="en-US" sz="2400" smtClean="0"/>
              <a:t>		statement_N;</a:t>
            </a:r>
          </a:p>
          <a:p>
            <a:pPr>
              <a:buFontTx/>
              <a:buNone/>
            </a:pPr>
            <a:r>
              <a:rPr lang="en-US" sz="2400" smtClean="0"/>
              <a:t>}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C31D1-0680-4FB7-80A1-89F053F0FCC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4840288" y="2198688"/>
            <a:ext cx="3802062" cy="29194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/* Weight loss program */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chemeClr val="accent1"/>
                </a:solidFill>
                <a:latin typeface="Arial" pitchFamily="34" charset="0"/>
              </a:rPr>
              <a:t>while</a:t>
            </a: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 ( weight &gt; 65 ) {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	printf("Go, exercise, ");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	printf("then come back. \n");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	printf("Enter your weight: ");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	scanf("%d", &amp;weight);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>
                <a:solidFill>
                  <a:srgbClr val="000099"/>
                </a:solidFill>
                <a:latin typeface="Arial" pitchFamily="34" charset="0"/>
              </a:rPr>
              <a:t>     }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800" b="1" i="0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 algn="r">
              <a:spcBef>
                <a:spcPct val="20000"/>
              </a:spcBef>
              <a:defRPr/>
            </a:pPr>
            <a:endParaRPr lang="en-US" sz="800" b="1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 algn="r">
              <a:spcBef>
                <a:spcPct val="20000"/>
              </a:spcBef>
              <a:defRPr/>
            </a:pPr>
            <a:endParaRPr lang="en-US" sz="800" b="1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 algn="r">
              <a:spcBef>
                <a:spcPct val="20000"/>
              </a:spcBef>
              <a:defRPr/>
            </a:pPr>
            <a:endParaRPr lang="en-US" sz="800" b="1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800" b="1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230313" y="4619625"/>
            <a:ext cx="3309937" cy="1827213"/>
          </a:xfrm>
          <a:prstGeom prst="rect">
            <a:avLst/>
          </a:prstGeom>
          <a:solidFill>
            <a:srgbClr val="CCFFCC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A50021"/>
                </a:solidFill>
              </a:rPr>
              <a:t>int</a:t>
            </a:r>
            <a:r>
              <a:rPr lang="en-US" sz="2000" b="1" i="0">
                <a:solidFill>
                  <a:schemeClr val="accent2"/>
                </a:solidFill>
              </a:rPr>
              <a:t>  digit = 0;</a:t>
            </a:r>
          </a:p>
          <a:p>
            <a:pPr marL="342900" indent="-342900">
              <a:spcBef>
                <a:spcPct val="20000"/>
              </a:spcBef>
            </a:pPr>
            <a:endParaRPr lang="en-US" sz="2000" b="1" i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A50021"/>
                </a:solidFill>
              </a:rPr>
              <a:t>while</a:t>
            </a:r>
            <a:r>
              <a:rPr lang="en-US" sz="2000" b="1" i="0">
                <a:solidFill>
                  <a:schemeClr val="accent2"/>
                </a:solidFill>
              </a:rPr>
              <a:t>  (digit &lt;= 9)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  printf (“%d \n”, digit++);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F659C-5EAA-442E-9486-AC197C9311BD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5846" name="AutoShape 3"/>
          <p:cNvSpPr>
            <a:spLocks noChangeArrowheads="1"/>
          </p:cNvSpPr>
          <p:nvPr/>
        </p:nvSpPr>
        <p:spPr bwMode="auto">
          <a:xfrm>
            <a:off x="2228850" y="2698750"/>
            <a:ext cx="2035175" cy="882650"/>
          </a:xfrm>
          <a:prstGeom prst="diamond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5847" name="Line 4"/>
          <p:cNvSpPr>
            <a:spLocks noChangeShapeType="1"/>
          </p:cNvSpPr>
          <p:nvPr/>
        </p:nvSpPr>
        <p:spPr bwMode="auto">
          <a:xfrm>
            <a:off x="3230563" y="1930400"/>
            <a:ext cx="0" cy="7683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Rectangle 5"/>
          <p:cNvSpPr>
            <a:spLocks noChangeArrowheads="1"/>
          </p:cNvSpPr>
          <p:nvPr/>
        </p:nvSpPr>
        <p:spPr bwMode="auto">
          <a:xfrm>
            <a:off x="2074863" y="4233863"/>
            <a:ext cx="2457450" cy="538162"/>
          </a:xfrm>
          <a:prstGeom prst="rect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statement(s)</a:t>
            </a:r>
          </a:p>
        </p:txBody>
      </p:sp>
      <p:sp>
        <p:nvSpPr>
          <p:cNvPr id="35849" name="Line 6"/>
          <p:cNvSpPr>
            <a:spLocks noChangeShapeType="1"/>
          </p:cNvSpPr>
          <p:nvPr/>
        </p:nvSpPr>
        <p:spPr bwMode="auto">
          <a:xfrm>
            <a:off x="3227388" y="3581400"/>
            <a:ext cx="0" cy="6524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0" name="Line 7"/>
          <p:cNvSpPr>
            <a:spLocks noChangeShapeType="1"/>
          </p:cNvSpPr>
          <p:nvPr/>
        </p:nvSpPr>
        <p:spPr bwMode="auto">
          <a:xfrm>
            <a:off x="3265488" y="4772025"/>
            <a:ext cx="0" cy="4222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1" name="Line 8"/>
          <p:cNvSpPr>
            <a:spLocks noChangeShapeType="1"/>
          </p:cNvSpPr>
          <p:nvPr/>
        </p:nvSpPr>
        <p:spPr bwMode="auto">
          <a:xfrm flipH="1">
            <a:off x="1652588" y="5194300"/>
            <a:ext cx="16129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Line 9"/>
          <p:cNvSpPr>
            <a:spLocks noChangeShapeType="1"/>
          </p:cNvSpPr>
          <p:nvPr/>
        </p:nvSpPr>
        <p:spPr bwMode="auto">
          <a:xfrm flipV="1">
            <a:off x="1652588" y="2506663"/>
            <a:ext cx="0" cy="26876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3" name="Line 10"/>
          <p:cNvSpPr>
            <a:spLocks noChangeShapeType="1"/>
          </p:cNvSpPr>
          <p:nvPr/>
        </p:nvSpPr>
        <p:spPr bwMode="auto">
          <a:xfrm>
            <a:off x="1652588" y="2506663"/>
            <a:ext cx="149701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4" name="Line 11"/>
          <p:cNvSpPr>
            <a:spLocks noChangeShapeType="1"/>
          </p:cNvSpPr>
          <p:nvPr/>
        </p:nvSpPr>
        <p:spPr bwMode="auto">
          <a:xfrm>
            <a:off x="4264025" y="3159125"/>
            <a:ext cx="92075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5" name="Line 12"/>
          <p:cNvSpPr>
            <a:spLocks noChangeShapeType="1"/>
          </p:cNvSpPr>
          <p:nvPr/>
        </p:nvSpPr>
        <p:spPr bwMode="auto">
          <a:xfrm>
            <a:off x="5184775" y="3159125"/>
            <a:ext cx="0" cy="26114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6" name="Text Box 13"/>
          <p:cNvSpPr txBox="1">
            <a:spLocks noChangeArrowheads="1"/>
          </p:cNvSpPr>
          <p:nvPr/>
        </p:nvSpPr>
        <p:spPr bwMode="auto">
          <a:xfrm>
            <a:off x="3187700" y="3619500"/>
            <a:ext cx="920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</a:t>
            </a:r>
          </a:p>
        </p:txBody>
      </p:sp>
      <p:sp>
        <p:nvSpPr>
          <p:cNvPr id="35857" name="Text Box 14"/>
          <p:cNvSpPr txBox="1">
            <a:spLocks noChangeArrowheads="1"/>
          </p:cNvSpPr>
          <p:nvPr/>
        </p:nvSpPr>
        <p:spPr bwMode="auto">
          <a:xfrm>
            <a:off x="4378325" y="2698750"/>
            <a:ext cx="920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</a:t>
            </a:r>
          </a:p>
        </p:txBody>
      </p:sp>
      <p:sp>
        <p:nvSpPr>
          <p:cNvPr id="35858" name="Rectangle 15"/>
          <p:cNvSpPr>
            <a:spLocks noChangeArrowheads="1"/>
          </p:cNvSpPr>
          <p:nvPr/>
        </p:nvSpPr>
        <p:spPr bwMode="auto">
          <a:xfrm>
            <a:off x="6184900" y="2928938"/>
            <a:ext cx="2611438" cy="15748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Single-entry / </a:t>
            </a:r>
          </a:p>
          <a:p>
            <a:pPr algn="ctr"/>
            <a:r>
              <a:rPr lang="en-US"/>
              <a:t>single-exit</a:t>
            </a:r>
          </a:p>
          <a:p>
            <a:pPr algn="ctr"/>
            <a:r>
              <a:rPr lang="en-US"/>
              <a:t>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do-while </a:t>
            </a:r>
            <a:r>
              <a:rPr lang="en-US" smtClean="0"/>
              <a:t>Statement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2BC88-C4DA-4B7D-B3F5-0AD20BAA0A5F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4840288" y="2198688"/>
            <a:ext cx="3802062" cy="29194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/* Weight loss program */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chemeClr val="accent1"/>
                </a:solidFill>
                <a:latin typeface="Arial" pitchFamily="34" charset="0"/>
              </a:rPr>
              <a:t>do</a:t>
            </a: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 {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	</a:t>
            </a:r>
            <a:r>
              <a:rPr lang="en-US" sz="1800" b="1" i="0" dirty="0" err="1">
                <a:solidFill>
                  <a:srgbClr val="000099"/>
                </a:solidFill>
                <a:latin typeface="Arial" pitchFamily="34" charset="0"/>
              </a:rPr>
              <a:t>printf</a:t>
            </a: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("Go, exercise, ");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	</a:t>
            </a:r>
            <a:r>
              <a:rPr lang="en-US" sz="1800" b="1" i="0" dirty="0" err="1">
                <a:solidFill>
                  <a:srgbClr val="000099"/>
                </a:solidFill>
                <a:latin typeface="Arial" pitchFamily="34" charset="0"/>
              </a:rPr>
              <a:t>printf</a:t>
            </a: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("then come back. \n");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	</a:t>
            </a:r>
            <a:r>
              <a:rPr lang="en-US" sz="1800" b="1" i="0" dirty="0" err="1">
                <a:solidFill>
                  <a:srgbClr val="000099"/>
                </a:solidFill>
                <a:latin typeface="Arial" pitchFamily="34" charset="0"/>
              </a:rPr>
              <a:t>printf</a:t>
            </a: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("Enter your weight: ");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	</a:t>
            </a:r>
            <a:r>
              <a:rPr lang="en-US" sz="1800" b="1" i="0" dirty="0" err="1">
                <a:solidFill>
                  <a:srgbClr val="000099"/>
                </a:solidFill>
                <a:latin typeface="Arial" pitchFamily="34" charset="0"/>
              </a:rPr>
              <a:t>scanf</a:t>
            </a: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("%d", &amp;weight);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     } </a:t>
            </a:r>
            <a:r>
              <a:rPr lang="en-US" sz="1800" b="1" i="0" dirty="0">
                <a:solidFill>
                  <a:schemeClr val="accent1"/>
                </a:solidFill>
                <a:latin typeface="Arial" pitchFamily="34" charset="0"/>
              </a:rPr>
              <a:t>while</a:t>
            </a:r>
            <a:r>
              <a:rPr lang="en-US" sz="1800" b="1" i="0" dirty="0">
                <a:solidFill>
                  <a:srgbClr val="000099"/>
                </a:solidFill>
                <a:latin typeface="Arial" pitchFamily="34" charset="0"/>
              </a:rPr>
              <a:t> ( weight &gt; 65 ) ;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800" b="1" i="0" dirty="0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 algn="r">
              <a:spcBef>
                <a:spcPct val="20000"/>
              </a:spcBef>
              <a:defRPr/>
            </a:pPr>
            <a:endParaRPr lang="en-US" sz="800" b="1" dirty="0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 algn="r">
              <a:spcBef>
                <a:spcPct val="20000"/>
              </a:spcBef>
              <a:defRPr/>
            </a:pPr>
            <a:endParaRPr lang="en-US" sz="800" b="1" dirty="0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 algn="r">
              <a:spcBef>
                <a:spcPct val="20000"/>
              </a:spcBef>
              <a:defRPr/>
            </a:pPr>
            <a:endParaRPr lang="en-US" sz="800" b="1" dirty="0">
              <a:solidFill>
                <a:srgbClr val="000099"/>
              </a:solidFill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800" b="1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269875" y="1739900"/>
            <a:ext cx="4394200" cy="3378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accent2"/>
                </a:solidFill>
              </a:rPr>
              <a:t>do {</a:t>
            </a:r>
            <a:r>
              <a:rPr lang="en-US" b="1" i="0">
                <a:solidFill>
                  <a:schemeClr val="accent2"/>
                </a:solidFill>
              </a:rPr>
              <a:t/>
            </a:r>
            <a:br>
              <a:rPr lang="en-US" b="1" i="0">
                <a:solidFill>
                  <a:schemeClr val="accent2"/>
                </a:solidFill>
              </a:rPr>
            </a:br>
            <a:r>
              <a:rPr lang="en-US" b="1" i="0">
                <a:solidFill>
                  <a:schemeClr val="accent2"/>
                </a:solidFill>
              </a:rPr>
              <a:t>   	         </a:t>
            </a:r>
          </a:p>
          <a:p>
            <a:r>
              <a:rPr lang="en-US" b="1" i="0">
                <a:solidFill>
                  <a:schemeClr val="accent2"/>
                </a:solidFill>
              </a:rPr>
              <a:t>   </a:t>
            </a:r>
            <a:r>
              <a:rPr lang="en-US" b="1">
                <a:solidFill>
                  <a:schemeClr val="accent2"/>
                </a:solidFill>
              </a:rPr>
              <a:t>statement-1</a:t>
            </a:r>
          </a:p>
          <a:p>
            <a:r>
              <a:rPr lang="en-US" b="1">
                <a:solidFill>
                  <a:schemeClr val="accent2"/>
                </a:solidFill>
              </a:rPr>
              <a:t>   statement-2</a:t>
            </a:r>
          </a:p>
          <a:p>
            <a:r>
              <a:rPr lang="en-US" b="1">
                <a:solidFill>
                  <a:schemeClr val="accent2"/>
                </a:solidFill>
              </a:rPr>
              <a:t>         .</a:t>
            </a:r>
          </a:p>
          <a:p>
            <a:r>
              <a:rPr lang="en-US" b="1">
                <a:solidFill>
                  <a:schemeClr val="accent2"/>
                </a:solidFill>
              </a:rPr>
              <a:t>         .</a:t>
            </a:r>
          </a:p>
          <a:p>
            <a:r>
              <a:rPr lang="en-US" b="1">
                <a:solidFill>
                  <a:schemeClr val="accent2"/>
                </a:solidFill>
              </a:rPr>
              <a:t>   statement-n</a:t>
            </a:r>
            <a:br>
              <a:rPr lang="en-US" b="1">
                <a:solidFill>
                  <a:schemeClr val="accent2"/>
                </a:solidFill>
              </a:rPr>
            </a:br>
            <a:endParaRPr lang="en-US" b="1">
              <a:solidFill>
                <a:schemeClr val="accent2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	      </a:t>
            </a:r>
            <a:r>
              <a:rPr lang="en-US" i="0">
                <a:solidFill>
                  <a:schemeClr val="accent2"/>
                </a:solidFill>
              </a:rPr>
              <a:t>} while (</a:t>
            </a:r>
            <a:r>
              <a:rPr lang="en-US" b="1" i="0">
                <a:solidFill>
                  <a:schemeClr val="accent2"/>
                </a:solidFill>
              </a:rPr>
              <a:t> </a:t>
            </a:r>
            <a:r>
              <a:rPr lang="en-US" b="1">
                <a:solidFill>
                  <a:schemeClr val="accent2"/>
                </a:solidFill>
              </a:rPr>
              <a:t>condition</a:t>
            </a:r>
            <a:r>
              <a:rPr lang="en-US" b="1" i="0">
                <a:solidFill>
                  <a:schemeClr val="accent2"/>
                </a:solidFill>
              </a:rPr>
              <a:t> </a:t>
            </a:r>
            <a:r>
              <a:rPr lang="en-US" i="0">
                <a:solidFill>
                  <a:schemeClr val="accent2"/>
                </a:solidFill>
              </a:rPr>
              <a:t>);</a:t>
            </a: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5224463" y="5349875"/>
            <a:ext cx="2930525" cy="822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</a:rPr>
              <a:t>At least one round</a:t>
            </a:r>
          </a:p>
          <a:p>
            <a:pPr>
              <a:defRPr/>
            </a:pPr>
            <a:r>
              <a:rPr lang="en-US" dirty="0">
                <a:latin typeface="Arial" pitchFamily="34" charset="0"/>
              </a:rPr>
              <a:t>of exercise ensured.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1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17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17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1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1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1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1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1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1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0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01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0EF7C-CABA-4922-B002-34164DD60660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7894" name="AutoShape 3"/>
          <p:cNvSpPr>
            <a:spLocks noChangeArrowheads="1"/>
          </p:cNvSpPr>
          <p:nvPr/>
        </p:nvSpPr>
        <p:spPr bwMode="auto">
          <a:xfrm>
            <a:off x="2228850" y="3889375"/>
            <a:ext cx="2035175" cy="882650"/>
          </a:xfrm>
          <a:prstGeom prst="diamond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1998663" y="2468563"/>
            <a:ext cx="2457450" cy="538162"/>
          </a:xfrm>
          <a:prstGeom prst="rect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statement(s)</a:t>
            </a:r>
          </a:p>
        </p:txBody>
      </p:sp>
      <p:sp>
        <p:nvSpPr>
          <p:cNvPr id="37896" name="Line 5"/>
          <p:cNvSpPr>
            <a:spLocks noChangeShapeType="1"/>
          </p:cNvSpPr>
          <p:nvPr/>
        </p:nvSpPr>
        <p:spPr bwMode="auto">
          <a:xfrm>
            <a:off x="3265488" y="4772025"/>
            <a:ext cx="0" cy="4222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7" name="Line 6"/>
          <p:cNvSpPr>
            <a:spLocks noChangeShapeType="1"/>
          </p:cNvSpPr>
          <p:nvPr/>
        </p:nvSpPr>
        <p:spPr bwMode="auto">
          <a:xfrm flipH="1">
            <a:off x="1652588" y="5194300"/>
            <a:ext cx="16129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Line 7"/>
          <p:cNvSpPr>
            <a:spLocks noChangeShapeType="1"/>
          </p:cNvSpPr>
          <p:nvPr/>
        </p:nvSpPr>
        <p:spPr bwMode="auto">
          <a:xfrm flipH="1" flipV="1">
            <a:off x="1614488" y="2162175"/>
            <a:ext cx="38100" cy="30321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3227388" y="4773613"/>
            <a:ext cx="920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</a:t>
            </a:r>
          </a:p>
        </p:txBody>
      </p:sp>
      <p:sp>
        <p:nvSpPr>
          <p:cNvPr id="37900" name="Text Box 9"/>
          <p:cNvSpPr txBox="1">
            <a:spLocks noChangeArrowheads="1"/>
          </p:cNvSpPr>
          <p:nvPr/>
        </p:nvSpPr>
        <p:spPr bwMode="auto">
          <a:xfrm>
            <a:off x="4303713" y="3851275"/>
            <a:ext cx="920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</a:t>
            </a:r>
          </a:p>
        </p:txBody>
      </p:sp>
      <p:sp>
        <p:nvSpPr>
          <p:cNvPr id="37901" name="Rectangle 10"/>
          <p:cNvSpPr>
            <a:spLocks noChangeArrowheads="1"/>
          </p:cNvSpPr>
          <p:nvPr/>
        </p:nvSpPr>
        <p:spPr bwMode="auto">
          <a:xfrm>
            <a:off x="6184900" y="2928938"/>
            <a:ext cx="2611438" cy="15748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Single-entry / </a:t>
            </a:r>
          </a:p>
          <a:p>
            <a:pPr algn="ctr"/>
            <a:r>
              <a:rPr lang="en-US"/>
              <a:t>single-exit</a:t>
            </a:r>
          </a:p>
          <a:p>
            <a:pPr algn="ctr"/>
            <a:r>
              <a:rPr lang="en-US"/>
              <a:t>structure</a:t>
            </a:r>
          </a:p>
        </p:txBody>
      </p:sp>
      <p:sp>
        <p:nvSpPr>
          <p:cNvPr id="37902" name="Line 11"/>
          <p:cNvSpPr>
            <a:spLocks noChangeShapeType="1"/>
          </p:cNvSpPr>
          <p:nvPr/>
        </p:nvSpPr>
        <p:spPr bwMode="auto">
          <a:xfrm>
            <a:off x="3227388" y="3006725"/>
            <a:ext cx="0" cy="8826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3" name="Line 12"/>
          <p:cNvSpPr>
            <a:spLocks noChangeShapeType="1"/>
          </p:cNvSpPr>
          <p:nvPr/>
        </p:nvSpPr>
        <p:spPr bwMode="auto">
          <a:xfrm>
            <a:off x="3189288" y="1624013"/>
            <a:ext cx="0" cy="8064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4" name="Line 13"/>
          <p:cNvSpPr>
            <a:spLocks noChangeShapeType="1"/>
          </p:cNvSpPr>
          <p:nvPr/>
        </p:nvSpPr>
        <p:spPr bwMode="auto">
          <a:xfrm>
            <a:off x="1614488" y="2162175"/>
            <a:ext cx="15367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5" name="Line 14"/>
          <p:cNvSpPr>
            <a:spLocks noChangeShapeType="1"/>
          </p:cNvSpPr>
          <p:nvPr/>
        </p:nvSpPr>
        <p:spPr bwMode="auto">
          <a:xfrm>
            <a:off x="4264025" y="4351338"/>
            <a:ext cx="50006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6" name="Line 15"/>
          <p:cNvSpPr>
            <a:spLocks noChangeShapeType="1"/>
          </p:cNvSpPr>
          <p:nvPr/>
        </p:nvSpPr>
        <p:spPr bwMode="auto">
          <a:xfrm>
            <a:off x="4764088" y="4351338"/>
            <a:ext cx="0" cy="12668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5186363" y="4503738"/>
            <a:ext cx="3502025" cy="20955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A50021"/>
                </a:solidFill>
              </a:rPr>
              <a:t>int</a:t>
            </a:r>
            <a:r>
              <a:rPr lang="en-US" sz="2000" b="1" i="0">
                <a:solidFill>
                  <a:schemeClr val="accent2"/>
                </a:solidFill>
              </a:rPr>
              <a:t>  digit = 0;</a:t>
            </a:r>
          </a:p>
          <a:p>
            <a:pPr marL="342900" indent="-342900">
              <a:spcBef>
                <a:spcPct val="20000"/>
              </a:spcBef>
            </a:pPr>
            <a:endParaRPr lang="en-US" sz="2000" b="1" i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A50021"/>
                </a:solidFill>
              </a:rPr>
              <a:t>do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    printf (“%d \n”, digit++);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A50021"/>
                </a:solidFill>
              </a:rPr>
              <a:t>while</a:t>
            </a:r>
            <a:r>
              <a:rPr lang="en-US" sz="2000" b="1" i="0">
                <a:solidFill>
                  <a:schemeClr val="accent2"/>
                </a:solidFill>
              </a:rPr>
              <a:t> (digit &lt;= 9);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8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for </a:t>
            </a:r>
            <a:r>
              <a:rPr lang="en-US" smtClean="0"/>
              <a:t>Statement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42672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for (initial; condition; iteration)</a:t>
            </a:r>
          </a:p>
          <a:p>
            <a:pPr>
              <a:buFontTx/>
              <a:buNone/>
            </a:pPr>
            <a:r>
              <a:rPr lang="en-US" sz="2000" smtClean="0"/>
              <a:t>		statement_to_repeat;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for (initial; condition; iteration) {</a:t>
            </a:r>
          </a:p>
          <a:p>
            <a:pPr>
              <a:buFontTx/>
              <a:buNone/>
            </a:pPr>
            <a:r>
              <a:rPr lang="en-US" sz="2000" smtClean="0"/>
              <a:t>		statement_1;</a:t>
            </a:r>
          </a:p>
          <a:p>
            <a:pPr>
              <a:buFontTx/>
              <a:buNone/>
            </a:pPr>
            <a:r>
              <a:rPr lang="en-US" sz="2000" smtClean="0"/>
              <a:t>		...</a:t>
            </a:r>
          </a:p>
          <a:p>
            <a:pPr>
              <a:buFontTx/>
              <a:buNone/>
            </a:pPr>
            <a:r>
              <a:rPr lang="en-US" sz="2000" smtClean="0"/>
              <a:t>		statement_N;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25C7-3F21-4198-B6F4-2D82D93BFD69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4225925" y="4081463"/>
            <a:ext cx="3498850" cy="1212850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000099"/>
                </a:solidFill>
              </a:rPr>
              <a:t>fact = 1;  </a:t>
            </a:r>
            <a:r>
              <a:rPr lang="en-US" sz="1400" b="1" i="0">
                <a:solidFill>
                  <a:schemeClr val="accent2"/>
                </a:solidFill>
              </a:rPr>
              <a:t>/* Calculate 10 ! */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chemeClr val="accent1"/>
                </a:solidFill>
              </a:rPr>
              <a:t>for</a:t>
            </a:r>
            <a:r>
              <a:rPr lang="en-US" sz="2000" b="1" i="0">
                <a:solidFill>
                  <a:srgbClr val="000099"/>
                </a:solidFill>
              </a:rPr>
              <a:t> ( i = 1; i &lt; =10; i++)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rgbClr val="000099"/>
                </a:solidFill>
              </a:rPr>
              <a:t>	fact = fact * i;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837363" y="4735513"/>
            <a:ext cx="1752600" cy="1079500"/>
            <a:chOff x="4464" y="1584"/>
            <a:chExt cx="1104" cy="680"/>
          </a:xfrm>
        </p:grpSpPr>
        <p:sp>
          <p:nvSpPr>
            <p:cNvPr id="38926" name="Text Box 9"/>
            <p:cNvSpPr txBox="1">
              <a:spLocks noChangeArrowheads="1"/>
            </p:cNvSpPr>
            <p:nvPr/>
          </p:nvSpPr>
          <p:spPr bwMode="auto">
            <a:xfrm>
              <a:off x="4896" y="1584"/>
              <a:ext cx="672" cy="68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i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 semicolon after last expression</a:t>
              </a:r>
            </a:p>
          </p:txBody>
        </p:sp>
        <p:sp>
          <p:nvSpPr>
            <p:cNvPr id="38927" name="Line 10"/>
            <p:cNvSpPr>
              <a:spLocks noChangeShapeType="1"/>
            </p:cNvSpPr>
            <p:nvPr/>
          </p:nvSpPr>
          <p:spPr bwMode="auto">
            <a:xfrm flipH="1" flipV="1">
              <a:off x="4464" y="1584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30375" y="1700213"/>
            <a:ext cx="6951663" cy="1958975"/>
            <a:chOff x="1090" y="1071"/>
            <a:chExt cx="4379" cy="1234"/>
          </a:xfrm>
        </p:grpSpPr>
        <p:sp>
          <p:nvSpPr>
            <p:cNvPr id="38922" name="Rectangle 11"/>
            <p:cNvSpPr>
              <a:spLocks noChangeArrowheads="1"/>
            </p:cNvSpPr>
            <p:nvPr/>
          </p:nvSpPr>
          <p:spPr bwMode="auto">
            <a:xfrm>
              <a:off x="3412" y="1096"/>
              <a:ext cx="2057" cy="1209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All are expressions.</a:t>
              </a:r>
            </a:p>
            <a:p>
              <a:r>
                <a:rPr lang="en-US"/>
                <a:t>initial</a:t>
              </a:r>
              <a:r>
                <a:rPr lang="en-US">
                  <a:sym typeface="Wingdings" pitchFamily="2" charset="2"/>
                </a:rPr>
                <a:t> expr1</a:t>
              </a:r>
            </a:p>
            <a:p>
              <a:r>
                <a:rPr lang="en-US">
                  <a:sym typeface="Wingdings" pitchFamily="2" charset="2"/>
                </a:rPr>
                <a:t>condition expr2</a:t>
              </a:r>
            </a:p>
            <a:p>
              <a:r>
                <a:rPr lang="en-US">
                  <a:sym typeface="Wingdings" pitchFamily="2" charset="2"/>
                </a:rPr>
                <a:t>iterationexpr3</a:t>
              </a:r>
              <a:endParaRPr lang="en-US"/>
            </a:p>
          </p:txBody>
        </p:sp>
        <p:sp>
          <p:nvSpPr>
            <p:cNvPr id="38923" name="Line 13"/>
            <p:cNvSpPr>
              <a:spLocks noChangeShapeType="1"/>
            </p:cNvSpPr>
            <p:nvPr/>
          </p:nvSpPr>
          <p:spPr bwMode="auto">
            <a:xfrm flipH="1" flipV="1">
              <a:off x="1090" y="1096"/>
              <a:ext cx="2250" cy="60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Line 14"/>
            <p:cNvSpPr>
              <a:spLocks noChangeShapeType="1"/>
            </p:cNvSpPr>
            <p:nvPr/>
          </p:nvSpPr>
          <p:spPr bwMode="auto">
            <a:xfrm flipH="1" flipV="1">
              <a:off x="1961" y="1071"/>
              <a:ext cx="1403" cy="629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5" name="Line 15"/>
            <p:cNvSpPr>
              <a:spLocks noChangeShapeType="1"/>
            </p:cNvSpPr>
            <p:nvPr/>
          </p:nvSpPr>
          <p:spPr bwMode="auto">
            <a:xfrm flipH="1" flipV="1">
              <a:off x="2662" y="1071"/>
              <a:ext cx="702" cy="581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72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88325" cy="4724400"/>
          </a:xfrm>
        </p:spPr>
        <p:txBody>
          <a:bodyPr/>
          <a:lstStyle/>
          <a:p>
            <a:r>
              <a:rPr lang="en-US" smtClean="0"/>
              <a:t>How it works?</a:t>
            </a:r>
          </a:p>
          <a:p>
            <a:pPr lvl="1"/>
            <a:r>
              <a:rPr lang="en-US" smtClean="0"/>
              <a:t>“expression1” is used to </a:t>
            </a:r>
            <a:r>
              <a:rPr lang="en-US" i="1" smtClean="0">
                <a:solidFill>
                  <a:srgbClr val="A50021"/>
                </a:solidFill>
              </a:rPr>
              <a:t>initialize</a:t>
            </a:r>
            <a:r>
              <a:rPr lang="en-US" smtClean="0"/>
              <a:t> some variable (called </a:t>
            </a:r>
            <a:r>
              <a:rPr lang="en-US" i="1" smtClean="0">
                <a:solidFill>
                  <a:srgbClr val="A50021"/>
                </a:solidFill>
              </a:rPr>
              <a:t>index</a:t>
            </a:r>
            <a:r>
              <a:rPr lang="en-US" smtClean="0"/>
              <a:t>) that controls the looping action.</a:t>
            </a:r>
          </a:p>
          <a:p>
            <a:pPr lvl="1"/>
            <a:r>
              <a:rPr lang="en-US" smtClean="0"/>
              <a:t>“expression2” represents a </a:t>
            </a:r>
            <a:r>
              <a:rPr lang="en-US" i="1" smtClean="0">
                <a:solidFill>
                  <a:srgbClr val="A50021"/>
                </a:solidFill>
              </a:rPr>
              <a:t>condition</a:t>
            </a:r>
            <a:r>
              <a:rPr lang="en-US" smtClean="0"/>
              <a:t> that must be true for the loop to continue.</a:t>
            </a:r>
          </a:p>
          <a:p>
            <a:pPr lvl="1"/>
            <a:r>
              <a:rPr lang="en-US" smtClean="0"/>
              <a:t>“expression3” is used to </a:t>
            </a:r>
            <a:r>
              <a:rPr lang="en-US" i="1" smtClean="0">
                <a:solidFill>
                  <a:srgbClr val="A50021"/>
                </a:solidFill>
              </a:rPr>
              <a:t>alter</a:t>
            </a:r>
            <a:r>
              <a:rPr lang="en-US" smtClean="0"/>
              <a:t> the value of the </a:t>
            </a:r>
            <a:r>
              <a:rPr lang="en-US" i="1" smtClean="0">
                <a:solidFill>
                  <a:srgbClr val="A50021"/>
                </a:solidFill>
              </a:rPr>
              <a:t>index</a:t>
            </a:r>
            <a:r>
              <a:rPr lang="en-US" smtClean="0"/>
              <a:t> initially assigned by “expression1”.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9682A-9AED-475F-8327-EE671C3266C3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652588" y="4657725"/>
            <a:ext cx="3917950" cy="1577975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A50021"/>
                </a:solidFill>
              </a:rPr>
              <a:t>int</a:t>
            </a:r>
            <a:r>
              <a:rPr lang="en-US" sz="2000" b="1" i="0">
                <a:solidFill>
                  <a:schemeClr val="accent2"/>
                </a:solidFill>
              </a:rPr>
              <a:t>  digit;</a:t>
            </a:r>
          </a:p>
          <a:p>
            <a:pPr>
              <a:spcBef>
                <a:spcPct val="50000"/>
              </a:spcBef>
            </a:pPr>
            <a:endParaRPr lang="en-US" sz="1000" b="1" i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A50021"/>
                </a:solidFill>
              </a:rPr>
              <a:t>for</a:t>
            </a:r>
            <a:r>
              <a:rPr lang="en-US" sz="2000" b="1" i="0">
                <a:solidFill>
                  <a:schemeClr val="accent2"/>
                </a:solidFill>
              </a:rPr>
              <a:t>  (digit=0; digit&lt;=9; digit++)</a:t>
            </a:r>
          </a:p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	printf (“%d \n”, digit);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88325" cy="4724400"/>
          </a:xfrm>
        </p:spPr>
        <p:txBody>
          <a:bodyPr/>
          <a:lstStyle/>
          <a:p>
            <a:r>
              <a:rPr lang="en-US" smtClean="0"/>
              <a:t>How it works?</a:t>
            </a:r>
          </a:p>
          <a:p>
            <a:pPr lvl="1"/>
            <a:r>
              <a:rPr lang="en-US" smtClean="0"/>
              <a:t>“expression1” is used to </a:t>
            </a:r>
            <a:r>
              <a:rPr lang="en-US" i="1" smtClean="0">
                <a:solidFill>
                  <a:srgbClr val="A50021"/>
                </a:solidFill>
              </a:rPr>
              <a:t>initialize</a:t>
            </a:r>
            <a:r>
              <a:rPr lang="en-US" smtClean="0"/>
              <a:t> some variable (called </a:t>
            </a:r>
            <a:r>
              <a:rPr lang="en-US" i="1" smtClean="0">
                <a:solidFill>
                  <a:srgbClr val="A50021"/>
                </a:solidFill>
              </a:rPr>
              <a:t>index</a:t>
            </a:r>
            <a:r>
              <a:rPr lang="en-US" smtClean="0"/>
              <a:t>) that controls the looping action.</a:t>
            </a:r>
          </a:p>
          <a:p>
            <a:pPr lvl="1"/>
            <a:r>
              <a:rPr lang="en-US" smtClean="0"/>
              <a:t>“expression2” represents a </a:t>
            </a:r>
            <a:r>
              <a:rPr lang="en-US" i="1" smtClean="0">
                <a:solidFill>
                  <a:srgbClr val="A50021"/>
                </a:solidFill>
              </a:rPr>
              <a:t>condition</a:t>
            </a:r>
            <a:r>
              <a:rPr lang="en-US" smtClean="0"/>
              <a:t> that must be true for the loop to continue.</a:t>
            </a:r>
          </a:p>
          <a:p>
            <a:pPr lvl="1"/>
            <a:r>
              <a:rPr lang="en-US" smtClean="0"/>
              <a:t>“expression3” is used to </a:t>
            </a:r>
            <a:r>
              <a:rPr lang="en-US" i="1" smtClean="0">
                <a:solidFill>
                  <a:srgbClr val="A50021"/>
                </a:solidFill>
              </a:rPr>
              <a:t>alter</a:t>
            </a:r>
            <a:r>
              <a:rPr lang="en-US" smtClean="0"/>
              <a:t> the value of the </a:t>
            </a:r>
            <a:r>
              <a:rPr lang="en-US" i="1" smtClean="0">
                <a:solidFill>
                  <a:srgbClr val="A50021"/>
                </a:solidFill>
              </a:rPr>
              <a:t>index</a:t>
            </a:r>
            <a:r>
              <a:rPr lang="en-US" smtClean="0"/>
              <a:t> initially assigned by “expression1”.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B25B5-F229-4110-926F-8C4944A0CBD3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mtClean="0"/>
              <a:t>count &lt;= 100</a:t>
            </a:r>
          </a:p>
          <a:p>
            <a:pPr lvl="1">
              <a:buFontTx/>
              <a:buNone/>
            </a:pPr>
            <a:r>
              <a:rPr lang="en-US" smtClean="0"/>
              <a:t>(math+phys+chem)/3 &gt;= 60</a:t>
            </a:r>
          </a:p>
          <a:p>
            <a:pPr lvl="1">
              <a:buFontTx/>
              <a:buNone/>
            </a:pPr>
            <a:r>
              <a:rPr lang="en-US" smtClean="0"/>
              <a:t>(sex==‘M’) &amp;&amp; (age&gt;=21)</a:t>
            </a:r>
          </a:p>
          <a:p>
            <a:pPr lvl="1">
              <a:buFontTx/>
              <a:buNone/>
            </a:pPr>
            <a:r>
              <a:rPr lang="en-US" smtClean="0"/>
              <a:t>(marks&gt;=80) &amp;&amp; (marks&lt;90)</a:t>
            </a:r>
          </a:p>
          <a:p>
            <a:pPr lvl="1">
              <a:buFontTx/>
              <a:buNone/>
            </a:pPr>
            <a:r>
              <a:rPr lang="en-US" smtClean="0"/>
              <a:t>(balance&gt;5000) | | (no_of_trans&gt;25)</a:t>
            </a:r>
          </a:p>
          <a:p>
            <a:pPr lvl="1">
              <a:buFontTx/>
              <a:buNone/>
            </a:pPr>
            <a:r>
              <a:rPr lang="en-US" smtClean="0"/>
              <a:t>! (grade==‘A’)</a:t>
            </a:r>
          </a:p>
          <a:p>
            <a:pPr lvl="1">
              <a:buFontTx/>
              <a:buNone/>
            </a:pPr>
            <a:r>
              <a:rPr lang="en-US" smtClean="0"/>
              <a:t>! ((x&gt;20) &amp;&amp; (y&lt;16))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AD669-4424-400C-894E-FAAFCD8428F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11B2D-09B3-4BA8-AD4C-A27E7E4519E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1990" name="AutoShape 3"/>
          <p:cNvSpPr>
            <a:spLocks noChangeArrowheads="1"/>
          </p:cNvSpPr>
          <p:nvPr/>
        </p:nvSpPr>
        <p:spPr bwMode="auto">
          <a:xfrm>
            <a:off x="2074863" y="2890838"/>
            <a:ext cx="2651125" cy="882650"/>
          </a:xfrm>
          <a:prstGeom prst="diamond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expression2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2114550" y="4351338"/>
            <a:ext cx="2457450" cy="538162"/>
          </a:xfrm>
          <a:prstGeom prst="rect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statement(s)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3419475" y="3775075"/>
            <a:ext cx="920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4725988" y="2852738"/>
            <a:ext cx="920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</a:t>
            </a:r>
          </a:p>
        </p:txBody>
      </p:sp>
      <p:sp>
        <p:nvSpPr>
          <p:cNvPr id="41994" name="Rectangle 7"/>
          <p:cNvSpPr>
            <a:spLocks noChangeArrowheads="1"/>
          </p:cNvSpPr>
          <p:nvPr/>
        </p:nvSpPr>
        <p:spPr bwMode="auto">
          <a:xfrm>
            <a:off x="6184900" y="2928938"/>
            <a:ext cx="2611438" cy="15748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Single-entry / </a:t>
            </a:r>
          </a:p>
          <a:p>
            <a:pPr algn="ctr"/>
            <a:r>
              <a:rPr lang="en-US"/>
              <a:t>single-exit</a:t>
            </a:r>
          </a:p>
          <a:p>
            <a:pPr algn="ctr"/>
            <a:r>
              <a:rPr lang="en-US"/>
              <a:t>structure</a:t>
            </a:r>
          </a:p>
        </p:txBody>
      </p:sp>
      <p:sp>
        <p:nvSpPr>
          <p:cNvPr id="41995" name="Rectangle 8"/>
          <p:cNvSpPr>
            <a:spLocks noChangeArrowheads="1"/>
          </p:cNvSpPr>
          <p:nvPr/>
        </p:nvSpPr>
        <p:spPr bwMode="auto">
          <a:xfrm>
            <a:off x="2152650" y="1739900"/>
            <a:ext cx="2457450" cy="538163"/>
          </a:xfrm>
          <a:prstGeom prst="rect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expression1</a:t>
            </a:r>
          </a:p>
        </p:txBody>
      </p:sp>
      <p:sp>
        <p:nvSpPr>
          <p:cNvPr id="41996" name="Line 9"/>
          <p:cNvSpPr>
            <a:spLocks noChangeShapeType="1"/>
          </p:cNvSpPr>
          <p:nvPr/>
        </p:nvSpPr>
        <p:spPr bwMode="auto">
          <a:xfrm>
            <a:off x="3381375" y="1201738"/>
            <a:ext cx="0" cy="5381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3381375" y="2276475"/>
            <a:ext cx="0" cy="6143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Rectangle 11"/>
          <p:cNvSpPr>
            <a:spLocks noChangeArrowheads="1"/>
          </p:cNvSpPr>
          <p:nvPr/>
        </p:nvSpPr>
        <p:spPr bwMode="auto">
          <a:xfrm>
            <a:off x="2114550" y="5387975"/>
            <a:ext cx="2457450" cy="538163"/>
          </a:xfrm>
          <a:prstGeom prst="rect">
            <a:avLst/>
          </a:prstGeom>
          <a:solidFill>
            <a:srgbClr val="CCFFFF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expression3</a:t>
            </a:r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3381375" y="3775075"/>
            <a:ext cx="0" cy="5762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419475" y="4887913"/>
            <a:ext cx="0" cy="5000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419475" y="5926138"/>
            <a:ext cx="0" cy="34448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 flipH="1">
            <a:off x="962025" y="6270625"/>
            <a:ext cx="245745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 flipV="1">
            <a:off x="962025" y="2738438"/>
            <a:ext cx="0" cy="353218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962025" y="2738438"/>
            <a:ext cx="230346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4725988" y="3313113"/>
            <a:ext cx="72866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>
            <a:off x="5454650" y="3313113"/>
            <a:ext cx="0" cy="26511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0660" name="Text Box 20"/>
          <p:cNvSpPr txBox="1">
            <a:spLocks noChangeArrowheads="1"/>
          </p:cNvSpPr>
          <p:nvPr/>
        </p:nvSpPr>
        <p:spPr bwMode="auto">
          <a:xfrm>
            <a:off x="4840288" y="1163638"/>
            <a:ext cx="3917950" cy="1577975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A50021"/>
                </a:solidFill>
              </a:rPr>
              <a:t>int</a:t>
            </a:r>
            <a:r>
              <a:rPr lang="en-US" sz="2000" b="1" i="0">
                <a:solidFill>
                  <a:schemeClr val="accent2"/>
                </a:solidFill>
              </a:rPr>
              <a:t>  digit;</a:t>
            </a:r>
          </a:p>
          <a:p>
            <a:pPr>
              <a:spcBef>
                <a:spcPct val="50000"/>
              </a:spcBef>
            </a:pPr>
            <a:endParaRPr lang="en-US" sz="1000" b="1" i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A50021"/>
                </a:solidFill>
              </a:rPr>
              <a:t>for</a:t>
            </a:r>
            <a:r>
              <a:rPr lang="en-US" sz="2000" b="1" i="0">
                <a:solidFill>
                  <a:schemeClr val="accent2"/>
                </a:solidFill>
              </a:rPr>
              <a:t>  (digit=0; digit&lt;=9; digit++)</a:t>
            </a:r>
          </a:p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	printf (“%d \n”, digit);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6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The For Structure: Notes and Observations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342188" cy="4860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Arithmetic expressions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Initialization, loop-continuation, and increment can contain arithmetic expressions.  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e.g.  Let 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x = 2</a:t>
            </a:r>
            <a:r>
              <a:rPr lang="en-US" sz="2000" smtClean="0">
                <a:cs typeface="Times New Roman" pitchFamily="18" charset="0"/>
              </a:rPr>
              <a:t> and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y = 10</a:t>
            </a:r>
            <a:r>
              <a:rPr lang="en-US" sz="200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for ( j = x; j &lt;= 4 * x * y; j += y / x )</a:t>
            </a:r>
            <a:r>
              <a:rPr lang="en-US" sz="2000" smtClean="0">
                <a:latin typeface="Courier New" pitchFamily="49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smtClean="0"/>
              <a:t>	is equivalent to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smtClean="0">
              <a:latin typeface="Courier New" pitchFamily="49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for ( j = 2; j &lt;= 80; j += 5 )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"Increment" may be negative (decrement)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If loop continuation condition initially </a:t>
            </a:r>
            <a:r>
              <a:rPr lang="en-US" sz="2000" smtClean="0">
                <a:latin typeface="Courier New" pitchFamily="49" charset="0"/>
              </a:rPr>
              <a:t>false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Body of </a:t>
            </a:r>
            <a:r>
              <a:rPr lang="en-US" sz="2000" smtClean="0">
                <a:latin typeface="Courier New" pitchFamily="49" charset="0"/>
              </a:rPr>
              <a:t>for</a:t>
            </a:r>
            <a:r>
              <a:rPr lang="en-US" sz="2000" smtClean="0"/>
              <a:t> structure not performed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Control proceeds with statement after </a:t>
            </a:r>
            <a:r>
              <a:rPr lang="en-US" sz="2000" smtClean="0">
                <a:latin typeface="Courier New" pitchFamily="49" charset="0"/>
              </a:rPr>
              <a:t>for</a:t>
            </a:r>
            <a:r>
              <a:rPr lang="en-US" sz="2000" smtClean="0"/>
              <a:t> structure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389FE-F604-457E-AEEB-A73724BE5B93}" type="slidenum">
              <a:rPr lang="en-US"/>
              <a:pPr>
                <a:defRPr/>
              </a:pPr>
              <a:t>41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90813" y="2928938"/>
            <a:ext cx="2322512" cy="1076325"/>
            <a:chOff x="1695" y="1845"/>
            <a:chExt cx="1463" cy="678"/>
          </a:xfrm>
        </p:grpSpPr>
        <p:sp>
          <p:nvSpPr>
            <p:cNvPr id="43024" name="Rectangle 5"/>
            <p:cNvSpPr>
              <a:spLocks noChangeArrowheads="1"/>
            </p:cNvSpPr>
            <p:nvPr/>
          </p:nvSpPr>
          <p:spPr bwMode="auto">
            <a:xfrm>
              <a:off x="2166" y="1894"/>
              <a:ext cx="992" cy="53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Initialization</a:t>
              </a:r>
            </a:p>
          </p:txBody>
        </p:sp>
        <p:sp>
          <p:nvSpPr>
            <p:cNvPr id="43025" name="Line 6"/>
            <p:cNvSpPr>
              <a:spLocks noChangeShapeType="1"/>
            </p:cNvSpPr>
            <p:nvPr/>
          </p:nvSpPr>
          <p:spPr bwMode="auto">
            <a:xfrm flipH="1" flipV="1">
              <a:off x="1695" y="1845"/>
              <a:ext cx="435" cy="315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6" name="Line 7"/>
            <p:cNvSpPr>
              <a:spLocks noChangeShapeType="1"/>
            </p:cNvSpPr>
            <p:nvPr/>
          </p:nvSpPr>
          <p:spPr bwMode="auto">
            <a:xfrm flipH="1">
              <a:off x="1719" y="2160"/>
              <a:ext cx="411" cy="363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381375" y="2890838"/>
            <a:ext cx="5762625" cy="1574800"/>
            <a:chOff x="2130" y="1821"/>
            <a:chExt cx="3630" cy="992"/>
          </a:xfrm>
        </p:grpSpPr>
        <p:sp>
          <p:nvSpPr>
            <p:cNvPr id="43021" name="Rectangle 9"/>
            <p:cNvSpPr>
              <a:spLocks noChangeArrowheads="1"/>
            </p:cNvSpPr>
            <p:nvPr/>
          </p:nvSpPr>
          <p:spPr bwMode="auto">
            <a:xfrm>
              <a:off x="3898" y="1942"/>
              <a:ext cx="1862" cy="87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Loop continuation</a:t>
              </a:r>
            </a:p>
          </p:txBody>
        </p:sp>
        <p:sp>
          <p:nvSpPr>
            <p:cNvPr id="43022" name="Line 12"/>
            <p:cNvSpPr>
              <a:spLocks noChangeShapeType="1"/>
            </p:cNvSpPr>
            <p:nvPr/>
          </p:nvSpPr>
          <p:spPr bwMode="auto">
            <a:xfrm flipH="1" flipV="1">
              <a:off x="2130" y="1821"/>
              <a:ext cx="1718" cy="55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Line 13"/>
            <p:cNvSpPr>
              <a:spLocks noChangeShapeType="1"/>
            </p:cNvSpPr>
            <p:nvPr/>
          </p:nvSpPr>
          <p:spPr bwMode="auto">
            <a:xfrm flipH="1">
              <a:off x="2372" y="2378"/>
              <a:ext cx="1476" cy="121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725988" y="2200275"/>
            <a:ext cx="4186237" cy="1766888"/>
            <a:chOff x="2977" y="1386"/>
            <a:chExt cx="2637" cy="1113"/>
          </a:xfrm>
        </p:grpSpPr>
        <p:sp>
          <p:nvSpPr>
            <p:cNvPr id="43018" name="Rectangle 15"/>
            <p:cNvSpPr>
              <a:spLocks noChangeArrowheads="1"/>
            </p:cNvSpPr>
            <p:nvPr/>
          </p:nvSpPr>
          <p:spPr bwMode="auto">
            <a:xfrm>
              <a:off x="4307" y="1386"/>
              <a:ext cx="1307" cy="435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Increment</a:t>
              </a:r>
            </a:p>
          </p:txBody>
        </p:sp>
        <p:sp>
          <p:nvSpPr>
            <p:cNvPr id="43019" name="Line 16"/>
            <p:cNvSpPr>
              <a:spLocks noChangeShapeType="1"/>
            </p:cNvSpPr>
            <p:nvPr/>
          </p:nvSpPr>
          <p:spPr bwMode="auto">
            <a:xfrm flipH="1">
              <a:off x="3678" y="1604"/>
              <a:ext cx="581" cy="96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Line 17"/>
            <p:cNvSpPr>
              <a:spLocks noChangeShapeType="1"/>
            </p:cNvSpPr>
            <p:nvPr/>
          </p:nvSpPr>
          <p:spPr bwMode="auto">
            <a:xfrm flipH="1">
              <a:off x="2977" y="1604"/>
              <a:ext cx="1306" cy="895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5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5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5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:: Examples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2695575" cy="1749425"/>
          </a:xfrm>
          <a:solidFill>
            <a:srgbClr val="CCFFCC"/>
          </a:solidFill>
          <a:ln w="381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int</a:t>
            </a:r>
            <a:r>
              <a:rPr lang="en-US" sz="2000" smtClean="0"/>
              <a:t>  fact = 1, i;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for</a:t>
            </a:r>
            <a:r>
              <a:rPr lang="en-US" sz="2000" smtClean="0"/>
              <a:t>  (i=1; i&lt;=10; i++)</a:t>
            </a:r>
          </a:p>
          <a:p>
            <a:pPr>
              <a:buFontTx/>
              <a:buNone/>
            </a:pPr>
            <a:r>
              <a:rPr lang="en-US" sz="2000" smtClean="0"/>
              <a:t>	fact = fact * i;</a:t>
            </a:r>
          </a:p>
        </p:txBody>
      </p:sp>
      <p:sp>
        <p:nvSpPr>
          <p:cNvPr id="2416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371600"/>
            <a:ext cx="2919413" cy="3171825"/>
          </a:xfrm>
          <a:solidFill>
            <a:srgbClr val="CCFFCC"/>
          </a:solidFill>
          <a:ln w="381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int</a:t>
            </a:r>
            <a:r>
              <a:rPr lang="en-US" sz="2000" smtClean="0"/>
              <a:t>  sum = 0, N, count;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scanf (“%d”, &amp;N);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for</a:t>
            </a:r>
            <a:r>
              <a:rPr lang="en-US" sz="2000" smtClean="0"/>
              <a:t> (i=1; i&lt;=N, i++)</a:t>
            </a:r>
          </a:p>
          <a:p>
            <a:pPr>
              <a:buFontTx/>
              <a:buNone/>
            </a:pPr>
            <a:r>
              <a:rPr lang="en-US" sz="2000" smtClean="0"/>
              <a:t>	sum = sum + i * i;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printf (“%d \n”, sum);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B86B9-4D04-4C7B-A960-CDF2A91D50AF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16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16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1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1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1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1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16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16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animBg="1"/>
      <p:bldP spid="241668" grpId="0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5059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58200" cy="4724400"/>
          </a:xfrm>
        </p:spPr>
        <p:txBody>
          <a:bodyPr/>
          <a:lstStyle/>
          <a:p>
            <a:r>
              <a:rPr lang="en-US" smtClean="0"/>
              <a:t>The comma operator</a:t>
            </a:r>
          </a:p>
          <a:p>
            <a:pPr lvl="1"/>
            <a:r>
              <a:rPr lang="en-US" smtClean="0"/>
              <a:t>We can give several statements separated by commas in place of “expression1”, “expression2”, and “expression3”.</a:t>
            </a:r>
          </a:p>
          <a:p>
            <a:pPr lvl="1"/>
            <a:endParaRPr lang="en-US" smtClean="0"/>
          </a:p>
          <a:p>
            <a:pPr lvl="2">
              <a:buFontTx/>
              <a:buNone/>
            </a:pPr>
            <a:r>
              <a:rPr lang="en-US" smtClean="0">
                <a:solidFill>
                  <a:srgbClr val="A50021"/>
                </a:solidFill>
              </a:rPr>
              <a:t>for</a:t>
            </a:r>
            <a:r>
              <a:rPr lang="en-US" smtClean="0"/>
              <a:t>  </a:t>
            </a:r>
            <a:r>
              <a:rPr lang="en-US" smtClean="0">
                <a:solidFill>
                  <a:schemeClr val="accent2"/>
                </a:solidFill>
              </a:rPr>
              <a:t>(fact=1, i=1; i&lt;=10; i++)</a:t>
            </a:r>
          </a:p>
          <a:p>
            <a:pPr lvl="2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	fact = fact * i;</a:t>
            </a:r>
          </a:p>
          <a:p>
            <a:pPr lvl="2">
              <a:buFontTx/>
              <a:buNone/>
            </a:pPr>
            <a:endParaRPr lang="en-US" smtClean="0">
              <a:solidFill>
                <a:schemeClr val="accent2"/>
              </a:solidFill>
            </a:endParaRPr>
          </a:p>
          <a:p>
            <a:pPr lvl="2">
              <a:buFontTx/>
              <a:buNone/>
            </a:pPr>
            <a:r>
              <a:rPr lang="en-US" smtClean="0">
                <a:solidFill>
                  <a:srgbClr val="A50021"/>
                </a:solidFill>
              </a:rPr>
              <a:t>for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(sum=0, i=1; i&lt;=N, i++)</a:t>
            </a:r>
          </a:p>
          <a:p>
            <a:pPr lvl="2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	sum = sum + i * i;</a:t>
            </a:r>
          </a:p>
          <a:p>
            <a:pPr lvl="2">
              <a:buFontTx/>
              <a:buNone/>
            </a:pPr>
            <a:endParaRPr lang="en-US" smtClean="0">
              <a:solidFill>
                <a:schemeClr val="accent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084BB-BEE0-491F-BDFE-DC7D4FC4FD90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“Infinite Loop”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38288" y="1508125"/>
            <a:ext cx="1928812" cy="1290638"/>
          </a:xfrm>
          <a:solidFill>
            <a:srgbClr val="CCFFCC"/>
          </a:solidFill>
          <a:ln w="38100" cap="flat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while  (1)  {</a:t>
            </a:r>
          </a:p>
          <a:p>
            <a:pPr>
              <a:buFontTx/>
              <a:buNone/>
            </a:pPr>
            <a:r>
              <a:rPr lang="en-US" sz="2000" smtClean="0"/>
              <a:t>   statements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pPr>
              <a:buFontTx/>
              <a:buNone/>
            </a:pPr>
            <a:endParaRPr lang="en-US" sz="2000" smtClean="0"/>
          </a:p>
        </p:txBody>
      </p:sp>
      <p:sp>
        <p:nvSpPr>
          <p:cNvPr id="2447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84900" y="1431925"/>
            <a:ext cx="2074863" cy="1658938"/>
          </a:xfrm>
          <a:solidFill>
            <a:srgbClr val="CCFFCC"/>
          </a:solidFill>
          <a:ln w="381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for  (; ;)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	statements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35EAF-AFC2-49C2-AB28-F65C8AF68F73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3457575" y="3851275"/>
            <a:ext cx="1927225" cy="1306513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do 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   statements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0">
                <a:solidFill>
                  <a:schemeClr val="accent2"/>
                </a:solidFill>
              </a:rPr>
              <a:t>}  while (1);</a:t>
            </a:r>
          </a:p>
          <a:p>
            <a:pPr marL="342900" indent="-342900">
              <a:spcBef>
                <a:spcPct val="20000"/>
              </a:spcBef>
            </a:pPr>
            <a:endParaRPr lang="en-US" sz="2000" b="1" i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47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47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nimBg="1"/>
      <p:bldP spid="244740" grpId="0" build="p" animBg="1"/>
      <p:bldP spid="24474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break </a:t>
            </a:r>
            <a:r>
              <a:rPr lang="en-US" smtClean="0"/>
              <a:t>Statement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915988" y="1239838"/>
            <a:ext cx="3309937" cy="2419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smtClean="0"/>
              <a:t>Break out of the loop { }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can use with	</a:t>
            </a:r>
          </a:p>
          <a:p>
            <a:pPr lvl="2">
              <a:lnSpc>
                <a:spcPct val="80000"/>
              </a:lnSpc>
            </a:pPr>
            <a:r>
              <a:rPr lang="en-US" sz="1600" i="1" smtClean="0">
                <a:solidFill>
                  <a:srgbClr val="000099"/>
                </a:solidFill>
              </a:rPr>
              <a:t>while</a:t>
            </a:r>
          </a:p>
          <a:p>
            <a:pPr lvl="2">
              <a:lnSpc>
                <a:spcPct val="80000"/>
              </a:lnSpc>
            </a:pPr>
            <a:r>
              <a:rPr lang="en-US" sz="1600" i="1" smtClean="0">
                <a:solidFill>
                  <a:srgbClr val="000099"/>
                </a:solidFill>
              </a:rPr>
              <a:t>do while</a:t>
            </a:r>
          </a:p>
          <a:p>
            <a:pPr lvl="2">
              <a:lnSpc>
                <a:spcPct val="80000"/>
              </a:lnSpc>
            </a:pPr>
            <a:r>
              <a:rPr lang="en-US" sz="1600" i="1" smtClean="0">
                <a:solidFill>
                  <a:srgbClr val="000099"/>
                </a:solidFill>
              </a:rPr>
              <a:t>for</a:t>
            </a:r>
          </a:p>
          <a:p>
            <a:pPr lvl="2">
              <a:lnSpc>
                <a:spcPct val="80000"/>
              </a:lnSpc>
            </a:pPr>
            <a:r>
              <a:rPr lang="en-US" sz="1600" i="1" smtClean="0">
                <a:solidFill>
                  <a:srgbClr val="000099"/>
                </a:solidFill>
              </a:rPr>
              <a:t>switch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does not work with 	</a:t>
            </a:r>
          </a:p>
          <a:p>
            <a:pPr lvl="2">
              <a:lnSpc>
                <a:spcPct val="80000"/>
              </a:lnSpc>
            </a:pPr>
            <a:r>
              <a:rPr lang="en-US" sz="1600" i="1" smtClean="0">
                <a:solidFill>
                  <a:srgbClr val="000099"/>
                </a:solidFill>
              </a:rPr>
              <a:t>if {} </a:t>
            </a:r>
          </a:p>
          <a:p>
            <a:pPr lvl="2">
              <a:lnSpc>
                <a:spcPct val="80000"/>
              </a:lnSpc>
            </a:pPr>
            <a:r>
              <a:rPr lang="en-US" sz="1600" i="1" smtClean="0">
                <a:solidFill>
                  <a:srgbClr val="000099"/>
                </a:solidFill>
              </a:rPr>
              <a:t>else {}</a:t>
            </a:r>
          </a:p>
          <a:p>
            <a:pPr lvl="2">
              <a:lnSpc>
                <a:spcPct val="80000"/>
              </a:lnSpc>
            </a:pPr>
            <a:endParaRPr lang="en-US" sz="1600" i="1" smtClean="0">
              <a:solidFill>
                <a:srgbClr val="000099"/>
              </a:solidFill>
            </a:endParaRPr>
          </a:p>
          <a:p>
            <a:pPr lvl="2">
              <a:lnSpc>
                <a:spcPct val="80000"/>
              </a:lnSpc>
              <a:buFontTx/>
              <a:buNone/>
            </a:pPr>
            <a:endParaRPr lang="en-US" sz="500" i="1" smtClean="0">
              <a:solidFill>
                <a:srgbClr val="000099"/>
              </a:solidFill>
            </a:endParaRPr>
          </a:p>
          <a:p>
            <a:pPr lvl="2" algn="r">
              <a:lnSpc>
                <a:spcPct val="80000"/>
              </a:lnSpc>
              <a:buFontTx/>
              <a:buNone/>
            </a:pPr>
            <a:endParaRPr lang="en-US" sz="500" i="1" smtClean="0">
              <a:solidFill>
                <a:srgbClr val="000099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D6CAC-2DD2-4DB6-BBD9-12D5E27B895A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306388" y="3429000"/>
            <a:ext cx="8837612" cy="3200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 i="0">
              <a:solidFill>
                <a:schemeClr val="accent2"/>
              </a:solidFill>
            </a:endParaRPr>
          </a:p>
          <a:p>
            <a:pPr lvl="1"/>
            <a:r>
              <a:rPr lang="en-US" sz="2000" b="1" i="0">
                <a:solidFill>
                  <a:srgbClr val="336600"/>
                </a:solidFill>
              </a:rPr>
              <a:t>Causes immediate exit from a </a:t>
            </a:r>
            <a:r>
              <a:rPr lang="en-US" sz="2000" i="0">
                <a:solidFill>
                  <a:srgbClr val="336600"/>
                </a:solidFill>
              </a:rPr>
              <a:t>while</a:t>
            </a:r>
            <a:r>
              <a:rPr lang="en-US" sz="2000" b="1" i="0">
                <a:solidFill>
                  <a:srgbClr val="336600"/>
                </a:solidFill>
              </a:rPr>
              <a:t>, </a:t>
            </a:r>
            <a:r>
              <a:rPr lang="en-US" sz="2000" i="0">
                <a:solidFill>
                  <a:srgbClr val="336600"/>
                </a:solidFill>
              </a:rPr>
              <a:t>for</a:t>
            </a:r>
            <a:r>
              <a:rPr lang="en-US" sz="2000" b="1" i="0">
                <a:solidFill>
                  <a:srgbClr val="336600"/>
                </a:solidFill>
              </a:rPr>
              <a:t>, </a:t>
            </a:r>
            <a:r>
              <a:rPr lang="en-US" sz="2000" i="0">
                <a:solidFill>
                  <a:srgbClr val="336600"/>
                </a:solidFill>
              </a:rPr>
              <a:t>do</a:t>
            </a:r>
            <a:r>
              <a:rPr lang="en-US" sz="2000" b="1" i="0">
                <a:solidFill>
                  <a:srgbClr val="336600"/>
                </a:solidFill>
              </a:rPr>
              <a:t>/</a:t>
            </a:r>
            <a:r>
              <a:rPr lang="en-US" sz="2000" i="0">
                <a:solidFill>
                  <a:srgbClr val="336600"/>
                </a:solidFill>
              </a:rPr>
              <a:t>while</a:t>
            </a:r>
            <a:r>
              <a:rPr lang="en-US" sz="2000" b="1" i="0">
                <a:solidFill>
                  <a:srgbClr val="336600"/>
                </a:solidFill>
              </a:rPr>
              <a:t> or </a:t>
            </a:r>
            <a:r>
              <a:rPr lang="en-US" sz="2000" i="0">
                <a:solidFill>
                  <a:srgbClr val="336600"/>
                </a:solidFill>
              </a:rPr>
              <a:t>switch</a:t>
            </a:r>
            <a:r>
              <a:rPr lang="en-US" sz="2000" b="1" i="0">
                <a:solidFill>
                  <a:srgbClr val="336600"/>
                </a:solidFill>
              </a:rPr>
              <a:t> structure</a:t>
            </a:r>
          </a:p>
          <a:p>
            <a:pPr lvl="1"/>
            <a:endParaRPr lang="en-US" sz="2000" b="1" i="0">
              <a:solidFill>
                <a:srgbClr val="336600"/>
              </a:solidFill>
            </a:endParaRPr>
          </a:p>
          <a:p>
            <a:pPr lvl="1"/>
            <a:r>
              <a:rPr lang="en-US" sz="2000" b="1" i="0">
                <a:solidFill>
                  <a:srgbClr val="336600"/>
                </a:solidFill>
              </a:rPr>
              <a:t>Program execution continues with the first statement after the structure</a:t>
            </a:r>
          </a:p>
          <a:p>
            <a:pPr lvl="1"/>
            <a:endParaRPr lang="en-US" sz="2000" b="1" i="0">
              <a:solidFill>
                <a:srgbClr val="336600"/>
              </a:solidFill>
            </a:endParaRPr>
          </a:p>
          <a:p>
            <a:pPr lvl="1"/>
            <a:r>
              <a:rPr lang="en-US" sz="2000" b="1" i="0">
                <a:solidFill>
                  <a:srgbClr val="336600"/>
                </a:solidFill>
              </a:rPr>
              <a:t>Common uses of the </a:t>
            </a:r>
            <a:r>
              <a:rPr lang="en-US" sz="2000" i="0">
                <a:solidFill>
                  <a:srgbClr val="336600"/>
                </a:solidFill>
              </a:rPr>
              <a:t>break</a:t>
            </a:r>
            <a:r>
              <a:rPr lang="en-US" sz="2000" b="1" i="0">
                <a:solidFill>
                  <a:srgbClr val="336600"/>
                </a:solidFill>
              </a:rPr>
              <a:t> statement</a:t>
            </a:r>
          </a:p>
          <a:p>
            <a:pPr lvl="2"/>
            <a:r>
              <a:rPr lang="en-US" sz="2000" b="1" i="0">
                <a:solidFill>
                  <a:srgbClr val="800080"/>
                </a:solidFill>
              </a:rPr>
              <a:t>Escape early from a loop</a:t>
            </a:r>
          </a:p>
          <a:p>
            <a:pPr lvl="2"/>
            <a:r>
              <a:rPr lang="en-US" sz="2000" b="1" i="0">
                <a:solidFill>
                  <a:srgbClr val="800080"/>
                </a:solidFill>
              </a:rPr>
              <a:t>Skip the remainder of a </a:t>
            </a:r>
            <a:r>
              <a:rPr lang="en-US" sz="2000" i="0">
                <a:solidFill>
                  <a:srgbClr val="800080"/>
                </a:solidFill>
              </a:rPr>
              <a:t>switch</a:t>
            </a:r>
            <a:r>
              <a:rPr lang="en-US" sz="2000" b="1" i="0">
                <a:solidFill>
                  <a:srgbClr val="800080"/>
                </a:solidFill>
              </a:rPr>
              <a:t> structure</a:t>
            </a:r>
          </a:p>
          <a:p>
            <a:endParaRPr lang="en-US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1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61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61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Complete Example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230313" y="1600200"/>
            <a:ext cx="7489825" cy="4248150"/>
          </a:xfrm>
          <a:solidFill>
            <a:srgbClr val="CCFFCC"/>
          </a:solidFill>
          <a:ln w="38100">
            <a:solidFill>
              <a:srgbClr val="8000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#include 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main()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</a:t>
            </a:r>
            <a:r>
              <a:rPr lang="en-US" sz="1800" smtClean="0">
                <a:solidFill>
                  <a:srgbClr val="A50021"/>
                </a:solidFill>
              </a:rPr>
              <a:t>int</a:t>
            </a:r>
            <a:r>
              <a:rPr lang="en-US" sz="1800" smtClean="0">
                <a:solidFill>
                  <a:srgbClr val="000099"/>
                </a:solidFill>
              </a:rPr>
              <a:t>  fact, i;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fact = 1;  i = 1;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chemeClr val="accent1"/>
                </a:solidFill>
              </a:rPr>
              <a:t>	</a:t>
            </a:r>
            <a:r>
              <a:rPr lang="en-US" sz="1800" smtClean="0">
                <a:solidFill>
                  <a:srgbClr val="A50021"/>
                </a:solidFill>
              </a:rPr>
              <a:t>while</a:t>
            </a:r>
            <a:r>
              <a:rPr lang="en-US" sz="1800" smtClean="0">
                <a:solidFill>
                  <a:schemeClr val="accent1"/>
                </a:solidFill>
              </a:rPr>
              <a:t>  </a:t>
            </a:r>
            <a:r>
              <a:rPr lang="en-US" sz="1800" smtClean="0">
                <a:solidFill>
                  <a:srgbClr val="000099"/>
                </a:solidFill>
              </a:rPr>
              <a:t>( i&lt;10 )    {	       /* run loop –break when fact &gt;100*/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	fact = fact *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	</a:t>
            </a:r>
            <a:r>
              <a:rPr lang="en-US" sz="1800" smtClean="0">
                <a:solidFill>
                  <a:srgbClr val="A50021"/>
                </a:solidFill>
              </a:rPr>
              <a:t>if</a:t>
            </a:r>
            <a:r>
              <a:rPr lang="en-US" sz="1800" smtClean="0">
                <a:solidFill>
                  <a:srgbClr val="000099"/>
                </a:solidFill>
              </a:rPr>
              <a:t> ( fact &gt; 100 )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		printf ("Factorial of %d  above 100", 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		</a:t>
            </a:r>
            <a:r>
              <a:rPr lang="en-US" sz="1800" smtClean="0">
                <a:solidFill>
                  <a:srgbClr val="A50021"/>
                </a:solidFill>
              </a:rPr>
              <a:t>break</a:t>
            </a:r>
            <a:r>
              <a:rPr lang="en-US" sz="1800" smtClean="0">
                <a:solidFill>
                  <a:srgbClr val="000099"/>
                </a:solidFill>
              </a:rPr>
              <a:t>;		/* break out of the while loop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	i ++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500" i="1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500" i="1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i="1" smtClean="0">
              <a:solidFill>
                <a:srgbClr val="000099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FC00A-0D95-446A-900F-771967E74B4B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48135" name="AutoShape 4"/>
          <p:cNvSpPr>
            <a:spLocks/>
          </p:cNvSpPr>
          <p:nvPr/>
        </p:nvSpPr>
        <p:spPr bwMode="auto">
          <a:xfrm>
            <a:off x="193675" y="2314575"/>
            <a:ext cx="346075" cy="3379788"/>
          </a:xfrm>
          <a:prstGeom prst="leftBrace">
            <a:avLst>
              <a:gd name="adj1" fmla="val 81384"/>
              <a:gd name="adj2" fmla="val 50000"/>
            </a:avLst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AutoShape 5"/>
          <p:cNvSpPr>
            <a:spLocks/>
          </p:cNvSpPr>
          <p:nvPr/>
        </p:nvSpPr>
        <p:spPr bwMode="auto">
          <a:xfrm>
            <a:off x="461963" y="3352800"/>
            <a:ext cx="346075" cy="1997075"/>
          </a:xfrm>
          <a:prstGeom prst="leftBrace">
            <a:avLst>
              <a:gd name="adj1" fmla="val 48089"/>
              <a:gd name="adj2" fmla="val 50000"/>
            </a:avLst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AutoShape 6"/>
          <p:cNvSpPr>
            <a:spLocks/>
          </p:cNvSpPr>
          <p:nvPr/>
        </p:nvSpPr>
        <p:spPr bwMode="auto">
          <a:xfrm>
            <a:off x="808038" y="3967163"/>
            <a:ext cx="230187" cy="920750"/>
          </a:xfrm>
          <a:prstGeom prst="leftBrace">
            <a:avLst>
              <a:gd name="adj1" fmla="val 33333"/>
              <a:gd name="adj2" fmla="val 50000"/>
            </a:avLst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z="2400" noProof="1" smtClean="0">
                <a:solidFill>
                  <a:srgbClr val="FF0000"/>
                </a:solidFill>
                <a:latin typeface="Courier New" pitchFamily="49" charset="0"/>
              </a:rPr>
              <a:t>continue</a:t>
            </a:r>
            <a:r>
              <a:rPr lang="en-US" sz="2400" noProof="1" smtClean="0">
                <a:solidFill>
                  <a:srgbClr val="FF0000"/>
                </a:solidFill>
              </a:rPr>
              <a:t> Statement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612063" cy="3978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continue</a:t>
            </a:r>
            <a:endParaRPr lang="en-US" sz="20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000" smtClean="0">
                <a:cs typeface="Times New Roman" pitchFamily="18" charset="0"/>
              </a:rPr>
              <a:t>Skips the remaining statements in the body of a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000" smtClean="0">
                <a:cs typeface="Times New Roman" pitchFamily="18" charset="0"/>
              </a:rPr>
              <a:t> or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do/while</a:t>
            </a:r>
            <a:r>
              <a:rPr lang="en-US" sz="2000" smtClean="0">
                <a:cs typeface="Times New Roman" pitchFamily="18" charset="0"/>
              </a:rPr>
              <a:t> structure </a:t>
            </a:r>
          </a:p>
          <a:p>
            <a:pPr lvl="2">
              <a:lnSpc>
                <a:spcPct val="90000"/>
              </a:lnSpc>
            </a:pPr>
            <a:r>
              <a:rPr lang="en-US" sz="1800" smtClean="0">
                <a:cs typeface="Times New Roman" pitchFamily="18" charset="0"/>
              </a:rPr>
              <a:t>Proceeds with the next iteration of the loop</a:t>
            </a:r>
            <a:endParaRPr lang="en-US" sz="1800" smtClean="0">
              <a:latin typeface="Courier New" pitchFamily="49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000" smtClean="0">
                <a:cs typeface="Times New Roman" pitchFamily="18" charset="0"/>
              </a:rPr>
              <a:t> and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do/while</a:t>
            </a:r>
          </a:p>
          <a:p>
            <a:pPr lvl="2">
              <a:lnSpc>
                <a:spcPct val="90000"/>
              </a:lnSpc>
            </a:pPr>
            <a:r>
              <a:rPr lang="en-US" sz="1800" smtClean="0">
                <a:cs typeface="Times New Roman" pitchFamily="18" charset="0"/>
              </a:rPr>
              <a:t>Loop-continuation test is evaluated immediately after the </a:t>
            </a:r>
            <a:r>
              <a:rPr lang="en-US" sz="1800" smtClean="0">
                <a:latin typeface="Courier New" pitchFamily="49" charset="0"/>
                <a:cs typeface="Times New Roman" pitchFamily="18" charset="0"/>
              </a:rPr>
              <a:t>continue</a:t>
            </a:r>
            <a:r>
              <a:rPr lang="en-US" sz="1800" smtClean="0">
                <a:cs typeface="Times New Roman" pitchFamily="18" charset="0"/>
              </a:rPr>
              <a:t> statement is executed</a:t>
            </a:r>
            <a:endParaRPr lang="en-US" sz="1800" smtClean="0">
              <a:latin typeface="Courier New" pitchFamily="49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000" smtClean="0">
                <a:cs typeface="Times New Roman" pitchFamily="18" charset="0"/>
              </a:rPr>
              <a:t> structure</a:t>
            </a:r>
          </a:p>
          <a:p>
            <a:pPr lvl="2">
              <a:lnSpc>
                <a:spcPct val="90000"/>
              </a:lnSpc>
            </a:pPr>
            <a:r>
              <a:rPr lang="en-US" sz="1800" smtClean="0">
                <a:cs typeface="Times New Roman" pitchFamily="18" charset="0"/>
              </a:rPr>
              <a:t>Increment expression is executed, then the loop-continuation test is evaluated.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i="1" smtClean="0">
                <a:solidFill>
                  <a:srgbClr val="A50021"/>
                </a:solidFill>
              </a:rPr>
              <a:t>         expression3</a:t>
            </a:r>
            <a:r>
              <a:rPr lang="en-US" sz="2000" smtClean="0"/>
              <a:t> is evaluated, then </a:t>
            </a:r>
            <a:r>
              <a:rPr lang="en-US" sz="2000" i="1" smtClean="0">
                <a:solidFill>
                  <a:srgbClr val="A50021"/>
                </a:solidFill>
              </a:rPr>
              <a:t>expression2</a:t>
            </a:r>
            <a:r>
              <a:rPr lang="en-US" sz="2000" smtClean="0"/>
              <a:t> is  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         evaluated.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 lvl="2">
              <a:lnSpc>
                <a:spcPct val="90000"/>
              </a:lnSpc>
            </a:pPr>
            <a:endParaRPr lang="en-US" sz="180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9BDF1-E348-4BDC-83E9-901714EB1A04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An Example with “break” &amp; “continue”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308100" y="1371600"/>
            <a:ext cx="6759575" cy="3440113"/>
          </a:xfrm>
          <a:solidFill>
            <a:srgbClr val="CCFFCC"/>
          </a:solidFill>
          <a:ln w="381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fact = 1; i = 1;		</a:t>
            </a:r>
            <a:r>
              <a:rPr lang="en-US" sz="2000" smtClean="0">
                <a:solidFill>
                  <a:schemeClr val="bg2"/>
                </a:solidFill>
              </a:rPr>
              <a:t>/* a program to calculate 10 !</a:t>
            </a:r>
            <a:r>
              <a:rPr lang="en-US" sz="2000" smtClean="0">
                <a:solidFill>
                  <a:srgbClr val="000099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while</a:t>
            </a:r>
            <a:r>
              <a:rPr lang="en-US" sz="2000" smtClean="0">
                <a:solidFill>
                  <a:schemeClr val="accent1"/>
                </a:solidFill>
              </a:rPr>
              <a:t>  </a:t>
            </a:r>
            <a:r>
              <a:rPr lang="en-US" sz="2000" smtClean="0">
                <a:solidFill>
                  <a:srgbClr val="000099"/>
                </a:solidFill>
              </a:rPr>
              <a:t>(1) 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	fact = fact * i;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	i ++ 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	</a:t>
            </a:r>
            <a:r>
              <a:rPr lang="en-US" sz="2000" smtClean="0">
                <a:solidFill>
                  <a:srgbClr val="A50021"/>
                </a:solidFill>
              </a:rPr>
              <a:t>if  </a:t>
            </a:r>
            <a:r>
              <a:rPr lang="en-US" sz="2000" smtClean="0">
                <a:solidFill>
                  <a:srgbClr val="000099"/>
                </a:solidFill>
              </a:rPr>
              <a:t>( i&lt;10 )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		</a:t>
            </a:r>
            <a:r>
              <a:rPr lang="en-US" sz="2000" smtClean="0">
                <a:solidFill>
                  <a:srgbClr val="333399"/>
                </a:solidFill>
              </a:rPr>
              <a:t>continue</a:t>
            </a:r>
            <a:r>
              <a:rPr lang="en-US" sz="2000" smtClean="0">
                <a:solidFill>
                  <a:srgbClr val="000099"/>
                </a:solidFill>
              </a:rPr>
              <a:t>;	</a:t>
            </a:r>
            <a:r>
              <a:rPr lang="en-US" sz="2000" smtClean="0">
                <a:solidFill>
                  <a:schemeClr val="bg2"/>
                </a:solidFill>
              </a:rPr>
              <a:t>/* not done yet ! Go to loop and 				perform next iteration*/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	</a:t>
            </a:r>
            <a:r>
              <a:rPr lang="en-US" sz="2000" smtClean="0">
                <a:solidFill>
                  <a:srgbClr val="A50021"/>
                </a:solidFill>
              </a:rPr>
              <a:t>break</a:t>
            </a:r>
            <a:r>
              <a:rPr lang="en-US" sz="2000" smtClean="0">
                <a:solidFill>
                  <a:srgbClr val="000099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}</a:t>
            </a:r>
          </a:p>
          <a:p>
            <a:pPr lvl="1">
              <a:buFontTx/>
              <a:buNone/>
            </a:pPr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60D47-4050-48AC-A104-96DD681EBDF5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Some Examples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21723-4D7F-4A6C-A54C-092900F7823D}" type="slidenum">
              <a:rPr lang="en-US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conditions evaluate to …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Zero</a:t>
            </a:r>
          </a:p>
          <a:p>
            <a:pPr lvl="1"/>
            <a:r>
              <a:rPr lang="en-US" smtClean="0"/>
              <a:t>Indicates FALSE.</a:t>
            </a:r>
          </a:p>
          <a:p>
            <a:r>
              <a:rPr lang="en-US" smtClean="0"/>
              <a:t>Non-zero</a:t>
            </a:r>
          </a:p>
          <a:p>
            <a:pPr lvl="1"/>
            <a:r>
              <a:rPr lang="en-US" smtClean="0"/>
              <a:t>Indicates TRUE.</a:t>
            </a:r>
          </a:p>
          <a:p>
            <a:pPr lvl="1"/>
            <a:r>
              <a:rPr lang="en-US" smtClean="0"/>
              <a:t>Typically the condition TRUE is represented by the value ‘1’.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1A970-E3EC-4FF8-90B0-6283941B977A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Example 1: Test if a number is prime or not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#include &lt;stdio.h&gt;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main()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int  n, i=2;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scanf (“%d”, &amp;n);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while (i &lt; n)  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if (n % i == 0)  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	printf (“%d is not a prime \n”, n);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	exit;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}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i++;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}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printf (“%d is a prime \n”, n);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}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5CA5C-FBC8-44C4-ACD0-70EE6AC82663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efficient??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#include &lt;stdio.h&gt;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main()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{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int  n, </a:t>
            </a:r>
            <a:r>
              <a:rPr lang="en-US" sz="1800" smtClean="0">
                <a:solidFill>
                  <a:srgbClr val="CC0000"/>
                </a:solidFill>
              </a:rPr>
              <a:t>i=3</a:t>
            </a:r>
            <a:r>
              <a:rPr lang="en-US" sz="1800" smtClean="0"/>
              <a:t>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scanf (“%d”, &amp;n);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while (i &lt; </a:t>
            </a:r>
            <a:r>
              <a:rPr lang="en-US" sz="1800" smtClean="0">
                <a:solidFill>
                  <a:srgbClr val="CC0000"/>
                </a:solidFill>
              </a:rPr>
              <a:t>sqrt(n)</a:t>
            </a:r>
            <a:r>
              <a:rPr lang="en-US" sz="1800" smtClean="0"/>
              <a:t>)  {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if (n % i == 0)  {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	printf (“%d is not a prime \n”, n);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	exit;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}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	</a:t>
            </a:r>
            <a:r>
              <a:rPr lang="en-US" sz="1800" smtClean="0">
                <a:solidFill>
                  <a:srgbClr val="CC0000"/>
                </a:solidFill>
              </a:rPr>
              <a:t>i = i + 2</a:t>
            </a:r>
            <a:r>
              <a:rPr lang="en-US" sz="1800" smtClean="0"/>
              <a:t>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}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printf (“%d is a prime \n”, n);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}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90379-0D09-4987-9091-C8BED31FA25D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2438" cy="762000"/>
          </a:xfrm>
        </p:spPr>
        <p:txBody>
          <a:bodyPr/>
          <a:lstStyle/>
          <a:p>
            <a:r>
              <a:rPr lang="en-US" sz="2800" smtClean="0"/>
              <a:t>Example 2: Find the sum of digits of a number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smtClean="0"/>
              <a:t>#include  &lt;stdio.h&gt;</a:t>
            </a:r>
          </a:p>
          <a:p>
            <a:pPr>
              <a:buFontTx/>
              <a:buNone/>
            </a:pPr>
            <a:r>
              <a:rPr lang="en-US" sz="1800" smtClean="0"/>
              <a:t>main()</a:t>
            </a:r>
          </a:p>
          <a:p>
            <a:pPr>
              <a:buFontTx/>
              <a:buNone/>
            </a:pPr>
            <a:r>
              <a:rPr lang="en-US" sz="1800" smtClean="0"/>
              <a:t>{</a:t>
            </a:r>
          </a:p>
          <a:p>
            <a:pPr>
              <a:buFontTx/>
              <a:buNone/>
            </a:pPr>
            <a:r>
              <a:rPr lang="en-US" sz="1800" smtClean="0"/>
              <a:t>	int	n, sum=0;</a:t>
            </a:r>
          </a:p>
          <a:p>
            <a:pPr>
              <a:buFontTx/>
              <a:buNone/>
            </a:pPr>
            <a:r>
              <a:rPr lang="en-US" sz="1800" smtClean="0"/>
              <a:t>	scanf (“%d”, &amp;n);</a:t>
            </a:r>
          </a:p>
          <a:p>
            <a:pPr>
              <a:buFontTx/>
              <a:buNone/>
            </a:pPr>
            <a:r>
              <a:rPr lang="en-US" sz="1800" smtClean="0"/>
              <a:t>	while (n != 0)  {</a:t>
            </a:r>
          </a:p>
          <a:p>
            <a:pPr>
              <a:buFontTx/>
              <a:buNone/>
            </a:pPr>
            <a:r>
              <a:rPr lang="en-US" sz="1800" smtClean="0"/>
              <a:t>		sum = sum + (n % 10);</a:t>
            </a:r>
          </a:p>
          <a:p>
            <a:pPr>
              <a:buFontTx/>
              <a:buNone/>
            </a:pPr>
            <a:r>
              <a:rPr lang="en-US" sz="1800" smtClean="0"/>
              <a:t>		n = n / 10;</a:t>
            </a:r>
          </a:p>
          <a:p>
            <a:pPr>
              <a:buFontTx/>
              <a:buNone/>
            </a:pPr>
            <a:r>
              <a:rPr lang="en-US" sz="1800" smtClean="0"/>
              <a:t>	}</a:t>
            </a:r>
          </a:p>
          <a:p>
            <a:pPr>
              <a:buFontTx/>
              <a:buNone/>
            </a:pPr>
            <a:r>
              <a:rPr lang="en-US" sz="1800" smtClean="0"/>
              <a:t>	printf (“The sum of digits of the number is %d \n”, sum);</a:t>
            </a:r>
          </a:p>
          <a:p>
            <a:pPr>
              <a:buFontTx/>
              <a:buNone/>
            </a:pPr>
            <a:r>
              <a:rPr lang="en-US" sz="18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AF190-DE6A-497B-92E3-CD0BCBD407A5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Example 3: Decimal to binary conversion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smtClean="0"/>
              <a:t>#include  &lt;stdio.h&gt;</a:t>
            </a:r>
          </a:p>
          <a:p>
            <a:pPr>
              <a:buFontTx/>
              <a:buNone/>
            </a:pPr>
            <a:r>
              <a:rPr lang="en-US" sz="1800" smtClean="0"/>
              <a:t>main()</a:t>
            </a:r>
          </a:p>
          <a:p>
            <a:pPr>
              <a:buFontTx/>
              <a:buNone/>
            </a:pPr>
            <a:r>
              <a:rPr lang="en-US" sz="1800" smtClean="0"/>
              <a:t>{</a:t>
            </a:r>
          </a:p>
          <a:p>
            <a:pPr>
              <a:buFontTx/>
              <a:buNone/>
            </a:pPr>
            <a:r>
              <a:rPr lang="en-US" sz="1800" smtClean="0"/>
              <a:t>	int  dec;</a:t>
            </a:r>
          </a:p>
          <a:p>
            <a:pPr>
              <a:buFontTx/>
              <a:buNone/>
            </a:pPr>
            <a:r>
              <a:rPr lang="en-US" sz="1800" smtClean="0"/>
              <a:t>	scanf (“%d”, &amp;dec);</a:t>
            </a:r>
          </a:p>
          <a:p>
            <a:pPr>
              <a:buFontTx/>
              <a:buNone/>
            </a:pPr>
            <a:r>
              <a:rPr lang="en-US" sz="1800" smtClean="0"/>
              <a:t>	do</a:t>
            </a:r>
          </a:p>
          <a:p>
            <a:pPr>
              <a:buFontTx/>
              <a:buNone/>
            </a:pPr>
            <a:r>
              <a:rPr lang="en-US" sz="1800" smtClean="0"/>
              <a:t>	{</a:t>
            </a:r>
          </a:p>
          <a:p>
            <a:pPr>
              <a:buFontTx/>
              <a:buNone/>
            </a:pPr>
            <a:r>
              <a:rPr lang="en-US" sz="1800" smtClean="0"/>
              <a:t>		printf (“%2d”,  (dec % 2));</a:t>
            </a:r>
          </a:p>
          <a:p>
            <a:pPr>
              <a:buFontTx/>
              <a:buNone/>
            </a:pPr>
            <a:r>
              <a:rPr lang="en-US" sz="1800" smtClean="0"/>
              <a:t>		dec = dec / 2;</a:t>
            </a:r>
          </a:p>
          <a:p>
            <a:pPr>
              <a:buFontTx/>
              <a:buNone/>
            </a:pPr>
            <a:r>
              <a:rPr lang="en-US" sz="1800" smtClean="0"/>
              <a:t>	}  while (dec != 0);</a:t>
            </a:r>
          </a:p>
          <a:p>
            <a:pPr>
              <a:buFontTx/>
              <a:buNone/>
            </a:pPr>
            <a:r>
              <a:rPr lang="en-US" sz="1800" smtClean="0"/>
              <a:t>	printf (“\n”);</a:t>
            </a:r>
          </a:p>
          <a:p>
            <a:pPr>
              <a:buFontTx/>
              <a:buNone/>
            </a:pPr>
            <a:r>
              <a:rPr lang="en-US" sz="1800" smtClean="0"/>
              <a:t>}</a:t>
            </a:r>
          </a:p>
          <a:p>
            <a:pPr>
              <a:buFontTx/>
              <a:buNone/>
            </a:pPr>
            <a:r>
              <a:rPr lang="en-US" sz="1800" smtClean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80228-26C1-4091-81E3-AF398C2071ED}" type="slidenum">
              <a:rPr lang="en-US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Example 4: Compute GCD of two numbers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355725"/>
            <a:ext cx="5021262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#include  &lt;stdio.h&gt;</a:t>
            </a:r>
          </a:p>
          <a:p>
            <a:pPr>
              <a:buFontTx/>
              <a:buNone/>
            </a:pPr>
            <a:r>
              <a:rPr lang="en-US" sz="1800" smtClean="0"/>
              <a:t>main()</a:t>
            </a:r>
          </a:p>
          <a:p>
            <a:pPr>
              <a:buFontTx/>
              <a:buNone/>
            </a:pPr>
            <a:r>
              <a:rPr lang="en-US" sz="1800" smtClean="0"/>
              <a:t>{</a:t>
            </a:r>
          </a:p>
          <a:p>
            <a:pPr>
              <a:buFontTx/>
              <a:buNone/>
            </a:pPr>
            <a:r>
              <a:rPr lang="en-US" sz="1800" smtClean="0"/>
              <a:t>	int  A, B, temp;</a:t>
            </a:r>
          </a:p>
          <a:p>
            <a:pPr>
              <a:buFontTx/>
              <a:buNone/>
            </a:pPr>
            <a:r>
              <a:rPr lang="en-US" sz="1800" smtClean="0"/>
              <a:t>	scanf (%d %d”, &amp;A, &amp;B);</a:t>
            </a:r>
          </a:p>
          <a:p>
            <a:pPr>
              <a:buFontTx/>
              <a:buNone/>
            </a:pPr>
            <a:r>
              <a:rPr lang="en-US" sz="1800" smtClean="0"/>
              <a:t>	if  (A &gt; B)  { temp = A;  A = B;  B = temp; }</a:t>
            </a:r>
          </a:p>
          <a:p>
            <a:pPr>
              <a:buFontTx/>
              <a:buNone/>
            </a:pPr>
            <a:r>
              <a:rPr lang="en-US" sz="1800" smtClean="0"/>
              <a:t>	while ((B % A) != 0)  {</a:t>
            </a:r>
          </a:p>
          <a:p>
            <a:pPr>
              <a:buFontTx/>
              <a:buNone/>
            </a:pPr>
            <a:r>
              <a:rPr lang="en-US" sz="1800" smtClean="0"/>
              <a:t>		temp = B % A;</a:t>
            </a:r>
          </a:p>
          <a:p>
            <a:pPr>
              <a:buFontTx/>
              <a:buNone/>
            </a:pPr>
            <a:r>
              <a:rPr lang="en-US" sz="1800" smtClean="0"/>
              <a:t>		B = A;</a:t>
            </a:r>
          </a:p>
          <a:p>
            <a:pPr>
              <a:buFontTx/>
              <a:buNone/>
            </a:pPr>
            <a:r>
              <a:rPr lang="en-US" sz="1800" smtClean="0"/>
              <a:t>		A = temp;</a:t>
            </a:r>
          </a:p>
          <a:p>
            <a:pPr>
              <a:buFontTx/>
              <a:buNone/>
            </a:pPr>
            <a:r>
              <a:rPr lang="en-US" sz="1800" smtClean="0"/>
              <a:t>	}</a:t>
            </a:r>
          </a:p>
          <a:p>
            <a:pPr>
              <a:buFontTx/>
              <a:buNone/>
            </a:pPr>
            <a:r>
              <a:rPr lang="en-US" sz="1800" smtClean="0"/>
              <a:t>	printf (“The GCD is %d”, A);</a:t>
            </a:r>
          </a:p>
          <a:p>
            <a:pPr>
              <a:buFontTx/>
              <a:buNone/>
            </a:pPr>
            <a:r>
              <a:rPr lang="en-US" sz="1800" smtClean="0"/>
              <a:t>}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47323-68B8-40D6-B064-57B5FEC2C5CA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5646738" y="1393825"/>
            <a:ext cx="3227387" cy="31781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12 )  45  (  3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36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  9  )  12  (  1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           9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           3  )  9  (  3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                  9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                  0 </a:t>
            </a:r>
          </a:p>
        </p:txBody>
      </p:sp>
      <p:sp>
        <p:nvSpPr>
          <p:cNvPr id="56328" name="Line 5"/>
          <p:cNvSpPr>
            <a:spLocks noChangeShapeType="1"/>
          </p:cNvSpPr>
          <p:nvPr/>
        </p:nvSpPr>
        <p:spPr bwMode="auto">
          <a:xfrm>
            <a:off x="6223000" y="2276475"/>
            <a:ext cx="5762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Line 6"/>
          <p:cNvSpPr>
            <a:spLocks noChangeShapeType="1"/>
          </p:cNvSpPr>
          <p:nvPr/>
        </p:nvSpPr>
        <p:spPr bwMode="auto">
          <a:xfrm>
            <a:off x="6953250" y="3198813"/>
            <a:ext cx="4984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0" name="Line 7"/>
          <p:cNvSpPr>
            <a:spLocks noChangeShapeType="1"/>
          </p:cNvSpPr>
          <p:nvPr/>
        </p:nvSpPr>
        <p:spPr bwMode="auto">
          <a:xfrm>
            <a:off x="7451725" y="4119563"/>
            <a:ext cx="4619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Text Box 8"/>
          <p:cNvSpPr txBox="1">
            <a:spLocks noChangeArrowheads="1"/>
          </p:cNvSpPr>
          <p:nvPr/>
        </p:nvSpPr>
        <p:spPr bwMode="auto">
          <a:xfrm>
            <a:off x="4519613" y="4826000"/>
            <a:ext cx="4416425" cy="15906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Initial:         A=12, B=45</a:t>
            </a:r>
          </a:p>
          <a:p>
            <a:r>
              <a:rPr lang="en-US"/>
              <a:t>Iteration 1: temp=9, B=12,A=9</a:t>
            </a:r>
          </a:p>
          <a:p>
            <a:r>
              <a:rPr lang="en-US"/>
              <a:t>Iteration 2: temp=3, B=9, A=3</a:t>
            </a:r>
          </a:p>
          <a:p>
            <a:r>
              <a:rPr lang="en-US"/>
              <a:t>     B % A = 0   </a:t>
            </a:r>
            <a:r>
              <a:rPr lang="en-US" i="0">
                <a:sym typeface="Wingdings" pitchFamily="2" charset="2"/>
              </a:rPr>
              <a:t></a:t>
            </a:r>
            <a:r>
              <a:rPr lang="en-US">
                <a:sym typeface="Wingdings" pitchFamily="2" charset="2"/>
              </a:rPr>
              <a:t>  GCD is 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Shortcuts in Assignments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Additional assignment operators:</a:t>
            </a:r>
          </a:p>
          <a:p>
            <a:pPr lvl="2">
              <a:buFontTx/>
              <a:buNone/>
            </a:pPr>
            <a:r>
              <a:rPr lang="en-US" smtClean="0"/>
              <a:t>+ =,     </a:t>
            </a:r>
            <a:r>
              <a:rPr lang="en-US" smtClean="0">
                <a:cs typeface="Arial" charset="0"/>
              </a:rPr>
              <a:t>– =,    * =,    / =,    % =</a:t>
            </a:r>
          </a:p>
          <a:p>
            <a:pPr lvl="2">
              <a:buFontTx/>
              <a:buNone/>
            </a:pPr>
            <a:endParaRPr lang="en-US" smtClean="0">
              <a:cs typeface="Arial" charset="0"/>
            </a:endParaRPr>
          </a:p>
          <a:p>
            <a:pPr lvl="1">
              <a:buFontTx/>
              <a:buNone/>
            </a:pPr>
            <a:r>
              <a:rPr lang="en-US" smtClean="0">
                <a:cs typeface="Arial" charset="0"/>
              </a:rPr>
              <a:t>a += b is equivalent to  a = a + b</a:t>
            </a:r>
          </a:p>
          <a:p>
            <a:pPr lvl="1">
              <a:buFontTx/>
              <a:buNone/>
            </a:pPr>
            <a:r>
              <a:rPr lang="en-US" smtClean="0">
                <a:cs typeface="Arial" charset="0"/>
              </a:rPr>
              <a:t>a *= (b+10) is equivalent to  a = a * (b + 10)</a:t>
            </a:r>
          </a:p>
          <a:p>
            <a:pPr lvl="1">
              <a:buFontTx/>
              <a:buNone/>
            </a:pPr>
            <a:r>
              <a:rPr lang="en-US" smtClean="0">
                <a:cs typeface="Arial" charset="0"/>
              </a:rPr>
              <a:t>				                                      and so 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4FAA2-AA8D-4FD8-8F0C-D10295BCE99D}" type="slidenum">
              <a:rPr lang="en-US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More about scanf and printf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A3A9D-972F-4A25-9A3C-4175CA58DB56}" type="slidenum">
              <a:rPr lang="en-US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Entering input data :: scanf function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48638" cy="4860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General syntax: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scanf (control string, arg1, arg2, …, argn);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“control string refers to a string typically containing data types of the arguments to be read in;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the arguments arg1, arg2, … represent pointers to data items in memory.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Example:  scanf (%d %f %c”, &amp;a, &amp;average, &amp;type);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control string consists of individual groups of characters, with one character group for each input data item.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‘%’ sign, followed by a conversion character.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C8890-DB07-472C-BAD4-E9B5ACF544DF}" type="slidenum">
              <a:rPr lang="en-US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Commonly used conversion characters:</a:t>
            </a:r>
          </a:p>
          <a:p>
            <a:pPr lvl="2">
              <a:buFontTx/>
              <a:buNone/>
            </a:pPr>
            <a:r>
              <a:rPr lang="en-US" smtClean="0"/>
              <a:t>c 		single character</a:t>
            </a:r>
          </a:p>
          <a:p>
            <a:pPr lvl="2">
              <a:buFontTx/>
              <a:buNone/>
            </a:pPr>
            <a:r>
              <a:rPr lang="en-US" smtClean="0"/>
              <a:t>d		decimal integer</a:t>
            </a:r>
          </a:p>
          <a:p>
            <a:pPr lvl="2">
              <a:buFontTx/>
              <a:buNone/>
            </a:pPr>
            <a:r>
              <a:rPr lang="en-US" smtClean="0"/>
              <a:t>f		floating-point number</a:t>
            </a:r>
          </a:p>
          <a:p>
            <a:pPr lvl="2">
              <a:buFontTx/>
              <a:buNone/>
            </a:pPr>
            <a:r>
              <a:rPr lang="en-US" smtClean="0"/>
              <a:t>s		string terminated by null character</a:t>
            </a:r>
          </a:p>
          <a:p>
            <a:pPr lvl="2">
              <a:buFontTx/>
              <a:buNone/>
            </a:pPr>
            <a:r>
              <a:rPr lang="en-US" smtClean="0"/>
              <a:t>X		hexadecimal integer</a:t>
            </a:r>
          </a:p>
          <a:p>
            <a:pPr lvl="1"/>
            <a:r>
              <a:rPr lang="en-US" smtClean="0"/>
              <a:t>We can also specify the maximum field-width of a data item, by specifying a number indicating the field width before the conversion character.</a:t>
            </a:r>
          </a:p>
          <a:p>
            <a:pPr lvl="2">
              <a:buFontTx/>
              <a:buNone/>
            </a:pPr>
            <a:r>
              <a:rPr lang="en-US" smtClean="0"/>
              <a:t>Example:    scanf (“%3d %5d”, &amp;a, &amp;b);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9F785-1F7E-49DA-BC70-A5395EACFB59}" type="slidenum">
              <a:rPr lang="en-US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Writing output data :: printf function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General syntax:</a:t>
            </a:r>
          </a:p>
          <a:p>
            <a:pPr lvl="2">
              <a:buFontTx/>
              <a:buNone/>
            </a:pPr>
            <a:r>
              <a:rPr lang="en-US" smtClean="0"/>
              <a:t>printf (control string, arg1, arg2, …, argn);</a:t>
            </a:r>
          </a:p>
          <a:p>
            <a:pPr lvl="1"/>
            <a:r>
              <a:rPr lang="en-US" smtClean="0"/>
              <a:t>“control string refers to a string containing formatting information and data types of the arguments to be output; </a:t>
            </a:r>
          </a:p>
          <a:p>
            <a:pPr lvl="1"/>
            <a:r>
              <a:rPr lang="en-US" smtClean="0"/>
              <a:t>the arguments arg1, arg2, … represent the individual output data items.</a:t>
            </a:r>
          </a:p>
          <a:p>
            <a:r>
              <a:rPr lang="en-US" smtClean="0"/>
              <a:t>The conversion characters are the same as in scanf.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D4AF6-436A-4BCC-B371-2F2BDAB85FBD}" type="slidenum">
              <a:rPr lang="en-US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Branching: The if Statement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48638" cy="48990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Diamond symbol (decision symbol) - indicates decision is to be made.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Contains an expression that can be TRUE or FALSE.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Test the condition, and follow appropriate path.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Single-entry / single-exit structure.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General syntax: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if (condition)  { …….. }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If there is a single statement in the block, the braces can be omitted.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EC4BF-22C0-42E9-A6AF-CBAEFA0113C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printf  (“The average of %d and %d is %f”, a, b, avg);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printf  (“Hello \nGood \nMorning \n”);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printf (“%3d %3d %5d”, a, b, a*b+2);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printf (“%7.2f  %5.1f”, x, y);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Many more options are available: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Read from the book.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Practice them in the lab.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String I/O: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Will be covered later in the class.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A63EA-D2B9-4593-9754-AA920AE32E5C}" type="slidenum">
              <a:rPr lang="en-US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noProof="1" smtClean="0">
                <a:solidFill>
                  <a:srgbClr val="FF0000"/>
                </a:solidFill>
              </a:rPr>
              <a:t>The </a:t>
            </a:r>
            <a:r>
              <a:rPr lang="en-US" sz="2400" noProof="1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US" sz="2400" noProof="1" smtClean="0">
                <a:solidFill>
                  <a:srgbClr val="FF0000"/>
                </a:solidFill>
              </a:rPr>
              <a:t> Selection Structure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195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000" smtClean="0">
                <a:cs typeface="Times New Roman" pitchFamily="18" charset="0"/>
              </a:rPr>
              <a:t/>
            </a:r>
            <a:br>
              <a:rPr lang="en-US" sz="1000" smtClean="0">
                <a:cs typeface="Times New Roman" pitchFamily="18" charset="0"/>
              </a:rPr>
            </a:br>
            <a:endParaRPr lang="en-US" sz="1800" smtClean="0"/>
          </a:p>
        </p:txBody>
      </p:sp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A0533-E61C-4451-8BA3-AEC4FAA4D4EE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pSp>
        <p:nvGrpSpPr>
          <p:cNvPr id="8199" name="Group 3"/>
          <p:cNvGrpSpPr>
            <a:grpSpLocks/>
          </p:cNvGrpSpPr>
          <p:nvPr/>
        </p:nvGrpSpPr>
        <p:grpSpPr bwMode="auto">
          <a:xfrm>
            <a:off x="1038225" y="1431925"/>
            <a:ext cx="4224338" cy="3763963"/>
            <a:chOff x="696" y="2523"/>
            <a:chExt cx="1488" cy="824"/>
          </a:xfrm>
        </p:grpSpPr>
        <p:sp>
          <p:nvSpPr>
            <p:cNvPr id="8204" name="Freeform 4"/>
            <p:cNvSpPr>
              <a:spLocks/>
            </p:cNvSpPr>
            <p:nvPr/>
          </p:nvSpPr>
          <p:spPr bwMode="auto">
            <a:xfrm>
              <a:off x="1080" y="2571"/>
              <a:ext cx="0" cy="192"/>
            </a:xfrm>
            <a:custGeom>
              <a:avLst/>
              <a:gdLst>
                <a:gd name="T0" fmla="*/ 0 w 20000"/>
                <a:gd name="T1" fmla="*/ 19958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5"/>
            <p:cNvSpPr>
              <a:spLocks/>
            </p:cNvSpPr>
            <p:nvPr/>
          </p:nvSpPr>
          <p:spPr bwMode="auto">
            <a:xfrm>
              <a:off x="1080" y="3107"/>
              <a:ext cx="0" cy="192"/>
            </a:xfrm>
            <a:custGeom>
              <a:avLst/>
              <a:gdLst>
                <a:gd name="T0" fmla="*/ 0 w 20000"/>
                <a:gd name="T1" fmla="*/ 19958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Oval 6"/>
            <p:cNvSpPr>
              <a:spLocks noChangeArrowheads="1"/>
            </p:cNvSpPr>
            <p:nvPr/>
          </p:nvSpPr>
          <p:spPr bwMode="auto">
            <a:xfrm>
              <a:off x="1056" y="2523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Oval 7"/>
            <p:cNvSpPr>
              <a:spLocks noChangeArrowheads="1"/>
            </p:cNvSpPr>
            <p:nvPr/>
          </p:nvSpPr>
          <p:spPr bwMode="auto">
            <a:xfrm>
              <a:off x="1056" y="3299"/>
              <a:ext cx="48" cy="4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8"/>
            <p:cNvSpPr>
              <a:spLocks/>
            </p:cNvSpPr>
            <p:nvPr/>
          </p:nvSpPr>
          <p:spPr bwMode="auto">
            <a:xfrm>
              <a:off x="1464" y="2935"/>
              <a:ext cx="192" cy="0"/>
            </a:xfrm>
            <a:custGeom>
              <a:avLst/>
              <a:gdLst>
                <a:gd name="T0" fmla="*/ 19958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9"/>
            <p:cNvSpPr>
              <a:spLocks/>
            </p:cNvSpPr>
            <p:nvPr/>
          </p:nvSpPr>
          <p:spPr bwMode="auto">
            <a:xfrm>
              <a:off x="1086" y="3152"/>
              <a:ext cx="864" cy="0"/>
            </a:xfrm>
            <a:custGeom>
              <a:avLst/>
              <a:gdLst>
                <a:gd name="T0" fmla="*/ 19991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91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0"/>
            <p:cNvSpPr>
              <a:spLocks/>
            </p:cNvSpPr>
            <p:nvPr/>
          </p:nvSpPr>
          <p:spPr bwMode="auto">
            <a:xfrm>
              <a:off x="1944" y="2984"/>
              <a:ext cx="0" cy="16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19952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0"/>
                  </a:moveTo>
                  <a:lnTo>
                    <a:pt x="0" y="1995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Rectangle 11"/>
            <p:cNvSpPr>
              <a:spLocks noChangeArrowheads="1"/>
            </p:cNvSpPr>
            <p:nvPr/>
          </p:nvSpPr>
          <p:spPr bwMode="auto">
            <a:xfrm>
              <a:off x="1474" y="2854"/>
              <a:ext cx="170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 i="0">
                  <a:solidFill>
                    <a:srgbClr val="000000"/>
                  </a:solidFill>
                  <a:latin typeface="AvantGarde" pitchFamily="34" charset="0"/>
                  <a:cs typeface="Times New Roman" pitchFamily="18" charset="0"/>
                </a:rPr>
                <a:t>true</a:t>
              </a:r>
              <a:endParaRPr lang="en-US" sz="16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endParaRPr lang="en-US" sz="1600" i="0">
                <a:latin typeface="Times New Roman" pitchFamily="18" charset="0"/>
              </a:endParaRPr>
            </a:p>
          </p:txBody>
        </p:sp>
        <p:sp>
          <p:nvSpPr>
            <p:cNvPr id="8212" name="Rectangle 12"/>
            <p:cNvSpPr>
              <a:spLocks noChangeArrowheads="1"/>
            </p:cNvSpPr>
            <p:nvPr/>
          </p:nvSpPr>
          <p:spPr bwMode="auto">
            <a:xfrm>
              <a:off x="930" y="3170"/>
              <a:ext cx="208" cy="9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 i="0">
                  <a:solidFill>
                    <a:srgbClr val="000000"/>
                  </a:solidFill>
                  <a:latin typeface="AvantGarde" pitchFamily="34" charset="0"/>
                  <a:cs typeface="Times New Roman" pitchFamily="18" charset="0"/>
                </a:rPr>
                <a:t>false</a:t>
              </a:r>
              <a:endParaRPr lang="en-US" sz="16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endParaRPr lang="en-US" sz="1600" i="0">
                <a:latin typeface="Times New Roman" pitchFamily="18" charset="0"/>
              </a:endParaRPr>
            </a:p>
          </p:txBody>
        </p:sp>
        <p:grpSp>
          <p:nvGrpSpPr>
            <p:cNvPr id="8213" name="Group 13"/>
            <p:cNvGrpSpPr>
              <a:grpSpLocks/>
            </p:cNvGrpSpPr>
            <p:nvPr/>
          </p:nvGrpSpPr>
          <p:grpSpPr bwMode="auto">
            <a:xfrm>
              <a:off x="696" y="2763"/>
              <a:ext cx="768" cy="344"/>
              <a:chOff x="0" y="0"/>
              <a:chExt cx="20000" cy="20000"/>
            </a:xfrm>
          </p:grpSpPr>
          <p:sp>
            <p:nvSpPr>
              <p:cNvPr id="8217" name="Freeform 14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90 w 20000"/>
                  <a:gd name="T1" fmla="*/ 10000 h 20000"/>
                  <a:gd name="T2" fmla="*/ 9990 w 20000"/>
                  <a:gd name="T3" fmla="*/ 19977 h 20000"/>
                  <a:gd name="T4" fmla="*/ 0 w 20000"/>
                  <a:gd name="T5" fmla="*/ 10000 h 20000"/>
                  <a:gd name="T6" fmla="*/ 9990 w 20000"/>
                  <a:gd name="T7" fmla="*/ 0 h 20000"/>
                  <a:gd name="T8" fmla="*/ 19990 w 20000"/>
                  <a:gd name="T9" fmla="*/ 1000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90" y="10000"/>
                    </a:moveTo>
                    <a:lnTo>
                      <a:pt x="9990" y="19977"/>
                    </a:lnTo>
                    <a:lnTo>
                      <a:pt x="0" y="10000"/>
                    </a:lnTo>
                    <a:lnTo>
                      <a:pt x="9990" y="0"/>
                    </a:lnTo>
                    <a:lnTo>
                      <a:pt x="19990" y="1000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Rectangle 15"/>
              <p:cNvSpPr>
                <a:spLocks noChangeArrowheads="1"/>
              </p:cNvSpPr>
              <p:nvPr/>
            </p:nvSpPr>
            <p:spPr bwMode="auto">
              <a:xfrm>
                <a:off x="4365" y="8372"/>
                <a:ext cx="11260" cy="4233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600" i="0">
                    <a:solidFill>
                      <a:srgbClr val="000000"/>
                    </a:solidFill>
                    <a:latin typeface="AvantGarde" pitchFamily="34" charset="0"/>
                    <a:cs typeface="Times New Roman" pitchFamily="18" charset="0"/>
                  </a:rPr>
                  <a:t>grade &gt;= 60</a:t>
                </a:r>
                <a:endParaRPr lang="en-US" sz="1600" i="0">
                  <a:solidFill>
                    <a:srgbClr val="000000"/>
                  </a:solidFill>
                  <a:latin typeface="Times" pitchFamily="18" charset="0"/>
                  <a:cs typeface="Times New Roman" pitchFamily="18" charset="0"/>
                </a:endParaRPr>
              </a:p>
              <a:p>
                <a:pPr eaLnBrk="0" hangingPunct="0"/>
                <a:endParaRPr lang="en-US" sz="1600" i="0">
                  <a:latin typeface="Times New Roman" pitchFamily="18" charset="0"/>
                </a:endParaRPr>
              </a:p>
            </p:txBody>
          </p:sp>
        </p:grpSp>
        <p:grpSp>
          <p:nvGrpSpPr>
            <p:cNvPr id="8214" name="Group 16"/>
            <p:cNvGrpSpPr>
              <a:grpSpLocks/>
            </p:cNvGrpSpPr>
            <p:nvPr/>
          </p:nvGrpSpPr>
          <p:grpSpPr bwMode="auto">
            <a:xfrm>
              <a:off x="1656" y="2887"/>
              <a:ext cx="528" cy="96"/>
              <a:chOff x="0" y="0"/>
              <a:chExt cx="20000" cy="20000"/>
            </a:xfrm>
          </p:grpSpPr>
          <p:sp>
            <p:nvSpPr>
              <p:cNvPr id="8215" name="Freeform 17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5 w 20000"/>
                  <a:gd name="T1" fmla="*/ 0 h 20000"/>
                  <a:gd name="T2" fmla="*/ 19985 w 20000"/>
                  <a:gd name="T3" fmla="*/ 19917 h 20000"/>
                  <a:gd name="T4" fmla="*/ 0 w 20000"/>
                  <a:gd name="T5" fmla="*/ 19917 h 20000"/>
                  <a:gd name="T6" fmla="*/ 0 w 20000"/>
                  <a:gd name="T7" fmla="*/ 0 h 20000"/>
                  <a:gd name="T8" fmla="*/ 1998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5" y="0"/>
                    </a:moveTo>
                    <a:lnTo>
                      <a:pt x="19985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Rectangle 18"/>
              <p:cNvSpPr>
                <a:spLocks noChangeArrowheads="1"/>
              </p:cNvSpPr>
              <p:nvPr/>
            </p:nvSpPr>
            <p:spPr bwMode="auto">
              <a:xfrm>
                <a:off x="1258" y="4583"/>
                <a:ext cx="17469" cy="1425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400" i="0">
                    <a:solidFill>
                      <a:srgbClr val="000000"/>
                    </a:solidFill>
                    <a:latin typeface="AvantGarde" pitchFamily="34" charset="0"/>
                    <a:cs typeface="Times New Roman" pitchFamily="18" charset="0"/>
                  </a:rPr>
                  <a:t>print “Passed”</a:t>
                </a:r>
                <a:endParaRPr lang="en-US" sz="1400" i="0">
                  <a:solidFill>
                    <a:srgbClr val="000000"/>
                  </a:solidFill>
                  <a:latin typeface="Times" pitchFamily="18" charset="0"/>
                  <a:cs typeface="Times New Roman" pitchFamily="18" charset="0"/>
                </a:endParaRPr>
              </a:p>
              <a:p>
                <a:pPr eaLnBrk="0" hangingPunct="0"/>
                <a:endParaRPr lang="en-US" sz="1400" i="0">
                  <a:latin typeface="Times New Roman" pitchFamily="18" charset="0"/>
                </a:endParaRPr>
              </a:p>
            </p:txBody>
          </p:sp>
        </p:grpSp>
      </p:grpSp>
      <p:sp>
        <p:nvSpPr>
          <p:cNvPr id="8200" name="Rectangle 19"/>
          <p:cNvSpPr>
            <a:spLocks noChangeArrowheads="1"/>
          </p:cNvSpPr>
          <p:nvPr/>
        </p:nvSpPr>
        <p:spPr bwMode="auto">
          <a:xfrm>
            <a:off x="423863" y="1355725"/>
            <a:ext cx="548640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1" name="Rectangle 20"/>
          <p:cNvSpPr>
            <a:spLocks noChangeArrowheads="1"/>
          </p:cNvSpPr>
          <p:nvPr/>
        </p:nvSpPr>
        <p:spPr bwMode="auto">
          <a:xfrm>
            <a:off x="0" y="3724275"/>
            <a:ext cx="5486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200" i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i="0">
              <a:latin typeface="Times New Roman" pitchFamily="18" charset="0"/>
            </a:endParaRPr>
          </a:p>
        </p:txBody>
      </p:sp>
      <p:sp>
        <p:nvSpPr>
          <p:cNvPr id="145431" name="Text Box 23"/>
          <p:cNvSpPr txBox="1">
            <a:spLocks noChangeArrowheads="1"/>
          </p:cNvSpPr>
          <p:nvPr/>
        </p:nvSpPr>
        <p:spPr bwMode="auto">
          <a:xfrm>
            <a:off x="5867400" y="3505200"/>
            <a:ext cx="2667000" cy="14763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decision can be made on any expression.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zero - </a:t>
            </a:r>
            <a:r>
              <a:rPr lang="en-US" sz="1800" b="1" i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false</a:t>
            </a:r>
            <a:r>
              <a:rPr lang="en-US" sz="18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i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nonzero - </a:t>
            </a:r>
            <a:r>
              <a:rPr lang="en-US" sz="1800" b="1" i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true</a:t>
            </a:r>
            <a:endParaRPr lang="en-US" sz="1800" i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432" name="Text Box 24"/>
          <p:cNvSpPr txBox="1">
            <a:spLocks noChangeArrowheads="1"/>
          </p:cNvSpPr>
          <p:nvPr/>
        </p:nvSpPr>
        <p:spPr bwMode="auto">
          <a:xfrm>
            <a:off x="5938838" y="5353050"/>
            <a:ext cx="287655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accent1"/>
                </a:solidFill>
              </a:rPr>
              <a:t>if</a:t>
            </a:r>
            <a:r>
              <a:rPr lang="en-US" i="0"/>
              <a:t> (grade&gt;=60)</a:t>
            </a:r>
          </a:p>
          <a:p>
            <a:r>
              <a:rPr lang="en-US" i="0"/>
              <a:t>  printf(“Passed \n”);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1" grpId="0" animBg="1"/>
      <p:bldP spid="1454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1800" smtClean="0"/>
              <a:t>#include &lt;stdio.h&gt;</a:t>
            </a:r>
          </a:p>
          <a:p>
            <a:pPr lvl="1">
              <a:buFontTx/>
              <a:buNone/>
            </a:pPr>
            <a:r>
              <a:rPr lang="en-US" sz="1800" smtClean="0"/>
              <a:t>main()  </a:t>
            </a:r>
          </a:p>
          <a:p>
            <a:pPr lvl="1">
              <a:buFontTx/>
              <a:buNone/>
            </a:pPr>
            <a:r>
              <a:rPr lang="en-US" sz="1800" smtClean="0"/>
              <a:t>{</a:t>
            </a:r>
          </a:p>
          <a:p>
            <a:pPr lvl="1">
              <a:buFontTx/>
              <a:buNone/>
            </a:pPr>
            <a:r>
              <a:rPr lang="en-US" sz="1800" smtClean="0"/>
              <a:t>    int  a,b,c;</a:t>
            </a:r>
          </a:p>
          <a:p>
            <a:pPr lvl="1">
              <a:buFontTx/>
              <a:buNone/>
            </a:pPr>
            <a:r>
              <a:rPr lang="en-US" sz="1800" smtClean="0"/>
              <a:t>    scanf (“%d %d %d”, &amp;a, &amp;b, &amp;c);</a:t>
            </a:r>
          </a:p>
          <a:p>
            <a:pPr lvl="1">
              <a:buFontTx/>
              <a:buNone/>
            </a:pPr>
            <a:r>
              <a:rPr lang="en-US" sz="1800" smtClean="0"/>
              <a:t>    if ((a&gt;=b) &amp;&amp; (a&gt;=c))</a:t>
            </a:r>
          </a:p>
          <a:p>
            <a:pPr lvl="1">
              <a:buFontTx/>
              <a:buNone/>
            </a:pPr>
            <a:r>
              <a:rPr lang="en-US" sz="1800" smtClean="0"/>
              <a:t>        printf (“\n The largest number is: %d”, a);</a:t>
            </a:r>
          </a:p>
          <a:p>
            <a:pPr lvl="1">
              <a:buFontTx/>
              <a:buNone/>
            </a:pPr>
            <a:r>
              <a:rPr lang="en-US" sz="1800" smtClean="0"/>
              <a:t>    if ((b&gt;=a) &amp;&amp; (b&gt;=c))</a:t>
            </a:r>
          </a:p>
          <a:p>
            <a:pPr lvl="1">
              <a:buFontTx/>
              <a:buNone/>
            </a:pPr>
            <a:r>
              <a:rPr lang="en-US" sz="1800" smtClean="0"/>
              <a:t>        printf (“\n The largest number is: %d”, b);</a:t>
            </a:r>
          </a:p>
          <a:p>
            <a:pPr lvl="1">
              <a:buFontTx/>
              <a:buNone/>
            </a:pPr>
            <a:r>
              <a:rPr lang="en-US" sz="1800" smtClean="0"/>
              <a:t>   if ((c&gt;=a) &amp;&amp; (c&gt;=b))</a:t>
            </a:r>
          </a:p>
          <a:p>
            <a:pPr lvl="1">
              <a:buFontTx/>
              <a:buNone/>
            </a:pPr>
            <a:r>
              <a:rPr lang="en-US" sz="1800" smtClean="0"/>
              <a:t>        printf (“\n The largest number is: %d”, c);</a:t>
            </a:r>
          </a:p>
          <a:p>
            <a:pPr lvl="1">
              <a:buFontTx/>
              <a:buNone/>
            </a:pPr>
            <a:r>
              <a:rPr lang="en-US" sz="1800" smtClean="0"/>
              <a:t>}</a:t>
            </a:r>
          </a:p>
          <a:p>
            <a:pPr lvl="1">
              <a:buFontTx/>
              <a:buNone/>
            </a:pPr>
            <a:endParaRPr lang="en-US" sz="1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212A4-2430-47B9-9E36-98BB5F79982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Branching: The if-else Statement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10538" cy="4724400"/>
          </a:xfrm>
        </p:spPr>
        <p:txBody>
          <a:bodyPr/>
          <a:lstStyle/>
          <a:p>
            <a:r>
              <a:rPr lang="en-US" smtClean="0"/>
              <a:t>Also a single-entry / single-exit structure.</a:t>
            </a:r>
          </a:p>
          <a:p>
            <a:r>
              <a:rPr lang="en-US" smtClean="0"/>
              <a:t>Allows us to specify two alternate blocks of statements, one of which is executed depending on the outcome of the condition.</a:t>
            </a:r>
          </a:p>
          <a:p>
            <a:r>
              <a:rPr lang="en-US" smtClean="0"/>
              <a:t>General syntax:</a:t>
            </a:r>
          </a:p>
          <a:p>
            <a:pPr lvl="2">
              <a:buFontTx/>
              <a:buNone/>
            </a:pPr>
            <a:r>
              <a:rPr lang="en-US" smtClean="0"/>
              <a:t>if  (condition)   { …… block 1 ……. }</a:t>
            </a:r>
          </a:p>
          <a:p>
            <a:pPr lvl="2">
              <a:buFontTx/>
              <a:buNone/>
            </a:pPr>
            <a:r>
              <a:rPr lang="en-US" smtClean="0"/>
              <a:t>else  { …….. block 2 …….. }</a:t>
            </a:r>
          </a:p>
          <a:p>
            <a:pPr lvl="1"/>
            <a:r>
              <a:rPr lang="en-US" smtClean="0"/>
              <a:t>If a block contains a single statement, the braces can be deleted.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4FE9D-D52A-4642-A32D-6AFEEFF05B0C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2985</Words>
  <Application>Microsoft PowerPoint</Application>
  <PresentationFormat>On-screen Show (4:3)</PresentationFormat>
  <Paragraphs>892</Paragraphs>
  <Slides>60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Arial</vt:lpstr>
      <vt:lpstr>Calibri</vt:lpstr>
      <vt:lpstr>Times New Roman</vt:lpstr>
      <vt:lpstr>Courier New</vt:lpstr>
      <vt:lpstr>AvantGarde</vt:lpstr>
      <vt:lpstr>Times</vt:lpstr>
      <vt:lpstr>Courier</vt:lpstr>
      <vt:lpstr>Symbol</vt:lpstr>
      <vt:lpstr>Wingdings</vt:lpstr>
      <vt:lpstr>Office Theme</vt:lpstr>
      <vt:lpstr>Control Statements</vt:lpstr>
      <vt:lpstr>What do they do?</vt:lpstr>
      <vt:lpstr>How do we specify the conditions?</vt:lpstr>
      <vt:lpstr>Examples</vt:lpstr>
      <vt:lpstr>The conditions evaluate to …</vt:lpstr>
      <vt:lpstr>Branching: The if Statement</vt:lpstr>
      <vt:lpstr>The if Selection Structure </vt:lpstr>
      <vt:lpstr>Example</vt:lpstr>
      <vt:lpstr>Branching: The if-else Statement</vt:lpstr>
      <vt:lpstr> The if/else Selection Structure</vt:lpstr>
      <vt:lpstr>if-else syntax</vt:lpstr>
      <vt:lpstr>Nesting of if-else Structures</vt:lpstr>
      <vt:lpstr>Slide 13</vt:lpstr>
      <vt:lpstr>Slide 14</vt:lpstr>
      <vt:lpstr>Example</vt:lpstr>
      <vt:lpstr>Example</vt:lpstr>
      <vt:lpstr> Logical Operators</vt:lpstr>
      <vt:lpstr> Confusing Equality (==) and Assignment (=) Operators</vt:lpstr>
      <vt:lpstr>Generalization of expression evaluation in C</vt:lpstr>
      <vt:lpstr>More about expressions</vt:lpstr>
      <vt:lpstr>Some More Examples</vt:lpstr>
      <vt:lpstr>Ternary conditional operator (?:)  </vt:lpstr>
      <vt:lpstr>The switch Statement</vt:lpstr>
      <vt:lpstr> The switch Multiple-Selection Structure </vt:lpstr>
      <vt:lpstr>Example</vt:lpstr>
      <vt:lpstr>Example</vt:lpstr>
      <vt:lpstr> The if/else Compound statement </vt:lpstr>
      <vt:lpstr>Example</vt:lpstr>
      <vt:lpstr>The break Statement</vt:lpstr>
      <vt:lpstr> The Essentials of Repetition</vt:lpstr>
      <vt:lpstr> Counter-Controlled Repetition</vt:lpstr>
      <vt:lpstr> Counter-Controlled Repetition</vt:lpstr>
      <vt:lpstr>while Statement</vt:lpstr>
      <vt:lpstr>Slide 34</vt:lpstr>
      <vt:lpstr>do-while Statement</vt:lpstr>
      <vt:lpstr>Slide 36</vt:lpstr>
      <vt:lpstr>for Statement</vt:lpstr>
      <vt:lpstr>Slide 38</vt:lpstr>
      <vt:lpstr>Slide 39</vt:lpstr>
      <vt:lpstr>Slide 40</vt:lpstr>
      <vt:lpstr> The For Structure: Notes and Observations</vt:lpstr>
      <vt:lpstr>for :: Examples</vt:lpstr>
      <vt:lpstr>Slide 43</vt:lpstr>
      <vt:lpstr>Specifying “Infinite Loop”</vt:lpstr>
      <vt:lpstr>break Statement</vt:lpstr>
      <vt:lpstr>A Complete Example</vt:lpstr>
      <vt:lpstr>continue Statement</vt:lpstr>
      <vt:lpstr>An Example with “break” &amp; “continue”</vt:lpstr>
      <vt:lpstr>Some Examples</vt:lpstr>
      <vt:lpstr>Example 1: Test if a number is prime or not</vt:lpstr>
      <vt:lpstr>More efficient??</vt:lpstr>
      <vt:lpstr>Example 2: Find the sum of digits of a number</vt:lpstr>
      <vt:lpstr>Example 3: Decimal to binary conversion</vt:lpstr>
      <vt:lpstr>Example 4: Compute GCD of two numbers</vt:lpstr>
      <vt:lpstr>Shortcuts in Assignments</vt:lpstr>
      <vt:lpstr>More about scanf and printf</vt:lpstr>
      <vt:lpstr>Entering input data :: scanf function</vt:lpstr>
      <vt:lpstr>Slide 58</vt:lpstr>
      <vt:lpstr>Writing output data :: printf function</vt:lpstr>
      <vt:lpstr>Slide 60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356</cp:revision>
  <dcterms:created xsi:type="dcterms:W3CDTF">2000-12-23T12:31:32Z</dcterms:created>
  <dcterms:modified xsi:type="dcterms:W3CDTF">2013-01-03T07:49:33Z</dcterms:modified>
</cp:coreProperties>
</file>