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13DD0-5401-4DDF-A82F-A7A73BEE82FC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C3291-6B83-42BC-81AA-B590205615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36B177-7539-47F3-BC37-DEDFCAFDD39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69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41438" y="915988"/>
            <a:ext cx="4175125" cy="3130550"/>
          </a:xfrm>
          <a:solidFill>
            <a:srgbClr val="FFFFFF"/>
          </a:solidFill>
          <a:ln/>
        </p:spPr>
      </p:sp>
      <p:sp>
        <p:nvSpPr>
          <p:cNvPr id="126980" name="Rectangle 3"/>
          <p:cNvSpPr>
            <a:spLocks noChangeArrowheads="1"/>
          </p:cNvSpPr>
          <p:nvPr>
            <p:ph type="body" idx="1"/>
          </p:nvPr>
        </p:nvSpPr>
        <p:spPr>
          <a:xfrm>
            <a:off x="1046163" y="4352925"/>
            <a:ext cx="4770437" cy="182563"/>
          </a:xfrm>
          <a:noFill/>
          <a:ln/>
        </p:spPr>
        <p:txBody>
          <a:bodyPr lIns="0" tIns="0" rIns="0" bIns="0">
            <a:spAutoFit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Programming in C</a:t>
            </a:r>
          </a:p>
        </p:txBody>
      </p:sp>
      <p:sp>
        <p:nvSpPr>
          <p:cNvPr id="104451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D0531-B14B-4EDF-A663-DCB3321DD090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main() is also  a function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1F6A0-AFA6-4037-8DED-DEB493DEFA1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8854" name="Text Box 4"/>
          <p:cNvSpPr>
            <a:spLocks noChangeArrowheads="1"/>
          </p:cNvSpPr>
          <p:nvPr>
            <p:ph type="body" idx="4294967295"/>
          </p:nvPr>
        </p:nvSpPr>
        <p:spPr>
          <a:xfrm>
            <a:off x="762000" y="1295400"/>
            <a:ext cx="8382000" cy="3733800"/>
          </a:xfrm>
          <a:solidFill>
            <a:srgbClr val="CCFFCC"/>
          </a:solidFill>
          <a:ln>
            <a:solidFill>
              <a:srgbClr val="800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main()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     int   a, b, c;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     a = 10;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     b = 20;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     c = a + b;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     printf (“\n The sum of %d and %d is %d\n”,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               a,b,c);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Desirable Programming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Clarity</a:t>
            </a:r>
          </a:p>
          <a:p>
            <a:pPr lvl="1" eaLnBrk="1" hangingPunct="1"/>
            <a:r>
              <a:rPr lang="en-US" sz="2000" smtClean="0"/>
              <a:t>The program should be clearly written.</a:t>
            </a:r>
          </a:p>
          <a:p>
            <a:pPr lvl="1" eaLnBrk="1" hangingPunct="1"/>
            <a:r>
              <a:rPr lang="en-US" sz="2000" smtClean="0"/>
              <a:t>It should be easy to follow the program logic.</a:t>
            </a:r>
          </a:p>
          <a:p>
            <a:pPr eaLnBrk="1" hangingPunct="1"/>
            <a:r>
              <a:rPr lang="en-US" sz="2400" smtClean="0"/>
              <a:t>Meaningful variable names</a:t>
            </a:r>
          </a:p>
          <a:p>
            <a:pPr lvl="1" eaLnBrk="1" hangingPunct="1"/>
            <a:r>
              <a:rPr lang="en-US" sz="2000" smtClean="0"/>
              <a:t>Make variable/constant names meaningful to enhance program clarity.</a:t>
            </a:r>
          </a:p>
          <a:p>
            <a:pPr lvl="2" eaLnBrk="1" hangingPunct="1"/>
            <a:r>
              <a:rPr lang="en-US" sz="1800" smtClean="0"/>
              <a:t>‘area’ instead of ‘a’</a:t>
            </a:r>
          </a:p>
          <a:p>
            <a:pPr lvl="2" eaLnBrk="1" hangingPunct="1"/>
            <a:r>
              <a:rPr lang="en-US" sz="1800" smtClean="0"/>
              <a:t>‘radius’ instead of ‘r’</a:t>
            </a:r>
          </a:p>
          <a:p>
            <a:pPr eaLnBrk="1" hangingPunct="1"/>
            <a:r>
              <a:rPr lang="en-US" sz="2400" smtClean="0"/>
              <a:t>Program documentation</a:t>
            </a:r>
          </a:p>
          <a:p>
            <a:pPr lvl="1" eaLnBrk="1" hangingPunct="1"/>
            <a:r>
              <a:rPr lang="en-US" sz="2000" smtClean="0"/>
              <a:t>Insert comments in the program to make it easy to understand.</a:t>
            </a:r>
          </a:p>
          <a:p>
            <a:pPr lvl="1" eaLnBrk="1" hangingPunct="1"/>
            <a:r>
              <a:rPr lang="en-US" sz="2000" smtClean="0"/>
              <a:t>Never use too many comments.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47354-4B7A-4816-AFC2-206CE69CC7D3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eaLnBrk="1" hangingPunct="1"/>
            <a:r>
              <a:rPr lang="en-US" smtClean="0"/>
              <a:t>Program indentation</a:t>
            </a:r>
          </a:p>
          <a:p>
            <a:pPr lvl="1" eaLnBrk="1" hangingPunct="1"/>
            <a:r>
              <a:rPr lang="en-US" smtClean="0"/>
              <a:t>Use proper indentation.</a:t>
            </a:r>
          </a:p>
          <a:p>
            <a:pPr lvl="1" eaLnBrk="1" hangingPunct="1"/>
            <a:r>
              <a:rPr lang="en-US" smtClean="0"/>
              <a:t>Structure of the program should be immediately visible.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D5D8D-8B60-413A-854E-531037C1DF3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Indentation Example #1 :: Good Style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90E71-568D-4625-848F-8B4387E593D0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1926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4191000" cy="40640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#include &lt;stdio.h&gt;</a:t>
            </a:r>
          </a:p>
          <a:p>
            <a:r>
              <a:rPr lang="en-US" sz="2000" i="0">
                <a:solidFill>
                  <a:srgbClr val="000099"/>
                </a:solidFill>
              </a:rPr>
              <a:t>#define    PI    3.1415926</a:t>
            </a:r>
          </a:p>
          <a:p>
            <a:r>
              <a:rPr lang="en-US" sz="2000" i="0">
                <a:solidFill>
                  <a:srgbClr val="000099"/>
                </a:solidFill>
              </a:rPr>
              <a:t>/* Compute the area of a circle */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main()</a:t>
            </a:r>
          </a:p>
          <a:p>
            <a:r>
              <a:rPr lang="en-US" sz="2000" i="0">
                <a:solidFill>
                  <a:srgbClr val="000099"/>
                </a:solidFill>
              </a:rPr>
              <a:t>    {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float   radius, area;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float   myfunc (float radius);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         scanf (“%f”, &amp;radius);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area = myfunc (radius);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printf (“\n Area is %f \n”, area);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}</a:t>
            </a:r>
          </a:p>
        </p:txBody>
      </p:sp>
      <p:sp>
        <p:nvSpPr>
          <p:cNvPr id="81927" name="Text Box 4"/>
          <p:cNvSpPr txBox="1">
            <a:spLocks noChangeArrowheads="1"/>
          </p:cNvSpPr>
          <p:nvPr/>
        </p:nvSpPr>
        <p:spPr bwMode="auto">
          <a:xfrm>
            <a:off x="4648200" y="1752600"/>
            <a:ext cx="4191000" cy="19304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float   myfunc (float r)</a:t>
            </a:r>
          </a:p>
          <a:p>
            <a:r>
              <a:rPr lang="en-US" sz="2000" i="0">
                <a:solidFill>
                  <a:srgbClr val="000099"/>
                </a:solidFill>
              </a:rPr>
              <a:t>    {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float   a;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a = PI * r * r;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return (a);      /* return result */</a:t>
            </a:r>
          </a:p>
          <a:p>
            <a:r>
              <a:rPr lang="en-US" sz="2000" i="0">
                <a:solidFill>
                  <a:srgbClr val="000099"/>
                </a:solidFill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Indentation Example #1 :: Bad Style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7FCAA-55BC-4A89-B731-728B4202F1F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4191000" cy="34544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#include &lt;stdio.h&gt;</a:t>
            </a:r>
          </a:p>
          <a:p>
            <a:r>
              <a:rPr lang="en-US" sz="2000" i="0">
                <a:solidFill>
                  <a:srgbClr val="000099"/>
                </a:solidFill>
              </a:rPr>
              <a:t>#define    PI    3.1415926</a:t>
            </a:r>
          </a:p>
          <a:p>
            <a:r>
              <a:rPr lang="en-US" sz="2000" i="0">
                <a:solidFill>
                  <a:srgbClr val="000099"/>
                </a:solidFill>
              </a:rPr>
              <a:t>/* Compute the area of a circle */</a:t>
            </a:r>
          </a:p>
          <a:p>
            <a:r>
              <a:rPr lang="en-US" sz="2000" i="0">
                <a:solidFill>
                  <a:srgbClr val="000099"/>
                </a:solidFill>
              </a:rPr>
              <a:t>main()</a:t>
            </a:r>
          </a:p>
          <a:p>
            <a:r>
              <a:rPr lang="en-US" sz="2000" i="0">
                <a:solidFill>
                  <a:srgbClr val="000099"/>
                </a:solidFill>
              </a:rPr>
              <a:t>{</a:t>
            </a:r>
          </a:p>
          <a:p>
            <a:r>
              <a:rPr lang="en-US" sz="2000" i="0">
                <a:solidFill>
                  <a:srgbClr val="000099"/>
                </a:solidFill>
              </a:rPr>
              <a:t>float   radius, area;</a:t>
            </a:r>
          </a:p>
          <a:p>
            <a:r>
              <a:rPr lang="en-US" sz="2000" i="0">
                <a:solidFill>
                  <a:srgbClr val="000099"/>
                </a:solidFill>
              </a:rPr>
              <a:t>float   myfunc (float radius);</a:t>
            </a:r>
          </a:p>
          <a:p>
            <a:r>
              <a:rPr lang="en-US" sz="2000" i="0">
                <a:solidFill>
                  <a:srgbClr val="000099"/>
                </a:solidFill>
              </a:rPr>
              <a:t>scanf (“%f”, &amp;radius);</a:t>
            </a:r>
          </a:p>
          <a:p>
            <a:r>
              <a:rPr lang="en-US" sz="2000" i="0">
                <a:solidFill>
                  <a:srgbClr val="000099"/>
                </a:solidFill>
              </a:rPr>
              <a:t>area = myfunc (radius);</a:t>
            </a:r>
          </a:p>
          <a:p>
            <a:r>
              <a:rPr lang="en-US" sz="2000" i="0">
                <a:solidFill>
                  <a:srgbClr val="000099"/>
                </a:solidFill>
              </a:rPr>
              <a:t>printf (“\n Area is %f \n”, area);</a:t>
            </a:r>
          </a:p>
          <a:p>
            <a:r>
              <a:rPr lang="en-US" sz="2000" i="0">
                <a:solidFill>
                  <a:srgbClr val="000099"/>
                </a:solidFill>
              </a:rPr>
              <a:t>}</a:t>
            </a:r>
          </a:p>
        </p:txBody>
      </p:sp>
      <p:sp>
        <p:nvSpPr>
          <p:cNvPr id="82951" name="Text Box 4"/>
          <p:cNvSpPr txBox="1">
            <a:spLocks noChangeArrowheads="1"/>
          </p:cNvSpPr>
          <p:nvPr/>
        </p:nvSpPr>
        <p:spPr bwMode="auto">
          <a:xfrm>
            <a:off x="4648200" y="1752600"/>
            <a:ext cx="4191000" cy="19304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float   myfunc (float r)</a:t>
            </a:r>
          </a:p>
          <a:p>
            <a:r>
              <a:rPr lang="en-US" sz="2000" i="0">
                <a:solidFill>
                  <a:srgbClr val="000099"/>
                </a:solidFill>
              </a:rPr>
              <a:t>{</a:t>
            </a:r>
          </a:p>
          <a:p>
            <a:r>
              <a:rPr lang="en-US" sz="2000" i="0">
                <a:solidFill>
                  <a:srgbClr val="000099"/>
                </a:solidFill>
              </a:rPr>
              <a:t>float   a;</a:t>
            </a:r>
          </a:p>
          <a:p>
            <a:r>
              <a:rPr lang="en-US" sz="2000" i="0">
                <a:solidFill>
                  <a:srgbClr val="000099"/>
                </a:solidFill>
              </a:rPr>
              <a:t>a = PI * r * r;</a:t>
            </a:r>
          </a:p>
          <a:p>
            <a:r>
              <a:rPr lang="en-US" sz="2000" i="0">
                <a:solidFill>
                  <a:srgbClr val="000099"/>
                </a:solidFill>
              </a:rPr>
              <a:t>return (a);      /* return result */</a:t>
            </a:r>
          </a:p>
          <a:p>
            <a:r>
              <a:rPr lang="en-US" sz="2000" i="0">
                <a:solidFill>
                  <a:srgbClr val="000099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Indentation Example #2 :: Good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A29F6A-A2D2-4336-9E70-EE9B2A2291B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83974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153400" cy="49784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#include &lt;stdio.h&gt;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/* FIND THE LARGEST OF THREE NUMBERS */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main()</a:t>
            </a:r>
          </a:p>
          <a:p>
            <a:r>
              <a:rPr lang="en-US" sz="2000" i="0">
                <a:solidFill>
                  <a:srgbClr val="000099"/>
                </a:solidFill>
              </a:rPr>
              <a:t>    {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int   a, b, c;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scanf (“%d %d %d”, &amp;a, &amp;b, &amp;c);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if  ((a&gt;b) &amp;&amp; (a&gt;c))                          /* Composite condition check */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    printf (“\n Largest is %d”, a);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else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    if  (b&gt;c)                                         /* Simple condition check */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        printf (“\n Largest is %d”, b);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    else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        printf (“\n Largest is %d”, c);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Indentation Example #2 :: Bad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6C2BD-6A75-42F2-A2EB-670B7418513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153400" cy="49784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#include &lt;stdio.h&gt;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/* FIND THE LARGEST OF THREE NUMBERS */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main()</a:t>
            </a:r>
          </a:p>
          <a:p>
            <a:r>
              <a:rPr lang="en-US" sz="2000" i="0">
                <a:solidFill>
                  <a:srgbClr val="000099"/>
                </a:solidFill>
              </a:rPr>
              <a:t>{</a:t>
            </a:r>
          </a:p>
          <a:p>
            <a:r>
              <a:rPr lang="en-US" sz="2000" i="0">
                <a:solidFill>
                  <a:srgbClr val="000099"/>
                </a:solidFill>
              </a:rPr>
              <a:t>int   a, b, c;</a:t>
            </a:r>
          </a:p>
          <a:p>
            <a:r>
              <a:rPr lang="en-US" sz="2000" i="0">
                <a:solidFill>
                  <a:srgbClr val="000099"/>
                </a:solidFill>
              </a:rPr>
              <a:t>scanf (“%d %d %d”, &amp;a, &amp;b, &amp;c);</a:t>
            </a:r>
          </a:p>
          <a:p>
            <a:r>
              <a:rPr lang="en-US" sz="2000" i="0">
                <a:solidFill>
                  <a:srgbClr val="000099"/>
                </a:solidFill>
              </a:rPr>
              <a:t>if  ((a&gt;b) &amp;&amp; (a&gt;c))   /* Composite condition check */</a:t>
            </a:r>
          </a:p>
          <a:p>
            <a:r>
              <a:rPr lang="en-US" sz="2000" i="0">
                <a:solidFill>
                  <a:srgbClr val="000099"/>
                </a:solidFill>
              </a:rPr>
              <a:t>printf (“\n Largest is %d”, a);</a:t>
            </a:r>
          </a:p>
          <a:p>
            <a:r>
              <a:rPr lang="en-US" sz="2000" i="0">
                <a:solidFill>
                  <a:srgbClr val="000099"/>
                </a:solidFill>
              </a:rPr>
              <a:t>else</a:t>
            </a:r>
          </a:p>
          <a:p>
            <a:r>
              <a:rPr lang="en-US" sz="2000" i="0">
                <a:solidFill>
                  <a:srgbClr val="000099"/>
                </a:solidFill>
              </a:rPr>
              <a:t>if  (b&gt;c)     /* Simple condition check */</a:t>
            </a:r>
          </a:p>
          <a:p>
            <a:r>
              <a:rPr lang="en-US" sz="2000" i="0">
                <a:solidFill>
                  <a:srgbClr val="000099"/>
                </a:solidFill>
              </a:rPr>
              <a:t>printf (“\n Largest is %d”, b);</a:t>
            </a:r>
          </a:p>
          <a:p>
            <a:r>
              <a:rPr lang="en-US" sz="2000" i="0">
                <a:solidFill>
                  <a:srgbClr val="000099"/>
                </a:solidFill>
              </a:rPr>
              <a:t>else</a:t>
            </a:r>
          </a:p>
          <a:p>
            <a:r>
              <a:rPr lang="en-US" sz="2000" i="0">
                <a:solidFill>
                  <a:srgbClr val="000099"/>
                </a:solidFill>
              </a:rPr>
              <a:t>printf (“\n Largest is %d”, c);</a:t>
            </a:r>
          </a:p>
          <a:p>
            <a:r>
              <a:rPr lang="en-US" sz="2000" i="0">
                <a:solidFill>
                  <a:srgbClr val="000099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 Character Set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 language alphabet:</a:t>
            </a:r>
          </a:p>
          <a:p>
            <a:pPr lvl="1" eaLnBrk="1" hangingPunct="1"/>
            <a:r>
              <a:rPr lang="en-US" smtClean="0"/>
              <a:t>Uppercase letters ‘A’ to ‘Z’</a:t>
            </a:r>
          </a:p>
          <a:p>
            <a:pPr lvl="1" eaLnBrk="1" hangingPunct="1"/>
            <a:r>
              <a:rPr lang="en-US" smtClean="0"/>
              <a:t>Lowercase letters ‘a’ to ‘z’</a:t>
            </a:r>
          </a:p>
          <a:p>
            <a:pPr lvl="1" eaLnBrk="1" hangingPunct="1"/>
            <a:r>
              <a:rPr lang="en-US" smtClean="0"/>
              <a:t>Digits ‘0’ to ‘9’</a:t>
            </a:r>
          </a:p>
          <a:p>
            <a:pPr lvl="1" eaLnBrk="1" hangingPunct="1"/>
            <a:r>
              <a:rPr lang="en-US" smtClean="0"/>
              <a:t>Certain special characters: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B02A7-729B-4EAD-A6ED-49E68AEE635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1600200" y="4343400"/>
            <a:ext cx="5257800" cy="1778000"/>
          </a:xfrm>
          <a:prstGeom prst="rect">
            <a:avLst/>
          </a:prstGeom>
          <a:solidFill>
            <a:srgbClr val="CCFF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!       #       %       ^       &amp;       *       (       ) 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 b="1" i="0">
                <a:latin typeface="Arial" charset="0"/>
              </a:rPr>
              <a:t>       _       +        =       ~       [        ]       \      </a:t>
            </a:r>
          </a:p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 |       ;        :       ‘         “        {        }       ,      </a:t>
            </a:r>
          </a:p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.        &lt;       &gt;      /         ?       blank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Identifiers and Keywords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Identifiers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Names given to various program elements (variables, constants, functions, etc.)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May consist of </a:t>
            </a:r>
            <a:r>
              <a:rPr lang="en-US" i="1" smtClean="0">
                <a:solidFill>
                  <a:srgbClr val="993300"/>
                </a:solidFill>
              </a:rPr>
              <a:t>letters</a:t>
            </a:r>
            <a:r>
              <a:rPr lang="en-US" smtClean="0"/>
              <a:t>, </a:t>
            </a:r>
            <a:r>
              <a:rPr lang="en-US" i="1" smtClean="0">
                <a:solidFill>
                  <a:srgbClr val="993300"/>
                </a:solidFill>
              </a:rPr>
              <a:t>digits</a:t>
            </a:r>
            <a:r>
              <a:rPr lang="en-US" smtClean="0"/>
              <a:t> and the </a:t>
            </a:r>
            <a:r>
              <a:rPr lang="en-US" i="1" smtClean="0">
                <a:solidFill>
                  <a:srgbClr val="993300"/>
                </a:solidFill>
              </a:rPr>
              <a:t>underscore</a:t>
            </a:r>
            <a:r>
              <a:rPr lang="en-US" smtClean="0"/>
              <a:t> (‘_’) character, with no space between.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First character must be a letter.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An identifier can be arbitrary long.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Some C compilers recognize only the first few characters of the name (16 or 31).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Case sensitive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‘area’, ‘AREA’ and ‘Area’ are all different.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29D4B-0B55-439E-8811-C02E0818526A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Keywords</a:t>
            </a:r>
          </a:p>
          <a:p>
            <a:pPr lvl="1" eaLnBrk="1" hangingPunct="1"/>
            <a:r>
              <a:rPr lang="en-US" smtClean="0"/>
              <a:t>Reserved words that have standard, predefined meanings in C.</a:t>
            </a:r>
          </a:p>
          <a:p>
            <a:pPr lvl="1" eaLnBrk="1" hangingPunct="1"/>
            <a:r>
              <a:rPr lang="en-US" smtClean="0"/>
              <a:t>Cannot be used as identifiers.</a:t>
            </a:r>
          </a:p>
          <a:p>
            <a:pPr lvl="1" eaLnBrk="1" hangingPunct="1"/>
            <a:r>
              <a:rPr lang="en-US" smtClean="0"/>
              <a:t>OK within comments.</a:t>
            </a:r>
          </a:p>
          <a:p>
            <a:pPr lvl="1" eaLnBrk="1" hangingPunct="1"/>
            <a:r>
              <a:rPr lang="en-US" smtClean="0"/>
              <a:t>Standard C keywords: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AE392-18A5-4962-B1FA-3A8CD93B018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533400" y="4191000"/>
            <a:ext cx="8077200" cy="1658938"/>
          </a:xfrm>
          <a:prstGeom prst="rect">
            <a:avLst/>
          </a:prstGeom>
          <a:solidFill>
            <a:srgbClr val="CCFF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latin typeface="Arial" charset="0"/>
              </a:rPr>
              <a:t>auto       break     case         char     const         continue  default     do</a:t>
            </a:r>
          </a:p>
          <a:p>
            <a:pPr>
              <a:spcBef>
                <a:spcPct val="50000"/>
              </a:spcBef>
            </a:pPr>
            <a:r>
              <a:rPr lang="en-US" sz="1800" b="1" i="0">
                <a:latin typeface="Arial" charset="0"/>
              </a:rPr>
              <a:t>double   else        enum      extern   float           for            goto         if</a:t>
            </a:r>
          </a:p>
          <a:p>
            <a:pPr>
              <a:spcBef>
                <a:spcPct val="50000"/>
              </a:spcBef>
            </a:pPr>
            <a:r>
              <a:rPr lang="en-US" sz="1800" b="1" i="0">
                <a:latin typeface="Arial" charset="0"/>
              </a:rPr>
              <a:t>int          long       register   return   short          signed     sizeof       static</a:t>
            </a:r>
          </a:p>
          <a:p>
            <a:pPr>
              <a:spcBef>
                <a:spcPct val="50000"/>
              </a:spcBef>
            </a:pPr>
            <a:r>
              <a:rPr lang="en-US" sz="1800" b="1" i="0">
                <a:latin typeface="Arial" charset="0"/>
              </a:rPr>
              <a:t>struct     switch   typedef   union    unsigned   void         volatile    while</a:t>
            </a:r>
            <a:r>
              <a:rPr lang="en-US" sz="2000" b="1" i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C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296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C is a general-purpose, structured programming language.</a:t>
            </a:r>
          </a:p>
          <a:p>
            <a:pPr lvl="1" eaLnBrk="1" hangingPunct="1"/>
            <a:r>
              <a:rPr lang="en-US" sz="2000" smtClean="0"/>
              <a:t>Resembles other high-level structured programming languages, such as Pascal and Fortran-77.</a:t>
            </a:r>
          </a:p>
          <a:p>
            <a:pPr lvl="1" eaLnBrk="1" hangingPunct="1"/>
            <a:r>
              <a:rPr lang="en-US" sz="2000" smtClean="0"/>
              <a:t>Also contains additional features which allow it to be used at a lower level.</a:t>
            </a:r>
          </a:p>
          <a:p>
            <a:pPr eaLnBrk="1" hangingPunct="1"/>
            <a:r>
              <a:rPr lang="en-US" sz="2400" smtClean="0"/>
              <a:t>C can be used for applications programming as well as for systems programming.</a:t>
            </a:r>
          </a:p>
          <a:p>
            <a:pPr eaLnBrk="1" hangingPunct="1"/>
            <a:r>
              <a:rPr lang="en-US" sz="2400" smtClean="0"/>
              <a:t>There are only 32 keywords and its strength lies in its built-in functions.</a:t>
            </a:r>
          </a:p>
          <a:p>
            <a:pPr eaLnBrk="1" hangingPunct="1"/>
            <a:r>
              <a:rPr lang="en-US" sz="2400" smtClean="0"/>
              <a:t>C is highly portable, since it relegated much computer-dependent features to its library functions.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586B6-A3BE-4F58-B9EC-5F2D4DA57537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 and Invalid Identifiers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Valid identifiers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X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abc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simple_interest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a123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LIST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stud_name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Empl_1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Empl_2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avg_empl_salary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Invalid identifiers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10abc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my-name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“hello”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simple interest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(area)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%rate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63A65-FF51-4659-9C0E-26EF6BAE1A86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046913" cy="742950"/>
          </a:xfrm>
          <a:ln>
            <a:solidFill>
              <a:srgbClr val="993300"/>
            </a:solidFill>
          </a:ln>
        </p:spPr>
        <p:txBody>
          <a:bodyPr lIns="83598" tIns="41799" rIns="83598" bIns="41799" rtlCol="0">
            <a:normAutofit fontScale="90000"/>
          </a:bodyPr>
          <a:lstStyle/>
          <a:p>
            <a:pPr defTabSz="457200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en-GB" smtClean="0"/>
              <a:t>Data Types in C</a:t>
            </a:r>
          </a:p>
        </p:txBody>
      </p:sp>
      <p:sp>
        <p:nvSpPr>
          <p:cNvPr id="90115" name="Rectangle 4"/>
          <p:cNvSpPr>
            <a:spLocks noGrp="1" noChangeArrowheads="1"/>
          </p:cNvSpPr>
          <p:nvPr>
            <p:ph idx="1"/>
          </p:nvPr>
        </p:nvSpPr>
        <p:spPr>
          <a:xfrm>
            <a:off x="622300" y="1447800"/>
            <a:ext cx="7046913" cy="4081463"/>
          </a:xfrm>
        </p:spPr>
        <p:txBody>
          <a:bodyPr lIns="83598" tIns="41799" rIns="83598" bIns="41799"/>
          <a:lstStyle/>
          <a:p>
            <a:pPr marL="457200" indent="-4572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400" smtClean="0">
                <a:solidFill>
                  <a:srgbClr val="993300"/>
                </a:solidFill>
              </a:rPr>
              <a:t>int</a:t>
            </a:r>
            <a:r>
              <a:rPr lang="en-GB" sz="2400" smtClean="0"/>
              <a:t>  ::  integer quantity</a:t>
            </a:r>
          </a:p>
          <a:p>
            <a:pPr marL="838200" lvl="1" indent="-3810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000" smtClean="0"/>
              <a:t>      Typically occupies 4 bytes (32 bits) in memory.</a:t>
            </a:r>
          </a:p>
          <a:p>
            <a:pPr marL="457200" indent="-4572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400" smtClean="0">
                <a:solidFill>
                  <a:srgbClr val="993300"/>
                </a:solidFill>
              </a:rPr>
              <a:t>char</a:t>
            </a:r>
            <a:r>
              <a:rPr lang="en-GB" sz="2400" smtClean="0"/>
              <a:t>  ::  single character</a:t>
            </a:r>
          </a:p>
          <a:p>
            <a:pPr marL="838200" lvl="1" indent="-3810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000" smtClean="0"/>
              <a:t>      Typically occupies 1 byte (8 bits) in memory.</a:t>
            </a:r>
          </a:p>
          <a:p>
            <a:pPr marL="457200" indent="-4572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400" smtClean="0">
                <a:solidFill>
                  <a:srgbClr val="993300"/>
                </a:solidFill>
              </a:rPr>
              <a:t>float</a:t>
            </a:r>
            <a:r>
              <a:rPr lang="en-GB" sz="2400" smtClean="0"/>
              <a:t>  ::  floating-point number (a number with a                                                     </a:t>
            </a:r>
          </a:p>
          <a:p>
            <a:pPr marL="457200" indent="-4572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400" smtClean="0"/>
              <a:t>	         decimal point)</a:t>
            </a:r>
          </a:p>
          <a:p>
            <a:pPr marL="838200" lvl="1" indent="-3810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000" smtClean="0"/>
              <a:t>      Typically occupies 4 bytes (32 bits) in memory.</a:t>
            </a:r>
          </a:p>
          <a:p>
            <a:pPr marL="457200" indent="-4572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400" smtClean="0">
                <a:solidFill>
                  <a:srgbClr val="993300"/>
                </a:solidFill>
              </a:rPr>
              <a:t>double</a:t>
            </a:r>
            <a:r>
              <a:rPr lang="en-GB" sz="2400" smtClean="0"/>
              <a:t> ::  double-precision floating-point </a:t>
            </a:r>
          </a:p>
          <a:p>
            <a:pPr marL="457200" indent="-457200" defTabSz="457200" eaLnBrk="1" hangingPunct="1">
              <a:spcBef>
                <a:spcPts val="738"/>
              </a:spcBef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400" smtClean="0"/>
              <a:t>                  number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05395-4A45-479F-89F5-D7DDE491354B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Some of the basic data types can be augmented by using certain data type qualifiers: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short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long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signed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unsigned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Typical examples: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short int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long int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unsigned 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E1285-5DB6-4D4F-B1CB-D7A04B38126E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Examples of Data Types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</a:t>
            </a:r>
          </a:p>
          <a:p>
            <a:pPr lvl="1" eaLnBrk="1" hangingPunct="1">
              <a:buFontTx/>
              <a:buNone/>
            </a:pPr>
            <a:r>
              <a:rPr lang="en-US" smtClean="0"/>
              <a:t>  0,  25,  -156,  12345,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99820</a:t>
            </a:r>
          </a:p>
          <a:p>
            <a:pPr eaLnBrk="1" hangingPunct="1"/>
            <a:r>
              <a:rPr lang="en-US" smtClean="0"/>
              <a:t>char</a:t>
            </a:r>
          </a:p>
          <a:p>
            <a:pPr lvl="1" eaLnBrk="1" hangingPunct="1">
              <a:buFontTx/>
              <a:buNone/>
            </a:pPr>
            <a:r>
              <a:rPr lang="en-US" smtClean="0"/>
              <a:t>  ‘a’,    ‘A’,    ‘*’,    ‘/’,    ‘ ’</a:t>
            </a:r>
          </a:p>
          <a:p>
            <a:pPr eaLnBrk="1" hangingPunct="1"/>
            <a:r>
              <a:rPr lang="en-US" smtClean="0"/>
              <a:t>float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23.54, 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0.00345,  25.0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2.5E12,  1.234e-5</a:t>
            </a:r>
          </a:p>
          <a:p>
            <a:pPr eaLnBrk="1" hangingPunct="1"/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061EC-BB58-4646-9D3F-421A09060BC7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92167" name="Text Box 4"/>
          <p:cNvSpPr txBox="1">
            <a:spLocks noChangeArrowheads="1"/>
          </p:cNvSpPr>
          <p:nvPr/>
        </p:nvSpPr>
        <p:spPr bwMode="auto">
          <a:xfrm>
            <a:off x="5334000" y="3733800"/>
            <a:ext cx="3048000" cy="847725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  <a:latin typeface="Arial" charset="0"/>
              </a:rPr>
              <a:t>E or e means “10 to the power of”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Constants</a:t>
            </a:r>
          </a:p>
        </p:txBody>
      </p:sp>
      <p:sp>
        <p:nvSpPr>
          <p:cNvPr id="1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2A184-3C8D-4562-99DC-147D159CC3E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93190" name="Rectangle 4"/>
          <p:cNvSpPr>
            <a:spLocks noChangeArrowheads="1"/>
          </p:cNvSpPr>
          <p:nvPr/>
        </p:nvSpPr>
        <p:spPr bwMode="auto">
          <a:xfrm>
            <a:off x="3276600" y="1600200"/>
            <a:ext cx="2592388" cy="6858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Constants</a:t>
            </a:r>
          </a:p>
        </p:txBody>
      </p:sp>
      <p:sp>
        <p:nvSpPr>
          <p:cNvPr id="93191" name="Rectangle 5"/>
          <p:cNvSpPr>
            <a:spLocks noChangeArrowheads="1"/>
          </p:cNvSpPr>
          <p:nvPr/>
        </p:nvSpPr>
        <p:spPr bwMode="auto">
          <a:xfrm>
            <a:off x="1143000" y="3048000"/>
            <a:ext cx="2592388" cy="8382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Numeric</a:t>
            </a:r>
          </a:p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Constants</a:t>
            </a:r>
          </a:p>
        </p:txBody>
      </p:sp>
      <p:sp>
        <p:nvSpPr>
          <p:cNvPr id="93192" name="Rectangle 6"/>
          <p:cNvSpPr>
            <a:spLocks noChangeArrowheads="1"/>
          </p:cNvSpPr>
          <p:nvPr/>
        </p:nvSpPr>
        <p:spPr bwMode="auto">
          <a:xfrm>
            <a:off x="5029200" y="3048000"/>
            <a:ext cx="2592388" cy="8382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Character</a:t>
            </a:r>
          </a:p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Constants</a:t>
            </a:r>
          </a:p>
        </p:txBody>
      </p:sp>
      <p:sp>
        <p:nvSpPr>
          <p:cNvPr id="93193" name="Text Box 7"/>
          <p:cNvSpPr txBox="1">
            <a:spLocks noChangeArrowheads="1"/>
          </p:cNvSpPr>
          <p:nvPr/>
        </p:nvSpPr>
        <p:spPr bwMode="auto">
          <a:xfrm>
            <a:off x="7162800" y="4648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  <a:latin typeface="Arial" charset="0"/>
              </a:rPr>
              <a:t>string</a:t>
            </a:r>
          </a:p>
        </p:txBody>
      </p:sp>
      <p:sp>
        <p:nvSpPr>
          <p:cNvPr id="93194" name="Text Box 8"/>
          <p:cNvSpPr txBox="1">
            <a:spLocks noChangeArrowheads="1"/>
          </p:cNvSpPr>
          <p:nvPr/>
        </p:nvSpPr>
        <p:spPr bwMode="auto">
          <a:xfrm>
            <a:off x="4343400" y="46482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  <a:latin typeface="Arial" charset="0"/>
              </a:rPr>
              <a:t>single</a:t>
            </a:r>
          </a:p>
          <a:p>
            <a:pPr algn="ctr"/>
            <a:r>
              <a:rPr lang="en-US" b="1" i="0">
                <a:solidFill>
                  <a:srgbClr val="993300"/>
                </a:solidFill>
                <a:latin typeface="Arial" charset="0"/>
              </a:rPr>
              <a:t>character</a:t>
            </a:r>
          </a:p>
        </p:txBody>
      </p:sp>
      <p:sp>
        <p:nvSpPr>
          <p:cNvPr id="93195" name="Text Box 9"/>
          <p:cNvSpPr txBox="1">
            <a:spLocks noChangeArrowheads="1"/>
          </p:cNvSpPr>
          <p:nvPr/>
        </p:nvSpPr>
        <p:spPr bwMode="auto">
          <a:xfrm>
            <a:off x="2362200" y="46482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  <a:latin typeface="Arial" charset="0"/>
              </a:rPr>
              <a:t>floating-point</a:t>
            </a:r>
          </a:p>
        </p:txBody>
      </p:sp>
      <p:sp>
        <p:nvSpPr>
          <p:cNvPr id="93196" name="Text Box 10"/>
          <p:cNvSpPr txBox="1">
            <a:spLocks noChangeArrowheads="1"/>
          </p:cNvSpPr>
          <p:nvPr/>
        </p:nvSpPr>
        <p:spPr bwMode="auto">
          <a:xfrm>
            <a:off x="457200" y="4648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  <a:latin typeface="Arial" charset="0"/>
              </a:rPr>
              <a:t>integer</a:t>
            </a:r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 flipV="1">
            <a:off x="2438400" y="2286000"/>
            <a:ext cx="1371600" cy="762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 flipH="1" flipV="1">
            <a:off x="5334000" y="2286000"/>
            <a:ext cx="990600" cy="762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9" name="Line 15"/>
          <p:cNvSpPr>
            <a:spLocks noChangeShapeType="1"/>
          </p:cNvSpPr>
          <p:nvPr/>
        </p:nvSpPr>
        <p:spPr bwMode="auto">
          <a:xfrm flipH="1">
            <a:off x="990600" y="3886200"/>
            <a:ext cx="685800" cy="838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>
            <a:off x="3200400" y="3886200"/>
            <a:ext cx="304800" cy="838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 flipH="1">
            <a:off x="5181600" y="3886200"/>
            <a:ext cx="304800" cy="838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>
            <a:off x="7086600" y="3886200"/>
            <a:ext cx="533400" cy="838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Integer Constants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Consists of a sequence of digits, with possibly a plus or a minus sign before it.</a:t>
            </a:r>
          </a:p>
          <a:p>
            <a:pPr lvl="1" eaLnBrk="1" hangingPunct="1"/>
            <a:r>
              <a:rPr lang="en-US" smtClean="0"/>
              <a:t>Embedded spaces, commas and non-digit characters are not permitted between digits.</a:t>
            </a:r>
          </a:p>
          <a:p>
            <a:pPr eaLnBrk="1" hangingPunct="1"/>
            <a:r>
              <a:rPr lang="en-US" smtClean="0"/>
              <a:t>Maximum and minimum values (for 32-bit representations)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Maximum ::      2147483647       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Minimum  ::   </a:t>
            </a:r>
            <a:r>
              <a:rPr lang="en-US" smtClean="0">
                <a:cs typeface="Times New Roman" pitchFamily="18" charset="0"/>
              </a:rPr>
              <a:t>–</a:t>
            </a:r>
            <a:r>
              <a:rPr lang="en-US" smtClean="0"/>
              <a:t> 2147483648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EE082-E5B4-42F2-ACA4-50C32AF76964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Floating-point Constants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Can contain fractional parts.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Very large or very small numbers can be represented.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23000000 can be represented as 2.3e7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Two different notations: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Decimal notation</a:t>
            </a:r>
          </a:p>
          <a:p>
            <a:pPr marL="1295400" lvl="2" indent="-3810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25.0,  0.0034,  .84,  -2.234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Exponential (scientific) notation</a:t>
            </a:r>
          </a:p>
          <a:p>
            <a:pPr marL="1295400" lvl="2" indent="-3810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3.45e23,  0.123e-12,  123E2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24D80-1AFE-4BD1-8D8B-D0CFDA21C8EA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5867400" y="4953000"/>
            <a:ext cx="2743200" cy="847725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  <a:latin typeface="Arial" charset="0"/>
              </a:rPr>
              <a:t>e means “10 to the power of”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Character Constants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Contains a single character enclosed within a pair of single quote marks.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Examples ::  ‘2’, ‘+’, ‘Z’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Some special backslash characters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‘\n’	new line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‘\t’	horizontal tab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‘\’’	single quote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‘\”’	double quote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‘\\’	backslash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‘\0’	null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8BD05-E550-4E10-A261-7AD2C000BF73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String Constants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Sequence of characters enclosed in double quotes.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characters may be letters, numbers, special characters and blank spaces.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Examples: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“nice”,  “Good Morning”,  “3+6”,  “3”, “C”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Differences from character constants: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‘C’ and “C” are not equivalent.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‘C’ has an equivalent integer value while “C” does not.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0EE30-3B1A-4EB7-9E14-DC8E4F57E495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 is a data name that can be used to store a data value.</a:t>
            </a:r>
          </a:p>
          <a:p>
            <a:pPr eaLnBrk="1" hangingPunct="1"/>
            <a:r>
              <a:rPr lang="en-US" smtClean="0"/>
              <a:t>Unlike constants, a variable may take different values in memory during execution.</a:t>
            </a:r>
          </a:p>
          <a:p>
            <a:pPr eaLnBrk="1" hangingPunct="1"/>
            <a:r>
              <a:rPr lang="en-US" smtClean="0"/>
              <a:t>Variable names follow the naming convention for identifiers.</a:t>
            </a:r>
          </a:p>
          <a:p>
            <a:pPr lvl="1" eaLnBrk="1" hangingPunct="1"/>
            <a:r>
              <a:rPr lang="en-US" smtClean="0"/>
              <a:t>Examples ::  temp, speed, name2, current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5C75B0-5DDB-4C1A-AF6F-B63EE9BD90FB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of C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Originally developed in the 1970’s by Dennis Ritchie at AT&amp;T Bell Laboratories.</a:t>
            </a:r>
          </a:p>
          <a:p>
            <a:pPr lvl="1" eaLnBrk="1" hangingPunct="1"/>
            <a:r>
              <a:rPr lang="en-US" sz="2000" smtClean="0"/>
              <a:t>Outgrowth of two earlier languages BCPL and B.</a:t>
            </a:r>
          </a:p>
          <a:p>
            <a:pPr eaLnBrk="1" hangingPunct="1"/>
            <a:r>
              <a:rPr lang="en-US" sz="2400" smtClean="0"/>
              <a:t>Popularity became widespread by the mid 1980’s, with the availability of compilers for various platforms.</a:t>
            </a:r>
          </a:p>
          <a:p>
            <a:pPr eaLnBrk="1" hangingPunct="1"/>
            <a:r>
              <a:rPr lang="en-US" sz="2400" smtClean="0"/>
              <a:t>Standardization has been carried out to make the various C implementations compatible.</a:t>
            </a:r>
          </a:p>
          <a:p>
            <a:pPr lvl="1" eaLnBrk="1" hangingPunct="1"/>
            <a:r>
              <a:rPr lang="en-US" sz="2000" smtClean="0"/>
              <a:t>American National Standards Institute (</a:t>
            </a:r>
            <a:r>
              <a:rPr lang="en-US" sz="2000" smtClean="0">
                <a:solidFill>
                  <a:srgbClr val="008000"/>
                </a:solidFill>
              </a:rPr>
              <a:t>ANSI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>
                <a:solidFill>
                  <a:srgbClr val="008000"/>
                </a:solidFill>
              </a:rPr>
              <a:t>GNU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16F63-BD05-4B63-B137-FB24FD730F01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6E291-CB17-4084-A2AE-2D12DA285CE2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99334" name="Text Box 3"/>
          <p:cNvSpPr txBox="1">
            <a:spLocks noChangeArrowheads="1"/>
          </p:cNvSpPr>
          <p:nvPr/>
        </p:nvSpPr>
        <p:spPr bwMode="auto">
          <a:xfrm>
            <a:off x="2743200" y="1371600"/>
            <a:ext cx="3200400" cy="44831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solidFill>
                  <a:srgbClr val="0066CC"/>
                </a:solidFill>
              </a:rPr>
              <a:t>	</a:t>
            </a:r>
          </a:p>
          <a:p>
            <a:pPr lvl="1"/>
            <a:r>
              <a:rPr lang="en-US" i="0">
                <a:solidFill>
                  <a:srgbClr val="000099"/>
                </a:solidFill>
              </a:rPr>
              <a:t>int      a, b, c;</a:t>
            </a:r>
          </a:p>
          <a:p>
            <a:pPr lvl="1"/>
            <a:r>
              <a:rPr lang="en-US" i="0">
                <a:solidFill>
                  <a:srgbClr val="000099"/>
                </a:solidFill>
              </a:rPr>
              <a:t>char   x;</a:t>
            </a:r>
          </a:p>
          <a:p>
            <a:pPr lvl="1"/>
            <a:endParaRPr lang="en-US" i="0">
              <a:solidFill>
                <a:srgbClr val="000099"/>
              </a:solidFill>
            </a:endParaRPr>
          </a:p>
          <a:p>
            <a:pPr lvl="1"/>
            <a:r>
              <a:rPr lang="en-US" i="0">
                <a:solidFill>
                  <a:srgbClr val="000099"/>
                </a:solidFill>
              </a:rPr>
              <a:t>a = 3;</a:t>
            </a:r>
          </a:p>
          <a:p>
            <a:pPr lvl="1"/>
            <a:r>
              <a:rPr lang="en-US" i="0">
                <a:solidFill>
                  <a:srgbClr val="000099"/>
                </a:solidFill>
              </a:rPr>
              <a:t>b = 50;</a:t>
            </a:r>
          </a:p>
          <a:p>
            <a:pPr lvl="1"/>
            <a:r>
              <a:rPr lang="en-US" i="0">
                <a:solidFill>
                  <a:srgbClr val="000099"/>
                </a:solidFill>
              </a:rPr>
              <a:t>c = a – b;</a:t>
            </a:r>
          </a:p>
          <a:p>
            <a:pPr lvl="1"/>
            <a:r>
              <a:rPr lang="en-US" i="0">
                <a:solidFill>
                  <a:srgbClr val="000099"/>
                </a:solidFill>
              </a:rPr>
              <a:t>x = ‘d’;</a:t>
            </a:r>
          </a:p>
          <a:p>
            <a:pPr lvl="1"/>
            <a:endParaRPr lang="en-US" i="0">
              <a:solidFill>
                <a:srgbClr val="000099"/>
              </a:solidFill>
            </a:endParaRPr>
          </a:p>
          <a:p>
            <a:pPr lvl="1"/>
            <a:r>
              <a:rPr lang="en-US" i="0">
                <a:solidFill>
                  <a:srgbClr val="000099"/>
                </a:solidFill>
              </a:rPr>
              <a:t>b = 20;</a:t>
            </a:r>
          </a:p>
          <a:p>
            <a:pPr lvl="1"/>
            <a:r>
              <a:rPr lang="en-US" i="0">
                <a:solidFill>
                  <a:srgbClr val="000099"/>
                </a:solidFill>
              </a:rPr>
              <a:t>a = a + 1;</a:t>
            </a:r>
          </a:p>
          <a:p>
            <a:pPr lvl="1"/>
            <a:r>
              <a:rPr lang="en-US" i="0">
                <a:solidFill>
                  <a:srgbClr val="000099"/>
                </a:solidFill>
              </a:rPr>
              <a:t>x = ‘G’;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67200" y="2057400"/>
            <a:ext cx="4114800" cy="914400"/>
            <a:chOff x="2688" y="1296"/>
            <a:chExt cx="2592" cy="576"/>
          </a:xfrm>
        </p:grpSpPr>
        <p:sp>
          <p:nvSpPr>
            <p:cNvPr id="99340" name="Rectangle 4"/>
            <p:cNvSpPr>
              <a:spLocks noChangeArrowheads="1"/>
            </p:cNvSpPr>
            <p:nvPr/>
          </p:nvSpPr>
          <p:spPr bwMode="auto">
            <a:xfrm>
              <a:off x="4224" y="1296"/>
              <a:ext cx="1056" cy="576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Variables</a:t>
              </a:r>
            </a:p>
          </p:txBody>
        </p:sp>
        <p:sp>
          <p:nvSpPr>
            <p:cNvPr id="99341" name="Line 5"/>
            <p:cNvSpPr>
              <a:spLocks noChangeShapeType="1"/>
            </p:cNvSpPr>
            <p:nvPr/>
          </p:nvSpPr>
          <p:spPr bwMode="auto">
            <a:xfrm flipH="1" flipV="1">
              <a:off x="3168" y="1296"/>
              <a:ext cx="1056" cy="288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42" name="Line 6"/>
            <p:cNvSpPr>
              <a:spLocks noChangeShapeType="1"/>
            </p:cNvSpPr>
            <p:nvPr/>
          </p:nvSpPr>
          <p:spPr bwMode="auto">
            <a:xfrm flipH="1" flipV="1">
              <a:off x="2688" y="1488"/>
              <a:ext cx="1488" cy="96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6781800" y="3962400"/>
            <a:ext cx="1828800" cy="9906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Constants</a:t>
            </a: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 flipH="1" flipV="1">
            <a:off x="3962400" y="3124200"/>
            <a:ext cx="2743200" cy="1295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 flipV="1">
            <a:off x="4191000" y="4267200"/>
            <a:ext cx="25146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4114800" y="4495800"/>
            <a:ext cx="2590800" cy="1143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animBg="1"/>
      <p:bldP spid="67594" grpId="0" animBg="1"/>
      <p:bldP spid="67596" grpId="0" animBg="1"/>
      <p:bldP spid="675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Declaration of Variables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There are two purposes: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It tells the compiler what the variable name is.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It specifies what type of data the variable will hold.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General syntax:</a:t>
            </a:r>
          </a:p>
          <a:p>
            <a:pPr marL="1295400" lvl="2" indent="-3810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data-type  variable-list;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Examples: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 int   velocity, distance;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 int   a, b, c, d;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 float  temp;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 char  flag, option;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05008-74F1-4769-83BA-5B0DA260B1B9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First Look at Pointers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45720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variable is assigned a specific memory location.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For example, a variable </a:t>
            </a:r>
            <a:r>
              <a:rPr lang="en-US" smtClean="0">
                <a:solidFill>
                  <a:srgbClr val="FF0000"/>
                </a:solidFill>
              </a:rPr>
              <a:t>speed</a:t>
            </a:r>
            <a:r>
              <a:rPr lang="en-US" smtClean="0"/>
              <a:t> is assigned memory location </a:t>
            </a:r>
            <a:r>
              <a:rPr lang="en-US" smtClean="0">
                <a:solidFill>
                  <a:srgbClr val="FF0000"/>
                </a:solidFill>
              </a:rPr>
              <a:t>1350</a:t>
            </a:r>
            <a:r>
              <a:rPr lang="en-US" smtClean="0"/>
              <a:t>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Also assume that the memory location contains the data value </a:t>
            </a:r>
            <a:r>
              <a:rPr lang="en-US" smtClean="0">
                <a:solidFill>
                  <a:srgbClr val="FF0000"/>
                </a:solidFill>
              </a:rPr>
              <a:t>100</a:t>
            </a:r>
            <a:r>
              <a:rPr lang="en-US" smtClean="0"/>
              <a:t>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When we use the name </a:t>
            </a:r>
            <a:r>
              <a:rPr lang="en-US" smtClean="0">
                <a:solidFill>
                  <a:srgbClr val="FF0000"/>
                </a:solidFill>
              </a:rPr>
              <a:t>speed</a:t>
            </a:r>
            <a:r>
              <a:rPr lang="en-US" smtClean="0"/>
              <a:t> in an expression, it refers to the value </a:t>
            </a:r>
            <a:r>
              <a:rPr lang="en-US" smtClean="0">
                <a:solidFill>
                  <a:srgbClr val="FF0000"/>
                </a:solidFill>
              </a:rPr>
              <a:t>100</a:t>
            </a:r>
            <a:r>
              <a:rPr lang="en-US" smtClean="0"/>
              <a:t> stored in the memory location.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distance = speed * time;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Thus every variable has an </a:t>
            </a:r>
            <a:r>
              <a:rPr lang="en-US" i="1" smtClean="0">
                <a:solidFill>
                  <a:srgbClr val="993300"/>
                </a:solidFill>
              </a:rPr>
              <a:t>address</a:t>
            </a:r>
            <a:r>
              <a:rPr lang="en-US" smtClean="0"/>
              <a:t> (in memory), and its </a:t>
            </a:r>
            <a:r>
              <a:rPr lang="en-US" i="1" smtClean="0">
                <a:solidFill>
                  <a:srgbClr val="993300"/>
                </a:solidFill>
              </a:rPr>
              <a:t>contents</a:t>
            </a:r>
            <a:r>
              <a:rPr lang="en-US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DD7B4-9F1C-451E-BFD9-AF7EF587927B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Adress and Content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F9D73-443B-4816-9996-4EE6F3B6A02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819400" y="2590800"/>
            <a:ext cx="2743200" cy="2228850"/>
            <a:chOff x="1776" y="1632"/>
            <a:chExt cx="1728" cy="140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6" y="1632"/>
              <a:ext cx="1728" cy="684"/>
              <a:chOff x="1776" y="1632"/>
              <a:chExt cx="1728" cy="684"/>
            </a:xfrm>
          </p:grpSpPr>
          <p:sp>
            <p:nvSpPr>
              <p:cNvPr id="102432" name="Rectangle 4"/>
              <p:cNvSpPr>
                <a:spLocks noChangeArrowheads="1"/>
              </p:cNvSpPr>
              <p:nvPr/>
            </p:nvSpPr>
            <p:spPr bwMode="auto">
              <a:xfrm>
                <a:off x="1776" y="1632"/>
                <a:ext cx="1728" cy="336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33" name="Rectangle 8"/>
              <p:cNvSpPr>
                <a:spLocks noChangeArrowheads="1"/>
              </p:cNvSpPr>
              <p:nvPr/>
            </p:nvSpPr>
            <p:spPr bwMode="auto">
              <a:xfrm>
                <a:off x="1776" y="2004"/>
                <a:ext cx="1728" cy="31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1776" y="2352"/>
              <a:ext cx="1728" cy="684"/>
              <a:chOff x="1776" y="1632"/>
              <a:chExt cx="1728" cy="684"/>
            </a:xfrm>
          </p:grpSpPr>
          <p:sp>
            <p:nvSpPr>
              <p:cNvPr id="102430" name="Rectangle 11"/>
              <p:cNvSpPr>
                <a:spLocks noChangeArrowheads="1"/>
              </p:cNvSpPr>
              <p:nvPr/>
            </p:nvSpPr>
            <p:spPr bwMode="auto">
              <a:xfrm>
                <a:off x="1776" y="1632"/>
                <a:ext cx="1728" cy="336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31" name="Rectangle 12"/>
              <p:cNvSpPr>
                <a:spLocks noChangeArrowheads="1"/>
              </p:cNvSpPr>
              <p:nvPr/>
            </p:nvSpPr>
            <p:spPr bwMode="auto">
              <a:xfrm>
                <a:off x="1776" y="2004"/>
                <a:ext cx="1728" cy="31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08" name="Text Box 14"/>
          <p:cNvSpPr txBox="1">
            <a:spLocks noChangeArrowheads="1"/>
          </p:cNvSpPr>
          <p:nvPr/>
        </p:nvSpPr>
        <p:spPr bwMode="auto">
          <a:xfrm>
            <a:off x="1371600" y="2667000"/>
            <a:ext cx="1371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/>
              <a:t>    1349          </a:t>
            </a:r>
          </a:p>
        </p:txBody>
      </p:sp>
      <p:sp>
        <p:nvSpPr>
          <p:cNvPr id="102409" name="Text Box 15"/>
          <p:cNvSpPr txBox="1">
            <a:spLocks noChangeArrowheads="1"/>
          </p:cNvSpPr>
          <p:nvPr/>
        </p:nvSpPr>
        <p:spPr bwMode="auto">
          <a:xfrm>
            <a:off x="1371600" y="3230563"/>
            <a:ext cx="1371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/>
              <a:t>    1350</a:t>
            </a:r>
          </a:p>
        </p:txBody>
      </p:sp>
      <p:sp>
        <p:nvSpPr>
          <p:cNvPr id="102410" name="Text Box 16"/>
          <p:cNvSpPr txBox="1">
            <a:spLocks noChangeArrowheads="1"/>
          </p:cNvSpPr>
          <p:nvPr/>
        </p:nvSpPr>
        <p:spPr bwMode="auto">
          <a:xfrm>
            <a:off x="1371600" y="3810000"/>
            <a:ext cx="1371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/>
              <a:t>    1351</a:t>
            </a:r>
          </a:p>
        </p:txBody>
      </p:sp>
      <p:sp>
        <p:nvSpPr>
          <p:cNvPr id="102411" name="Text Box 17"/>
          <p:cNvSpPr txBox="1">
            <a:spLocks noChangeArrowheads="1"/>
          </p:cNvSpPr>
          <p:nvPr/>
        </p:nvSpPr>
        <p:spPr bwMode="auto">
          <a:xfrm>
            <a:off x="1371600" y="4343400"/>
            <a:ext cx="1371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/>
              <a:t>    1352</a:t>
            </a:r>
          </a:p>
        </p:txBody>
      </p:sp>
      <p:sp>
        <p:nvSpPr>
          <p:cNvPr id="143378" name="Rectangle 18"/>
          <p:cNvSpPr>
            <a:spLocks noChangeArrowheads="1"/>
          </p:cNvSpPr>
          <p:nvPr/>
        </p:nvSpPr>
        <p:spPr bwMode="auto">
          <a:xfrm>
            <a:off x="6248400" y="1676400"/>
            <a:ext cx="2133600" cy="1295400"/>
          </a:xfrm>
          <a:prstGeom prst="rect">
            <a:avLst/>
          </a:prstGeom>
          <a:solidFill>
            <a:schemeClr val="hlink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819400" y="1793875"/>
            <a:ext cx="2819400" cy="1635125"/>
            <a:chOff x="1728" y="1130"/>
            <a:chExt cx="1776" cy="1030"/>
          </a:xfrm>
        </p:grpSpPr>
        <p:sp>
          <p:nvSpPr>
            <p:cNvPr id="102425" name="Text Box 19"/>
            <p:cNvSpPr txBox="1">
              <a:spLocks noChangeArrowheads="1"/>
            </p:cNvSpPr>
            <p:nvPr/>
          </p:nvSpPr>
          <p:spPr bwMode="auto">
            <a:xfrm>
              <a:off x="2246" y="1130"/>
              <a:ext cx="553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speed</a:t>
              </a:r>
            </a:p>
          </p:txBody>
        </p:sp>
        <p:sp>
          <p:nvSpPr>
            <p:cNvPr id="102426" name="Line 20"/>
            <p:cNvSpPr>
              <a:spLocks noChangeShapeType="1"/>
            </p:cNvSpPr>
            <p:nvPr/>
          </p:nvSpPr>
          <p:spPr bwMode="auto">
            <a:xfrm flipH="1">
              <a:off x="1728" y="1440"/>
              <a:ext cx="480" cy="72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27" name="Line 22"/>
            <p:cNvSpPr>
              <a:spLocks noChangeShapeType="1"/>
            </p:cNvSpPr>
            <p:nvPr/>
          </p:nvSpPr>
          <p:spPr bwMode="auto">
            <a:xfrm>
              <a:off x="2880" y="1488"/>
              <a:ext cx="624" cy="67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385" name="Text Box 25"/>
          <p:cNvSpPr txBox="1">
            <a:spLocks noChangeArrowheads="1"/>
          </p:cNvSpPr>
          <p:nvPr/>
        </p:nvSpPr>
        <p:spPr bwMode="auto">
          <a:xfrm>
            <a:off x="3641725" y="3138488"/>
            <a:ext cx="565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100</a:t>
            </a:r>
          </a:p>
        </p:txBody>
      </p:sp>
      <p:sp>
        <p:nvSpPr>
          <p:cNvPr id="143386" name="Text Box 26"/>
          <p:cNvSpPr txBox="1">
            <a:spLocks noChangeArrowheads="1"/>
          </p:cNvSpPr>
          <p:nvPr/>
        </p:nvSpPr>
        <p:spPr bwMode="auto">
          <a:xfrm>
            <a:off x="6537325" y="1766888"/>
            <a:ext cx="11763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int speed;</a:t>
            </a:r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6537325" y="2224088"/>
            <a:ext cx="13985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speed=100;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6232525" y="3824288"/>
            <a:ext cx="2241550" cy="473075"/>
            <a:chOff x="3926" y="2409"/>
            <a:chExt cx="1412" cy="298"/>
          </a:xfrm>
        </p:grpSpPr>
        <p:sp>
          <p:nvSpPr>
            <p:cNvPr id="102422" name="Text Box 28"/>
            <p:cNvSpPr txBox="1">
              <a:spLocks noChangeArrowheads="1"/>
            </p:cNvSpPr>
            <p:nvPr/>
          </p:nvSpPr>
          <p:spPr bwMode="auto">
            <a:xfrm>
              <a:off x="3926" y="2409"/>
              <a:ext cx="480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speed</a:t>
              </a:r>
            </a:p>
          </p:txBody>
        </p:sp>
        <p:sp>
          <p:nvSpPr>
            <p:cNvPr id="102423" name="AutoShape 29"/>
            <p:cNvSpPr>
              <a:spLocks noChangeArrowheads="1"/>
            </p:cNvSpPr>
            <p:nvPr/>
          </p:nvSpPr>
          <p:spPr bwMode="auto">
            <a:xfrm>
              <a:off x="4464" y="254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4" name="Text Box 30"/>
            <p:cNvSpPr txBox="1">
              <a:spLocks noChangeArrowheads="1"/>
            </p:cNvSpPr>
            <p:nvPr/>
          </p:nvSpPr>
          <p:spPr bwMode="auto">
            <a:xfrm>
              <a:off x="4982" y="2457"/>
              <a:ext cx="35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100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172200" y="4267200"/>
            <a:ext cx="2368550" cy="473075"/>
            <a:chOff x="3926" y="2409"/>
            <a:chExt cx="1492" cy="298"/>
          </a:xfrm>
        </p:grpSpPr>
        <p:sp>
          <p:nvSpPr>
            <p:cNvPr id="102419" name="Text Box 33"/>
            <p:cNvSpPr txBox="1">
              <a:spLocks noChangeArrowheads="1"/>
            </p:cNvSpPr>
            <p:nvPr/>
          </p:nvSpPr>
          <p:spPr bwMode="auto">
            <a:xfrm>
              <a:off x="3926" y="2409"/>
              <a:ext cx="604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&amp;speed</a:t>
              </a:r>
            </a:p>
          </p:txBody>
        </p:sp>
        <p:sp>
          <p:nvSpPr>
            <p:cNvPr id="102420" name="AutoShape 34"/>
            <p:cNvSpPr>
              <a:spLocks noChangeArrowheads="1"/>
            </p:cNvSpPr>
            <p:nvPr/>
          </p:nvSpPr>
          <p:spPr bwMode="auto">
            <a:xfrm>
              <a:off x="4464" y="254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CCFFFF"/>
            </a:solidFill>
            <a:ln w="381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1" name="Text Box 35"/>
            <p:cNvSpPr txBox="1">
              <a:spLocks noChangeArrowheads="1"/>
            </p:cNvSpPr>
            <p:nvPr/>
          </p:nvSpPr>
          <p:spPr bwMode="auto">
            <a:xfrm>
              <a:off x="4982" y="2457"/>
              <a:ext cx="43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1350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8" grpId="0" animBg="1"/>
      <p:bldP spid="143385" grpId="0"/>
      <p:bldP spid="143386" grpId="0"/>
      <p:bldP spid="14338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In C terminology, in an expression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   speed</a:t>
            </a:r>
            <a:r>
              <a:rPr lang="en-US" smtClean="0"/>
              <a:t> refers to the contents of the memory location.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   &amp;speed</a:t>
            </a:r>
            <a:r>
              <a:rPr lang="en-US" smtClean="0"/>
              <a:t> refers to the address of the memory location.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Examples: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printf (“%f %f %f”, speed, time, distance);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scanf (“%f %f”, &amp;speed, &amp;time);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619BA-01CE-4819-A59D-5FE0B575DF2A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C71D8-C634-4B88-9756-31281A8BC4D2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104454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153400" cy="3944938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0">
                <a:solidFill>
                  <a:srgbClr val="000099"/>
                </a:solidFill>
              </a:rPr>
              <a:t>#include &lt;stdio.h&gt;</a:t>
            </a:r>
          </a:p>
          <a:p>
            <a:r>
              <a:rPr lang="en-US" sz="2800" i="0">
                <a:solidFill>
                  <a:srgbClr val="000099"/>
                </a:solidFill>
              </a:rPr>
              <a:t>main()</a:t>
            </a:r>
          </a:p>
          <a:p>
            <a:r>
              <a:rPr lang="en-US" sz="2800" i="0">
                <a:solidFill>
                  <a:srgbClr val="000099"/>
                </a:solidFill>
              </a:rPr>
              <a:t>    {</a:t>
            </a:r>
          </a:p>
          <a:p>
            <a:r>
              <a:rPr lang="en-US" sz="2800" i="0">
                <a:solidFill>
                  <a:srgbClr val="000099"/>
                </a:solidFill>
              </a:rPr>
              <a:t>        float  speed, time, distance;</a:t>
            </a:r>
          </a:p>
          <a:p>
            <a:endParaRPr lang="en-US" sz="2800" i="0">
              <a:solidFill>
                <a:srgbClr val="000099"/>
              </a:solidFill>
            </a:endParaRPr>
          </a:p>
          <a:p>
            <a:r>
              <a:rPr lang="en-US" sz="2800" i="0">
                <a:solidFill>
                  <a:srgbClr val="000099"/>
                </a:solidFill>
              </a:rPr>
              <a:t>        scanf (“%f %f”, &amp;speed, &amp;time);</a:t>
            </a:r>
          </a:p>
          <a:p>
            <a:r>
              <a:rPr lang="en-US" sz="2800" i="0">
                <a:solidFill>
                  <a:srgbClr val="000099"/>
                </a:solidFill>
              </a:rPr>
              <a:t>        distance = speed * time;</a:t>
            </a:r>
          </a:p>
          <a:p>
            <a:r>
              <a:rPr lang="en-US" sz="2800" i="0">
                <a:solidFill>
                  <a:srgbClr val="000099"/>
                </a:solidFill>
              </a:rPr>
              <a:t>        printf (“\n The distance traversed is: \n”, distance);</a:t>
            </a:r>
          </a:p>
          <a:p>
            <a:r>
              <a:rPr lang="en-US" sz="2800" i="0">
                <a:solidFill>
                  <a:srgbClr val="000099"/>
                </a:solidFill>
              </a:rPr>
              <a:t>    }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62400" y="3519488"/>
            <a:ext cx="2830513" cy="595312"/>
            <a:chOff x="2496" y="2217"/>
            <a:chExt cx="1783" cy="375"/>
          </a:xfrm>
        </p:grpSpPr>
        <p:sp>
          <p:nvSpPr>
            <p:cNvPr id="104459" name="Text Box 4"/>
            <p:cNvSpPr txBox="1">
              <a:spLocks noChangeArrowheads="1"/>
            </p:cNvSpPr>
            <p:nvPr/>
          </p:nvSpPr>
          <p:spPr bwMode="auto">
            <a:xfrm>
              <a:off x="3062" y="2217"/>
              <a:ext cx="1217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Address of speed</a:t>
              </a:r>
            </a:p>
          </p:txBody>
        </p:sp>
        <p:sp>
          <p:nvSpPr>
            <p:cNvPr id="104460" name="Line 5"/>
            <p:cNvSpPr>
              <a:spLocks noChangeShapeType="1"/>
            </p:cNvSpPr>
            <p:nvPr/>
          </p:nvSpPr>
          <p:spPr bwMode="auto">
            <a:xfrm flipH="1">
              <a:off x="2496" y="2352"/>
              <a:ext cx="528" cy="24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00400" y="4724400"/>
            <a:ext cx="2497138" cy="868363"/>
            <a:chOff x="2016" y="2976"/>
            <a:chExt cx="1573" cy="547"/>
          </a:xfrm>
        </p:grpSpPr>
        <p:sp>
          <p:nvSpPr>
            <p:cNvPr id="104457" name="Text Box 7"/>
            <p:cNvSpPr txBox="1">
              <a:spLocks noChangeArrowheads="1"/>
            </p:cNvSpPr>
            <p:nvPr/>
          </p:nvSpPr>
          <p:spPr bwMode="auto">
            <a:xfrm>
              <a:off x="2390" y="3273"/>
              <a:ext cx="1199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Content of speed</a:t>
              </a:r>
            </a:p>
          </p:txBody>
        </p:sp>
        <p:sp>
          <p:nvSpPr>
            <p:cNvPr id="104458" name="Line 8"/>
            <p:cNvSpPr>
              <a:spLocks noChangeShapeType="1"/>
            </p:cNvSpPr>
            <p:nvPr/>
          </p:nvSpPr>
          <p:spPr bwMode="auto">
            <a:xfrm flipH="1" flipV="1">
              <a:off x="2016" y="2976"/>
              <a:ext cx="336" cy="43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 Statement</a:t>
            </a: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53400" cy="4724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Used to assign values to variables, using the assignment operator (=).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General syntax: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800080"/>
                </a:solidFill>
              </a:rPr>
              <a:t>     	    variable_name  =  expression;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Examples: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   </a:t>
            </a:r>
            <a:r>
              <a:rPr lang="en-US" smtClean="0">
                <a:solidFill>
                  <a:srgbClr val="008000"/>
                </a:solidFill>
              </a:rPr>
              <a:t>velocity = 20;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b = 15;  temp = 12.5;   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A = A + 10;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v = u + f * t;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008000"/>
                </a:solidFill>
              </a:rPr>
              <a:t>   s = u * t + 0.5 * f * t * 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64949-BD6D-45DF-9543-620AC7049B51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29600" cy="4724400"/>
          </a:xfrm>
        </p:spPr>
        <p:txBody>
          <a:bodyPr/>
          <a:lstStyle/>
          <a:p>
            <a:pPr eaLnBrk="1" hangingPunct="1"/>
            <a:r>
              <a:rPr lang="en-US" smtClean="0"/>
              <a:t>A value can be assigned to a variable at the time the variable is declared.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int   speed = 30;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char  flag = ‘y’;</a:t>
            </a:r>
          </a:p>
          <a:p>
            <a:pPr eaLnBrk="1" hangingPunct="1"/>
            <a:r>
              <a:rPr lang="en-US" smtClean="0"/>
              <a:t>Several variables can be assigned the same value using multiple assignment operators.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a = b = c = 5;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flag1 = flag2 = ‘y’;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speed = flow = 0.0;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AC63C-7C33-4B12-A4A2-13AB09D9DAE6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0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06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0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Operators in Expressions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41E7F-73E8-44AA-9A07-560C810C6D3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107526" name="Rectangle 3"/>
          <p:cNvSpPr>
            <a:spLocks noChangeArrowheads="1"/>
          </p:cNvSpPr>
          <p:nvPr/>
        </p:nvSpPr>
        <p:spPr bwMode="auto">
          <a:xfrm>
            <a:off x="3276600" y="1600200"/>
            <a:ext cx="2592388" cy="6858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Operators</a:t>
            </a:r>
          </a:p>
        </p:txBody>
      </p:sp>
      <p:sp>
        <p:nvSpPr>
          <p:cNvPr id="107527" name="Rectangle 4"/>
          <p:cNvSpPr>
            <a:spLocks noChangeArrowheads="1"/>
          </p:cNvSpPr>
          <p:nvPr/>
        </p:nvSpPr>
        <p:spPr bwMode="auto">
          <a:xfrm>
            <a:off x="457200" y="3505200"/>
            <a:ext cx="2592388" cy="9144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Arithmetic</a:t>
            </a:r>
          </a:p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Operators</a:t>
            </a:r>
          </a:p>
        </p:txBody>
      </p:sp>
      <p:sp>
        <p:nvSpPr>
          <p:cNvPr id="107528" name="Rectangle 5"/>
          <p:cNvSpPr>
            <a:spLocks noChangeArrowheads="1"/>
          </p:cNvSpPr>
          <p:nvPr/>
        </p:nvSpPr>
        <p:spPr bwMode="auto">
          <a:xfrm>
            <a:off x="3276600" y="3505200"/>
            <a:ext cx="2592388" cy="9144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Relational</a:t>
            </a:r>
          </a:p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Operators</a:t>
            </a:r>
          </a:p>
        </p:txBody>
      </p:sp>
      <p:sp>
        <p:nvSpPr>
          <p:cNvPr id="107529" name="Rectangle 6"/>
          <p:cNvSpPr>
            <a:spLocks noChangeArrowheads="1"/>
          </p:cNvSpPr>
          <p:nvPr/>
        </p:nvSpPr>
        <p:spPr bwMode="auto">
          <a:xfrm>
            <a:off x="6096000" y="3505200"/>
            <a:ext cx="2592388" cy="9144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Logical</a:t>
            </a:r>
          </a:p>
          <a:p>
            <a:pPr algn="ctr"/>
            <a:r>
              <a:rPr lang="en-US" b="1" i="0">
                <a:solidFill>
                  <a:schemeClr val="accent2"/>
                </a:solidFill>
                <a:latin typeface="Arial" charset="0"/>
              </a:rPr>
              <a:t>Operators</a:t>
            </a:r>
          </a:p>
        </p:txBody>
      </p:sp>
      <p:sp>
        <p:nvSpPr>
          <p:cNvPr id="107530" name="Line 7"/>
          <p:cNvSpPr>
            <a:spLocks noChangeShapeType="1"/>
          </p:cNvSpPr>
          <p:nvPr/>
        </p:nvSpPr>
        <p:spPr bwMode="auto">
          <a:xfrm flipV="1">
            <a:off x="4648200" y="2286000"/>
            <a:ext cx="0" cy="1219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1" name="Line 8"/>
          <p:cNvSpPr>
            <a:spLocks noChangeShapeType="1"/>
          </p:cNvSpPr>
          <p:nvPr/>
        </p:nvSpPr>
        <p:spPr bwMode="auto">
          <a:xfrm flipV="1">
            <a:off x="1752600" y="2286000"/>
            <a:ext cx="2057400" cy="1219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2" name="Line 9"/>
          <p:cNvSpPr>
            <a:spLocks noChangeShapeType="1"/>
          </p:cNvSpPr>
          <p:nvPr/>
        </p:nvSpPr>
        <p:spPr bwMode="auto">
          <a:xfrm flipH="1" flipV="1">
            <a:off x="5410200" y="2286000"/>
            <a:ext cx="1905000" cy="1219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Operators</a:t>
            </a:r>
          </a:p>
        </p:txBody>
      </p:sp>
      <p:sp>
        <p:nvSpPr>
          <p:cNvPr id="10854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 ::  	    		+</a:t>
            </a:r>
          </a:p>
          <a:p>
            <a:pPr eaLnBrk="1" hangingPunct="1"/>
            <a:r>
              <a:rPr lang="en-US" smtClean="0"/>
              <a:t>Subtraction ::  	    	</a:t>
            </a:r>
            <a:r>
              <a:rPr lang="en-US" smtClean="0">
                <a:cs typeface="Arial" charset="0"/>
              </a:rPr>
              <a:t>–</a:t>
            </a:r>
            <a:endParaRPr lang="en-US" smtClean="0"/>
          </a:p>
          <a:p>
            <a:pPr eaLnBrk="1" hangingPunct="1"/>
            <a:r>
              <a:rPr lang="en-US" smtClean="0"/>
              <a:t>Division ::  	    		/</a:t>
            </a:r>
          </a:p>
          <a:p>
            <a:pPr eaLnBrk="1" hangingPunct="1"/>
            <a:r>
              <a:rPr lang="en-US" smtClean="0"/>
              <a:t>Multiplication ::  		*</a:t>
            </a:r>
          </a:p>
          <a:p>
            <a:pPr eaLnBrk="1" hangingPunct="1"/>
            <a:r>
              <a:rPr lang="en-US" smtClean="0"/>
              <a:t>Modulus ::  	    		%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77C88-E721-42DF-9F99-A86E2E873202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of a C program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Every C program consists of one or more functions.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One of the functions must be called </a:t>
            </a:r>
            <a:r>
              <a:rPr lang="en-US" i="1" smtClean="0">
                <a:solidFill>
                  <a:srgbClr val="993300"/>
                </a:solidFill>
              </a:rPr>
              <a:t>main</a:t>
            </a:r>
            <a:r>
              <a:rPr lang="en-US" smtClean="0"/>
              <a:t>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program will always begin by executing the main function.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Each function must contain: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function </a:t>
            </a:r>
            <a:r>
              <a:rPr lang="en-US" i="1" smtClean="0">
                <a:solidFill>
                  <a:srgbClr val="993300"/>
                </a:solidFill>
              </a:rPr>
              <a:t>heading</a:t>
            </a:r>
            <a:r>
              <a:rPr lang="en-US" smtClean="0"/>
              <a:t>, which consists of the function </a:t>
            </a:r>
            <a:r>
              <a:rPr lang="en-US" i="1" smtClean="0">
                <a:solidFill>
                  <a:srgbClr val="993300"/>
                </a:solidFill>
              </a:rPr>
              <a:t>name</a:t>
            </a:r>
            <a:r>
              <a:rPr lang="en-US" smtClean="0"/>
              <a:t>, followed by an optional list of </a:t>
            </a:r>
            <a:r>
              <a:rPr lang="en-US" i="1" smtClean="0">
                <a:solidFill>
                  <a:srgbClr val="993300"/>
                </a:solidFill>
              </a:rPr>
              <a:t>arguments</a:t>
            </a:r>
            <a:r>
              <a:rPr lang="en-US" smtClean="0"/>
              <a:t> enclosed in parentheses.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list of argument </a:t>
            </a:r>
            <a:r>
              <a:rPr lang="en-US" i="1" smtClean="0">
                <a:solidFill>
                  <a:srgbClr val="993300"/>
                </a:solidFill>
              </a:rPr>
              <a:t>declarations</a:t>
            </a:r>
            <a:r>
              <a:rPr lang="en-US" smtClean="0"/>
              <a:t>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</a:t>
            </a:r>
            <a:r>
              <a:rPr lang="en-US" i="1" smtClean="0">
                <a:solidFill>
                  <a:srgbClr val="993300"/>
                </a:solidFill>
              </a:rPr>
              <a:t>compound statement</a:t>
            </a:r>
            <a:r>
              <a:rPr lang="en-US" smtClean="0"/>
              <a:t>, which comprises the remainder of the function.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7E73E-AE86-43E3-8824-9DD647526364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56970-9588-4E79-8DEE-8FD852BD5181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109574" name="Rectangle 3"/>
          <p:cNvSpPr>
            <a:spLocks noChangeArrowheads="1"/>
          </p:cNvSpPr>
          <p:nvPr/>
        </p:nvSpPr>
        <p:spPr bwMode="auto">
          <a:xfrm>
            <a:off x="1676400" y="1600200"/>
            <a:ext cx="5495925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31800" indent="-323850" defTabSz="457200">
              <a:spcBef>
                <a:spcPct val="200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b="1" i="0">
                <a:solidFill>
                  <a:srgbClr val="800080"/>
                </a:solidFill>
                <a:latin typeface="Arial" charset="0"/>
              </a:rPr>
              <a:t>distance = rate * time ;</a:t>
            </a:r>
          </a:p>
          <a:p>
            <a:pPr marL="431800" indent="-323850" defTabSz="457200">
              <a:spcBef>
                <a:spcPct val="200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b="1" i="0">
                <a:solidFill>
                  <a:srgbClr val="800080"/>
                </a:solidFill>
                <a:latin typeface="Arial" charset="0"/>
              </a:rPr>
              <a:t>netIncome = income - tax ;</a:t>
            </a:r>
          </a:p>
          <a:p>
            <a:pPr marL="431800" indent="-323850" defTabSz="457200">
              <a:spcBef>
                <a:spcPct val="200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b="1" i="0">
                <a:solidFill>
                  <a:srgbClr val="800080"/>
                </a:solidFill>
                <a:latin typeface="Arial" charset="0"/>
              </a:rPr>
              <a:t>speed = distance / time ;</a:t>
            </a:r>
          </a:p>
          <a:p>
            <a:pPr marL="431800" indent="-323850" defTabSz="457200">
              <a:spcBef>
                <a:spcPct val="200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b="1" i="0">
                <a:solidFill>
                  <a:srgbClr val="800080"/>
                </a:solidFill>
                <a:latin typeface="Arial" charset="0"/>
              </a:rPr>
              <a:t>area = PI * radius * radius;</a:t>
            </a:r>
          </a:p>
          <a:p>
            <a:pPr marL="431800" indent="-323850" defTabSz="457200">
              <a:spcBef>
                <a:spcPct val="200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b="1" i="0">
                <a:solidFill>
                  <a:srgbClr val="800080"/>
                </a:solidFill>
                <a:latin typeface="Arial" charset="0"/>
              </a:rPr>
              <a:t>y = a * x * x + b*x + c;</a:t>
            </a:r>
          </a:p>
          <a:p>
            <a:pPr marL="431800" indent="-323850" defTabSz="457200">
              <a:spcBef>
                <a:spcPct val="200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b="1" i="0">
                <a:solidFill>
                  <a:srgbClr val="800080"/>
                </a:solidFill>
                <a:latin typeface="Arial" charset="0"/>
              </a:rPr>
              <a:t>quotient = dividend / divisor;</a:t>
            </a:r>
          </a:p>
          <a:p>
            <a:pPr marL="431800" indent="-323850" defTabSz="457200">
              <a:spcBef>
                <a:spcPct val="200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b="1" i="0">
                <a:solidFill>
                  <a:srgbClr val="800080"/>
                </a:solidFill>
                <a:latin typeface="Arial" charset="0"/>
              </a:rPr>
              <a:t>remain =dividend % divisor;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/>
            <a:r>
              <a:rPr lang="en-US" smtClean="0"/>
              <a:t>Suppose </a:t>
            </a:r>
            <a:r>
              <a:rPr lang="en-US" smtClean="0">
                <a:solidFill>
                  <a:srgbClr val="993300"/>
                </a:solidFill>
              </a:rPr>
              <a:t>x</a:t>
            </a:r>
            <a:r>
              <a:rPr lang="en-US" smtClean="0"/>
              <a:t> and </a:t>
            </a:r>
            <a:r>
              <a:rPr lang="en-US" smtClean="0">
                <a:solidFill>
                  <a:srgbClr val="993300"/>
                </a:solidFill>
              </a:rPr>
              <a:t>y</a:t>
            </a:r>
            <a:r>
              <a:rPr lang="en-US" smtClean="0"/>
              <a:t> are two integer variables, whose values are 13 and 5 respectively.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4EF84-4033-4953-8FDC-D9B5C6D06D3E}" type="slidenum">
              <a:rPr lang="en-US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73773" name="Group 45"/>
          <p:cNvGraphicFramePr>
            <a:graphicFrameLocks noGrp="1"/>
          </p:cNvGraphicFramePr>
          <p:nvPr/>
        </p:nvGraphicFramePr>
        <p:xfrm>
          <a:off x="2209800" y="2362200"/>
          <a:ext cx="3429000" cy="312420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x +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x –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x *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x /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x %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Operator Precedence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In decreasing order of priority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Parentheses ::  ( )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Unary minus ::  </a:t>
            </a:r>
            <a:r>
              <a:rPr lang="en-US" smtClean="0">
                <a:cs typeface="Arial" pitchFamily="34" charset="0"/>
              </a:rPr>
              <a:t>–</a:t>
            </a:r>
            <a:r>
              <a:rPr lang="en-US" smtClean="0"/>
              <a:t>5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Multiplication, Division, and Modulus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Addition and Subtraction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operators of the </a:t>
            </a:r>
            <a:r>
              <a:rPr lang="en-US" i="1" smtClean="0">
                <a:solidFill>
                  <a:srgbClr val="993300"/>
                </a:solidFill>
              </a:rPr>
              <a:t>same priority</a:t>
            </a:r>
            <a:r>
              <a:rPr lang="en-US" smtClean="0"/>
              <a:t>, evaluation is from </a:t>
            </a:r>
            <a:r>
              <a:rPr lang="en-US" i="1" smtClean="0">
                <a:solidFill>
                  <a:srgbClr val="993300"/>
                </a:solidFill>
              </a:rPr>
              <a:t>left to right</a:t>
            </a:r>
            <a:r>
              <a:rPr lang="en-US" smtClean="0"/>
              <a:t> as they appear.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Parenthesis may be used to change the precedence of operator evaluation.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61B9B-7005-437D-93BB-DEBE9BAF182C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Examples: Arithmetic expressions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a + b * c – d / e       	</a:t>
            </a:r>
            <a:r>
              <a:rPr lang="en-US" smtClean="0">
                <a:solidFill>
                  <a:srgbClr val="000099"/>
                </a:solidFill>
                <a:sym typeface="Wingdings" pitchFamily="2" charset="2"/>
              </a:rPr>
              <a:t>   a + (b * c) – (d / e)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0099"/>
                </a:solidFill>
                <a:sym typeface="Wingdings" pitchFamily="2" charset="2"/>
              </a:rPr>
              <a:t>a * –</a:t>
            </a:r>
            <a:r>
              <a:rPr lang="en-US" smtClean="0">
                <a:solidFill>
                  <a:srgbClr val="000099"/>
                </a:solidFill>
                <a:sym typeface="Symbol" pitchFamily="18" charset="2"/>
              </a:rPr>
              <a:t> </a:t>
            </a:r>
            <a:r>
              <a:rPr lang="en-US" smtClean="0">
                <a:solidFill>
                  <a:srgbClr val="000099"/>
                </a:solidFill>
                <a:sym typeface="Wingdings" pitchFamily="2" charset="2"/>
              </a:rPr>
              <a:t>b + d % e – f  	  a * (– b) + (d % e) – f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0099"/>
                </a:solidFill>
                <a:sym typeface="Wingdings" pitchFamily="2" charset="2"/>
              </a:rPr>
              <a:t>a – b + c + d          	  (((a – b) + c) + d)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0099"/>
                </a:solidFill>
                <a:sym typeface="Wingdings" pitchFamily="2" charset="2"/>
              </a:rPr>
              <a:t>x * y * z                 	  ((x * y) * z)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0099"/>
                </a:solidFill>
                <a:sym typeface="Wingdings" pitchFamily="2" charset="2"/>
              </a:rPr>
              <a:t>a + b + c * d * e    	  (a + b) + ((c * d) * 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F0DD0-ED66-489C-A6A5-B699E81B1F1A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Integer Arithmetic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the operands in an arithmetic expression are integers, the expression is called </a:t>
            </a:r>
            <a:r>
              <a:rPr lang="en-US" i="1" smtClean="0">
                <a:solidFill>
                  <a:srgbClr val="993300"/>
                </a:solidFill>
              </a:rPr>
              <a:t>integer expression</a:t>
            </a:r>
            <a:r>
              <a:rPr lang="en-US" smtClean="0"/>
              <a:t>, and the operation is called </a:t>
            </a:r>
            <a:r>
              <a:rPr lang="en-US" i="1" smtClean="0">
                <a:solidFill>
                  <a:srgbClr val="993300"/>
                </a:solidFill>
              </a:rPr>
              <a:t>integer arithmetic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Integer arithmetic always yields integer values.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81FD3-3844-4C32-A86E-51FE5161F92E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 Arithmetic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Arithmetic operations involving only real or floating-point operands.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Since floating-point values are rounded to the number of significant digits permissible, the final value is an approximation of the final result.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   1.0 / 3.0 * 3.0</a:t>
            </a:r>
            <a:r>
              <a:rPr lang="en-US" smtClean="0"/>
              <a:t>  will have the value </a:t>
            </a:r>
            <a:r>
              <a:rPr lang="en-US" smtClean="0">
                <a:solidFill>
                  <a:srgbClr val="FF0000"/>
                </a:solidFill>
              </a:rPr>
              <a:t>0.99999</a:t>
            </a:r>
            <a:r>
              <a:rPr lang="en-US" smtClean="0"/>
              <a:t> and not </a:t>
            </a:r>
            <a:r>
              <a:rPr lang="en-US" smtClean="0">
                <a:solidFill>
                  <a:srgbClr val="FF0000"/>
                </a:solidFill>
              </a:rPr>
              <a:t>1.0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 modulus operator cannot be used with real operands.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A520A-1699-4DB8-B37D-F7E046A77236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Mixed-mode Arithmetic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When one of the operands is integer and the other is real, the expression is called a </a:t>
            </a:r>
            <a:r>
              <a:rPr lang="en-US" i="1" smtClean="0">
                <a:solidFill>
                  <a:srgbClr val="993300"/>
                </a:solidFill>
              </a:rPr>
              <a:t>mixed-mode</a:t>
            </a:r>
            <a:r>
              <a:rPr lang="en-US" smtClean="0"/>
              <a:t> arithmetic expression.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If either operand is of the real type, then only real arithmetic is performed, and the result is a real number.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25 / 10     </a:t>
            </a:r>
            <a:r>
              <a:rPr lang="en-US" smtClean="0">
                <a:sym typeface="Wingdings" pitchFamily="2" charset="2"/>
              </a:rPr>
              <a:t>   2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25 / 10.0     2.5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Some more issues will be considered later.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B422E-12F9-487D-B18F-194016B67640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of value assignment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Assignment operation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variable= </a:t>
            </a:r>
            <a:r>
              <a:rPr lang="en-US" smtClean="0">
                <a:solidFill>
                  <a:srgbClr val="FF0000"/>
                </a:solidFill>
              </a:rPr>
              <a:t>expression_value</a:t>
            </a:r>
            <a:r>
              <a:rPr lang="en-US" smtClean="0"/>
              <a:t>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or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variable1=</a:t>
            </a:r>
            <a:r>
              <a:rPr lang="en-US" smtClean="0">
                <a:solidFill>
                  <a:srgbClr val="FF0000"/>
                </a:solidFill>
              </a:rPr>
              <a:t>variable2</a:t>
            </a:r>
            <a:r>
              <a:rPr lang="en-US" smtClean="0"/>
              <a:t>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chemeClr val="accent1"/>
                </a:solidFill>
              </a:rPr>
              <a:t>Data type of the</a:t>
            </a:r>
            <a:r>
              <a:rPr lang="en-US" smtClean="0">
                <a:solidFill>
                  <a:srgbClr val="FF0000"/>
                </a:solidFill>
              </a:rPr>
              <a:t> RHS  </a:t>
            </a:r>
            <a:r>
              <a:rPr lang="en-US" smtClean="0">
                <a:solidFill>
                  <a:schemeClr val="accent1"/>
                </a:solidFill>
              </a:rPr>
              <a:t>should be  compatible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chemeClr val="accent1"/>
                </a:solidFill>
              </a:rPr>
              <a:t> with that of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LHS</a:t>
            </a:r>
            <a:r>
              <a:rPr lang="en-US" smtClean="0">
                <a:solidFill>
                  <a:srgbClr val="FF0000"/>
                </a:solidFill>
              </a:rPr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</a:t>
            </a:r>
            <a:r>
              <a:rPr lang="en-US" smtClean="0">
                <a:solidFill>
                  <a:schemeClr val="accent1"/>
                </a:solidFill>
              </a:rPr>
              <a:t>e.g. </a:t>
            </a:r>
            <a:r>
              <a:rPr lang="en-US" smtClean="0">
                <a:solidFill>
                  <a:srgbClr val="FF0000"/>
                </a:solidFill>
              </a:rPr>
              <a:t>four byte</a:t>
            </a:r>
            <a:r>
              <a:rPr lang="en-US" smtClean="0">
                <a:solidFill>
                  <a:schemeClr val="accent1"/>
                </a:solidFill>
              </a:rPr>
              <a:t> </a:t>
            </a:r>
            <a:r>
              <a:rPr lang="en-US" smtClean="0"/>
              <a:t>floating point number</a:t>
            </a:r>
            <a:r>
              <a:rPr lang="en-US" smtClean="0">
                <a:solidFill>
                  <a:schemeClr val="accent1"/>
                </a:solidFill>
              </a:rPr>
              <a:t> is not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chemeClr val="accent1"/>
                </a:solidFill>
              </a:rPr>
              <a:t>          allowed to be assigned to a </a:t>
            </a:r>
            <a:r>
              <a:rPr lang="en-US" smtClean="0">
                <a:solidFill>
                  <a:srgbClr val="FF0000"/>
                </a:solidFill>
              </a:rPr>
              <a:t>two byte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chemeClr val="accent1"/>
                </a:solidFill>
              </a:rPr>
              <a:t>           </a:t>
            </a:r>
            <a:r>
              <a:rPr lang="en-US" smtClean="0"/>
              <a:t>integer</a:t>
            </a:r>
            <a:r>
              <a:rPr lang="en-US" smtClean="0">
                <a:solidFill>
                  <a:schemeClr val="accent1"/>
                </a:solidFill>
              </a:rPr>
              <a:t> variable.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E2AA1-1743-4BA3-907F-7E59584B4C7E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Type Casting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C1D7E-E4F7-47A5-A087-F8C919E4F5AC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117767" name="Rectangle 6"/>
          <p:cNvSpPr>
            <a:spLocks noChangeArrowheads="1"/>
          </p:cNvSpPr>
          <p:nvPr/>
        </p:nvSpPr>
        <p:spPr bwMode="auto">
          <a:xfrm>
            <a:off x="1066800" y="1371600"/>
            <a:ext cx="2209800" cy="23622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int x;</a:t>
            </a:r>
          </a:p>
          <a:p>
            <a:r>
              <a:rPr lang="en-US"/>
              <a:t>float r=3.0;</a:t>
            </a:r>
          </a:p>
          <a:p>
            <a:endParaRPr lang="en-US"/>
          </a:p>
          <a:p>
            <a:r>
              <a:rPr lang="en-US"/>
              <a:t>x= (int)(2*r);</a:t>
            </a:r>
          </a:p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76600" y="2224088"/>
            <a:ext cx="4386263" cy="1006475"/>
            <a:chOff x="2064" y="1401"/>
            <a:chExt cx="2763" cy="634"/>
          </a:xfrm>
        </p:grpSpPr>
        <p:sp>
          <p:nvSpPr>
            <p:cNvPr id="117774" name="Text Box 7"/>
            <p:cNvSpPr txBox="1">
              <a:spLocks noChangeArrowheads="1"/>
            </p:cNvSpPr>
            <p:nvPr/>
          </p:nvSpPr>
          <p:spPr bwMode="auto">
            <a:xfrm>
              <a:off x="2822" y="1401"/>
              <a:ext cx="2005" cy="63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Type casting of a floating </a:t>
              </a:r>
            </a:p>
            <a:p>
              <a:r>
                <a:rPr lang="en-US" sz="2000" i="0"/>
                <a:t>point expression to an integer</a:t>
              </a:r>
            </a:p>
            <a:p>
              <a:r>
                <a:rPr lang="en-US" sz="2000" i="0"/>
                <a:t>variable.</a:t>
              </a:r>
            </a:p>
          </p:txBody>
        </p:sp>
        <p:sp>
          <p:nvSpPr>
            <p:cNvPr id="117775" name="Line 8"/>
            <p:cNvSpPr>
              <a:spLocks noChangeShapeType="1"/>
            </p:cNvSpPr>
            <p:nvPr/>
          </p:nvSpPr>
          <p:spPr bwMode="auto">
            <a:xfrm flipH="1">
              <a:off x="2064" y="1728"/>
              <a:ext cx="816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769" name="Rectangle 10"/>
          <p:cNvSpPr>
            <a:spLocks noChangeArrowheads="1"/>
          </p:cNvSpPr>
          <p:nvPr/>
        </p:nvSpPr>
        <p:spPr bwMode="auto">
          <a:xfrm>
            <a:off x="1371600" y="4191000"/>
            <a:ext cx="5486400" cy="22098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double perimeter;</a:t>
            </a:r>
          </a:p>
          <a:p>
            <a:r>
              <a:rPr lang="en-US"/>
              <a:t>float pi=3.14;</a:t>
            </a:r>
          </a:p>
          <a:p>
            <a:r>
              <a:rPr lang="en-US"/>
              <a:t>int r=3;</a:t>
            </a:r>
          </a:p>
          <a:p>
            <a:endParaRPr lang="en-US"/>
          </a:p>
          <a:p>
            <a:r>
              <a:rPr lang="en-US"/>
              <a:t>perimeter=2.0* (double) pi * (double) r;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114800" y="4129088"/>
            <a:ext cx="4900613" cy="1814512"/>
            <a:chOff x="2592" y="2601"/>
            <a:chExt cx="3087" cy="1143"/>
          </a:xfrm>
        </p:grpSpPr>
        <p:sp>
          <p:nvSpPr>
            <p:cNvPr id="117771" name="Text Box 12"/>
            <p:cNvSpPr txBox="1">
              <a:spLocks noChangeArrowheads="1"/>
            </p:cNvSpPr>
            <p:nvPr/>
          </p:nvSpPr>
          <p:spPr bwMode="auto">
            <a:xfrm>
              <a:off x="4742" y="2601"/>
              <a:ext cx="937" cy="44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Type casting</a:t>
              </a:r>
            </a:p>
            <a:p>
              <a:r>
                <a:rPr lang="en-US" sz="2000" i="0"/>
                <a:t>to double</a:t>
              </a:r>
            </a:p>
          </p:txBody>
        </p:sp>
        <p:sp>
          <p:nvSpPr>
            <p:cNvPr id="117772" name="Line 13"/>
            <p:cNvSpPr>
              <a:spLocks noChangeShapeType="1"/>
            </p:cNvSpPr>
            <p:nvPr/>
          </p:nvSpPr>
          <p:spPr bwMode="auto">
            <a:xfrm flipH="1">
              <a:off x="3552" y="2832"/>
              <a:ext cx="1152" cy="91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3" name="Line 14"/>
            <p:cNvSpPr>
              <a:spLocks noChangeShapeType="1"/>
            </p:cNvSpPr>
            <p:nvPr/>
          </p:nvSpPr>
          <p:spPr bwMode="auto">
            <a:xfrm flipH="1">
              <a:off x="2592" y="2832"/>
              <a:ext cx="2064" cy="91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Operators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Used to compare two quantities.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7159C-26A9-4D4D-A1B0-FBF466D99FCF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2057400" y="2133600"/>
            <a:ext cx="5562600" cy="37258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latin typeface="Arial" charset="0"/>
              </a:rPr>
              <a:t>&lt;	is less than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i="0">
                <a:latin typeface="Arial" charset="0"/>
              </a:rPr>
              <a:t>&gt; 	is greater than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i="0">
                <a:latin typeface="Arial" charset="0"/>
              </a:rPr>
              <a:t>&lt;=	is less than or equal to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i="0">
                <a:latin typeface="Arial" charset="0"/>
              </a:rPr>
              <a:t>&gt;=	is greater than or equal to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i="0">
                <a:latin typeface="Arial" charset="0"/>
              </a:rPr>
              <a:t>==	is equal to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i="0">
                <a:latin typeface="Arial" charset="0"/>
              </a:rPr>
              <a:t>!=	is not equal to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Each compound statement is enclosed within a pair of braces:  ‘{‘ and ‘}’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braces may contain combinations of elementary statements and other compound statements.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Comments may appear anywhere in a program, enclosed within delimiters ‘/*’ and ‘*/’.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Example:  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a = b + c;    </a:t>
            </a:r>
            <a:r>
              <a:rPr lang="en-US" sz="1800" smtClean="0"/>
              <a:t>/* ADD TWO NUMBERS */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F7BE6-8486-4C9F-86DB-BA9005D8908D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10 &gt; 20 		is false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25 &lt; 35.5		is true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12 &gt; (7 + 5)	is false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When arithmetic expressions are used on either side of a relational operator, the arithmetic expressions will be evaluated first and then the results compared.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a + b &gt; c – d    is the same as   (a+b) &gt; (c+d)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52DB6-8808-48BE-A8BA-6E3B07C0452A}" type="slidenum">
              <a:rPr lang="en-US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code segment in C</a:t>
            </a:r>
          </a:p>
          <a:p>
            <a:pPr eaLnBrk="1" hangingPunct="1"/>
            <a:endParaRPr lang="en-US" smtClean="0"/>
          </a:p>
          <a:p>
            <a:pPr lvl="2" eaLnBrk="1" hangingPunct="1">
              <a:buFontTx/>
              <a:buNone/>
            </a:pPr>
            <a:r>
              <a:rPr lang="en-US" smtClean="0"/>
              <a:t>if  (x &gt; y)</a:t>
            </a:r>
          </a:p>
          <a:p>
            <a:pPr lvl="2" eaLnBrk="1" hangingPunct="1">
              <a:buFontTx/>
              <a:buNone/>
            </a:pPr>
            <a:r>
              <a:rPr lang="en-US" smtClean="0"/>
              <a:t>   printf (“%d is larger\n”, x);</a:t>
            </a:r>
          </a:p>
          <a:p>
            <a:pPr lvl="2" eaLnBrk="1" hangingPunct="1">
              <a:buFontTx/>
              <a:buNone/>
            </a:pPr>
            <a:r>
              <a:rPr lang="en-US" smtClean="0"/>
              <a:t>else</a:t>
            </a:r>
          </a:p>
          <a:p>
            <a:pPr lvl="2" eaLnBrk="1" hangingPunct="1">
              <a:buFontTx/>
              <a:buNone/>
            </a:pPr>
            <a:r>
              <a:rPr lang="en-US" smtClean="0"/>
              <a:t>  printf (“%d is larger\n”, y);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E3A84-90ED-45FE-8C5E-4858AFA643AD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Operators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There are two logical operators in C (also called logical connectives).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&amp;&amp;  </a:t>
            </a:r>
            <a:r>
              <a:rPr lang="en-US" smtClean="0">
                <a:sym typeface="Wingdings" pitchFamily="2" charset="2"/>
              </a:rPr>
              <a:t>  Logical AND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| |      Logical 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What they do?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They act upon operands that are themselves logical expressions.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individual logical expressions get combined into more complex conditions that are true or false.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43421-44EB-4F24-87BB-D8F2BB9CD6CF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Logical AND</a:t>
            </a:r>
          </a:p>
          <a:p>
            <a:pPr lvl="2" eaLnBrk="1" hangingPunct="1"/>
            <a:r>
              <a:rPr lang="en-US" smtClean="0"/>
              <a:t>Result is true if both the operands are true.</a:t>
            </a:r>
          </a:p>
          <a:p>
            <a:pPr lvl="1" eaLnBrk="1" hangingPunct="1"/>
            <a:r>
              <a:rPr lang="en-US" smtClean="0"/>
              <a:t>Logical OR</a:t>
            </a:r>
          </a:p>
          <a:p>
            <a:pPr lvl="2" eaLnBrk="1" hangingPunct="1"/>
            <a:r>
              <a:rPr lang="en-US" smtClean="0"/>
              <a:t>Result is true if at least one of the operands are true.</a:t>
            </a:r>
          </a:p>
          <a:p>
            <a:pPr lvl="2" eaLnBrk="1" hangingPunct="1"/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 </a:t>
            </a:r>
          </a:p>
        </p:txBody>
      </p:sp>
      <p:sp>
        <p:nvSpPr>
          <p:cNvPr id="3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1045A-7723-44C8-9219-DE55D9ABB981}" type="slidenum">
              <a:rPr lang="en-US"/>
              <a:pPr>
                <a:defRPr/>
              </a:pPr>
              <a:t>53</a:t>
            </a:fld>
            <a:endParaRPr lang="en-US"/>
          </a:p>
        </p:txBody>
      </p:sp>
      <p:graphicFrame>
        <p:nvGraphicFramePr>
          <p:cNvPr id="127027" name="Group 51"/>
          <p:cNvGraphicFramePr>
            <a:graphicFrameLocks noGrp="1"/>
          </p:cNvGraphicFramePr>
          <p:nvPr/>
        </p:nvGraphicFramePr>
        <p:xfrm>
          <a:off x="1752600" y="3886200"/>
          <a:ext cx="6096000" cy="2286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X  &amp;&amp; 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X  | | 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/ Output</a:t>
            </a:r>
          </a:p>
        </p:txBody>
      </p:sp>
      <p:sp>
        <p:nvSpPr>
          <p:cNvPr id="13926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printf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mtClean="0"/>
              <a:t>Performs output to the standard output device (typically defined to be the screen).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mtClean="0"/>
              <a:t>It requires a format string in which we can specify: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The text to be printed out.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Specifications on how to print the values.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mtClean="0"/>
              <a:t>          </a:t>
            </a:r>
            <a:r>
              <a:rPr lang="en-GB" smtClean="0">
                <a:solidFill>
                  <a:srgbClr val="000099"/>
                </a:solidFill>
              </a:rPr>
              <a:t>printf ("The number is %d.\n", num) ;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The format specification %d causes the value listed after the format string to be embedded in the output as a decimal number in place of %d.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Output will appear as: </a:t>
            </a:r>
            <a:r>
              <a:rPr lang="en-GB" smtClean="0">
                <a:solidFill>
                  <a:srgbClr val="000099"/>
                </a:solidFill>
              </a:rPr>
              <a:t>The number is 125.</a:t>
            </a:r>
            <a:endParaRPr lang="en-US" smtClean="0">
              <a:solidFill>
                <a:srgbClr val="00009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50F20B-962A-48CE-A1FE-8838F7B954E2}" type="slidenum">
              <a:rPr lang="en-US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9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9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9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9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9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029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29600" cy="4876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scanf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mtClean="0"/>
              <a:t>Performs input from the standard input device, which is the keyboard by default.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mtClean="0"/>
              <a:t>It requires a format string and a list of variables into which the value received from the input device will be stored.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mtClean="0"/>
              <a:t>It is required to put an ampersand (&amp;) before the names of the variables.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mtClean="0">
                <a:solidFill>
                  <a:srgbClr val="000099"/>
                </a:solidFill>
              </a:rPr>
              <a:t>		scanf ("%d", &amp;size) ;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mtClean="0">
                <a:solidFill>
                  <a:srgbClr val="000099"/>
                </a:solidFill>
              </a:rPr>
              <a:t>		scanf ("%c", &amp;nextchar) ;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mtClean="0">
                <a:solidFill>
                  <a:srgbClr val="000099"/>
                </a:solidFill>
              </a:rPr>
              <a:t>		scanf ("%f", &amp;length) ;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mtClean="0">
                <a:solidFill>
                  <a:srgbClr val="000099"/>
                </a:solidFill>
              </a:rPr>
              <a:t>		scanf (“%d  %d”, &amp;a, &amp;b);</a:t>
            </a:r>
            <a:endParaRPr lang="en-US" smtClean="0">
              <a:solidFill>
                <a:srgbClr val="00009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791F7-589A-4947-8117-353E23EABF27}" type="slidenum">
              <a:rPr lang="en-US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0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0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0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0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0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0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0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0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0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0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C program #1</a:t>
            </a: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AAD34-B051-4090-8BB6-29FF04A22AF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763000" cy="19304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#include &lt;stdio.h&gt;</a:t>
            </a:r>
          </a:p>
          <a:p>
            <a:endParaRPr lang="en-US" sz="2000" b="1" i="0">
              <a:solidFill>
                <a:srgbClr val="000099"/>
              </a:solidFill>
              <a:latin typeface="Courier New" pitchFamily="49" charset="0"/>
            </a:endParaRP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main()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{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     printf (“\n Our first look at a C program \n”);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}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48000" y="1066800"/>
            <a:ext cx="4692650" cy="762000"/>
            <a:chOff x="1920" y="672"/>
            <a:chExt cx="2956" cy="480"/>
          </a:xfrm>
        </p:grpSpPr>
        <p:sp>
          <p:nvSpPr>
            <p:cNvPr id="74771" name="Text Box 4"/>
            <p:cNvSpPr txBox="1">
              <a:spLocks noChangeArrowheads="1"/>
            </p:cNvSpPr>
            <p:nvPr/>
          </p:nvSpPr>
          <p:spPr bwMode="auto">
            <a:xfrm>
              <a:off x="2880" y="672"/>
              <a:ext cx="199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0">
                  <a:latin typeface="Arial" charset="0"/>
                </a:rPr>
                <a:t>Header file includes functions</a:t>
              </a:r>
            </a:p>
            <a:p>
              <a:r>
                <a:rPr lang="en-US" sz="1800" i="0">
                  <a:latin typeface="Arial" charset="0"/>
                </a:rPr>
                <a:t>for input/output</a:t>
              </a:r>
            </a:p>
          </p:txBody>
        </p:sp>
        <p:sp>
          <p:nvSpPr>
            <p:cNvPr id="74772" name="Line 5"/>
            <p:cNvSpPr>
              <a:spLocks noChangeShapeType="1"/>
            </p:cNvSpPr>
            <p:nvPr/>
          </p:nvSpPr>
          <p:spPr bwMode="auto">
            <a:xfrm flipH="1">
              <a:off x="1920" y="864"/>
              <a:ext cx="960" cy="288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219200" y="1828800"/>
            <a:ext cx="7054850" cy="915988"/>
            <a:chOff x="768" y="1152"/>
            <a:chExt cx="4444" cy="577"/>
          </a:xfrm>
        </p:grpSpPr>
        <p:sp>
          <p:nvSpPr>
            <p:cNvPr id="74769" name="Text Box 7"/>
            <p:cNvSpPr txBox="1">
              <a:spLocks noChangeArrowheads="1"/>
            </p:cNvSpPr>
            <p:nvPr/>
          </p:nvSpPr>
          <p:spPr bwMode="auto">
            <a:xfrm>
              <a:off x="2880" y="1152"/>
              <a:ext cx="233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0">
                  <a:latin typeface="Arial" charset="0"/>
                </a:rPr>
                <a:t>Main function is executed when</a:t>
              </a:r>
            </a:p>
            <a:p>
              <a:r>
                <a:rPr lang="en-US" sz="1800" i="0">
                  <a:latin typeface="Arial" charset="0"/>
                </a:rPr>
                <a:t>you run the program. (Later we will</a:t>
              </a:r>
            </a:p>
            <a:p>
              <a:r>
                <a:rPr lang="en-US" sz="1800" i="0">
                  <a:latin typeface="Arial" charset="0"/>
                </a:rPr>
                <a:t>see how to pass its parameters)</a:t>
              </a:r>
            </a:p>
          </p:txBody>
        </p:sp>
        <p:sp>
          <p:nvSpPr>
            <p:cNvPr id="74770" name="Line 9"/>
            <p:cNvSpPr>
              <a:spLocks noChangeShapeType="1"/>
            </p:cNvSpPr>
            <p:nvPr/>
          </p:nvSpPr>
          <p:spPr bwMode="auto">
            <a:xfrm flipH="1">
              <a:off x="768" y="1440"/>
              <a:ext cx="2112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990600" y="2895600"/>
            <a:ext cx="3581400" cy="2057400"/>
            <a:chOff x="624" y="1824"/>
            <a:chExt cx="2256" cy="1296"/>
          </a:xfrm>
        </p:grpSpPr>
        <p:sp>
          <p:nvSpPr>
            <p:cNvPr id="74766" name="Text Box 12"/>
            <p:cNvSpPr txBox="1">
              <a:spLocks noChangeArrowheads="1"/>
            </p:cNvSpPr>
            <p:nvPr/>
          </p:nvSpPr>
          <p:spPr bwMode="auto">
            <a:xfrm>
              <a:off x="977" y="2448"/>
              <a:ext cx="1903" cy="63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Curly braces within which</a:t>
              </a:r>
            </a:p>
            <a:p>
              <a:r>
                <a:rPr lang="en-US" sz="2000" i="0"/>
                <a:t>statements are executed one</a:t>
              </a:r>
            </a:p>
            <a:p>
              <a:r>
                <a:rPr lang="en-US" sz="2000" i="0"/>
                <a:t>after another.</a:t>
              </a:r>
            </a:p>
          </p:txBody>
        </p:sp>
        <p:sp>
          <p:nvSpPr>
            <p:cNvPr id="74767" name="Line 13"/>
            <p:cNvSpPr>
              <a:spLocks noChangeShapeType="1"/>
            </p:cNvSpPr>
            <p:nvPr/>
          </p:nvSpPr>
          <p:spPr bwMode="auto">
            <a:xfrm flipH="1" flipV="1">
              <a:off x="624" y="1824"/>
              <a:ext cx="336" cy="576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68" name="Line 15"/>
            <p:cNvSpPr>
              <a:spLocks noChangeShapeType="1"/>
            </p:cNvSpPr>
            <p:nvPr/>
          </p:nvSpPr>
          <p:spPr bwMode="auto">
            <a:xfrm flipH="1" flipV="1">
              <a:off x="624" y="2160"/>
              <a:ext cx="288" cy="96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514600" y="3429000"/>
            <a:ext cx="6030913" cy="2468563"/>
            <a:chOff x="1584" y="2160"/>
            <a:chExt cx="3799" cy="1555"/>
          </a:xfrm>
        </p:grpSpPr>
        <p:sp>
          <p:nvSpPr>
            <p:cNvPr id="74764" name="Text Box 18"/>
            <p:cNvSpPr txBox="1">
              <a:spLocks noChangeArrowheads="1"/>
            </p:cNvSpPr>
            <p:nvPr/>
          </p:nvSpPr>
          <p:spPr bwMode="auto">
            <a:xfrm>
              <a:off x="3830" y="2697"/>
              <a:ext cx="1553" cy="101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Statement for </a:t>
              </a:r>
            </a:p>
            <a:p>
              <a:r>
                <a:rPr lang="en-US" sz="2000" i="0"/>
                <a:t>printing the sentence</a:t>
              </a:r>
            </a:p>
            <a:p>
              <a:r>
                <a:rPr lang="en-US" sz="2000" i="0"/>
                <a:t>within double quotes</a:t>
              </a:r>
            </a:p>
            <a:p>
              <a:r>
                <a:rPr lang="en-US" sz="2000" i="0"/>
                <a:t>(“..”). ‘\n’ denotes end</a:t>
              </a:r>
            </a:p>
            <a:p>
              <a:r>
                <a:rPr lang="en-US" sz="2000" i="0"/>
                <a:t>of line.</a:t>
              </a:r>
            </a:p>
          </p:txBody>
        </p:sp>
        <p:sp>
          <p:nvSpPr>
            <p:cNvPr id="74765" name="Line 19"/>
            <p:cNvSpPr>
              <a:spLocks noChangeShapeType="1"/>
            </p:cNvSpPr>
            <p:nvPr/>
          </p:nvSpPr>
          <p:spPr bwMode="auto">
            <a:xfrm flipH="1" flipV="1">
              <a:off x="1584" y="2160"/>
              <a:ext cx="3024" cy="48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1203325" y="5729288"/>
            <a:ext cx="320516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/>
              <a:t>Our first look at a C program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C program #2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1D5D3-684D-46B1-B1AA-11F1FD6CAE8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458200" cy="31496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#include &lt;stdio.h&gt;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main()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{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     int   a, b, c;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     a = 10;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     b = 20;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     c = a + b;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     printf (“\n The sum of %d and %d is %d\n”, 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              a,b,c);</a:t>
            </a:r>
          </a:p>
          <a:p>
            <a:r>
              <a:rPr lang="en-US" sz="2000" b="1" i="0">
                <a:solidFill>
                  <a:srgbClr val="000099"/>
                </a:solidFill>
                <a:latin typeface="Courier New" pitchFamily="49" charset="0"/>
              </a:rPr>
              <a:t>    }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79925" y="2071688"/>
            <a:ext cx="2900363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/>
              <a:t>Integers variables declared</a:t>
            </a:r>
          </a:p>
          <a:p>
            <a:r>
              <a:rPr lang="en-US" sz="2000" i="0"/>
              <a:t>before their usage.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3352800" y="2362200"/>
            <a:ext cx="1219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318125" y="4967288"/>
            <a:ext cx="31750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/>
              <a:t>Control character for printing</a:t>
            </a:r>
          </a:p>
          <a:p>
            <a:r>
              <a:rPr lang="en-US" sz="2000" i="0"/>
              <a:t>value of a in decimal digits.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 flipV="1">
            <a:off x="5486400" y="4191000"/>
            <a:ext cx="1447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7" name="Text Box 8"/>
          <p:cNvSpPr txBox="1">
            <a:spLocks noChangeArrowheads="1"/>
          </p:cNvSpPr>
          <p:nvPr/>
        </p:nvSpPr>
        <p:spPr bwMode="auto">
          <a:xfrm>
            <a:off x="1355725" y="5832475"/>
            <a:ext cx="1841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965325" y="5729288"/>
            <a:ext cx="29543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/>
              <a:t>The sum of 10 and 20 is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 animBg="1"/>
      <p:bldP spid="16390" grpId="0"/>
      <p:bldP spid="16391" grpId="0" animBg="1"/>
      <p:bldP spid="163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C program #3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BD2D4-4D1D-49E2-A92D-10BA858DC63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8991600" cy="44958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#include &lt;stdio.h&gt;</a:t>
            </a:r>
          </a:p>
          <a:p>
            <a:endParaRPr lang="en-US" sz="1800" b="1" i="0">
              <a:solidFill>
                <a:srgbClr val="000099"/>
              </a:solidFill>
              <a:latin typeface="Courier New" pitchFamily="49" charset="0"/>
            </a:endParaRP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/* FIND THE LARGEST OF THREE NUMBERS */</a:t>
            </a:r>
          </a:p>
          <a:p>
            <a:endParaRPr lang="en-US" sz="1800" b="1" i="0">
              <a:solidFill>
                <a:srgbClr val="000099"/>
              </a:solidFill>
              <a:latin typeface="Courier New" pitchFamily="49" charset="0"/>
            </a:endParaRP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main()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{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int   a, b, c;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scanf (“%d %d %d”, &amp;a, &amp;b, &amp;c);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if  ((a&gt;b) &amp;&amp; (a&gt;c))    /* Composite condition check */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    printf (“\n Largest is %d”, a);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else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    if  (b&gt;c)           /* Simple condition check */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        printf (“\n Largest is %d”, b);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    else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             printf (“\n Largest is %d”, c);</a:t>
            </a:r>
          </a:p>
          <a:p>
            <a:r>
              <a:rPr lang="en-US" sz="1800" b="1" i="0">
                <a:solidFill>
                  <a:srgbClr val="000099"/>
                </a:solidFill>
                <a:latin typeface="Courier New" pitchFamily="49" charset="0"/>
              </a:rPr>
              <a:t>    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165725" y="2681288"/>
            <a:ext cx="3605213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/>
              <a:t>Input statement for reading</a:t>
            </a:r>
          </a:p>
          <a:p>
            <a:r>
              <a:rPr lang="en-US" sz="2000" i="0"/>
              <a:t>three variables from the keyboard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2057400" y="3048000"/>
            <a:ext cx="29718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12725" y="3824288"/>
            <a:ext cx="1381125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/>
              <a:t>Conditional</a:t>
            </a:r>
          </a:p>
          <a:p>
            <a:r>
              <a:rPr lang="en-US" sz="2000" i="0"/>
              <a:t>statement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914400" y="3733800"/>
            <a:ext cx="6096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927725" y="1843088"/>
            <a:ext cx="27051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/>
              <a:t>Comments within /* .. */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5562600" y="2057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animBg="1"/>
      <p:bldP spid="17414" grpId="0"/>
      <p:bldP spid="17415" grpId="0" animBg="1"/>
      <p:bldP spid="17416" grpId="0"/>
      <p:bldP spid="174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Sample C program #4</a:t>
            </a:r>
          </a:p>
        </p:txBody>
      </p:sp>
      <p:sp>
        <p:nvSpPr>
          <p:cNvPr id="1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3E066-01A1-48F0-B803-8A5C553E690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7830" name="Text Box 4"/>
          <p:cNvSpPr txBox="1">
            <a:spLocks noChangeArrowheads="1"/>
          </p:cNvSpPr>
          <p:nvPr/>
        </p:nvSpPr>
        <p:spPr bwMode="auto">
          <a:xfrm>
            <a:off x="4800600" y="1981200"/>
            <a:ext cx="4038600" cy="19304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float   myfunc (float r)</a:t>
            </a:r>
          </a:p>
          <a:p>
            <a:r>
              <a:rPr lang="en-US" sz="2000" i="0">
                <a:solidFill>
                  <a:srgbClr val="000099"/>
                </a:solidFill>
              </a:rPr>
              <a:t>    {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float   a;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a = PI * r * r;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return (a);      /* return result */</a:t>
            </a:r>
          </a:p>
          <a:p>
            <a:r>
              <a:rPr lang="en-US" sz="2000" i="0">
                <a:solidFill>
                  <a:srgbClr val="000099"/>
                </a:solidFill>
              </a:rPr>
              <a:t>    }</a:t>
            </a:r>
          </a:p>
        </p:txBody>
      </p:sp>
      <p:sp>
        <p:nvSpPr>
          <p:cNvPr id="77831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4191000" cy="4064000"/>
          </a:xfrm>
          <a:prstGeom prst="rect">
            <a:avLst/>
          </a:prstGeom>
          <a:solidFill>
            <a:srgbClr val="CC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rgbClr val="000099"/>
                </a:solidFill>
              </a:rPr>
              <a:t>#include &lt;stdio.h&gt;</a:t>
            </a:r>
          </a:p>
          <a:p>
            <a:r>
              <a:rPr lang="en-US" sz="2000" i="0">
                <a:solidFill>
                  <a:srgbClr val="000099"/>
                </a:solidFill>
              </a:rPr>
              <a:t>#define    PI    3.1415926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/* Compute the area of a circle */</a:t>
            </a:r>
          </a:p>
          <a:p>
            <a:r>
              <a:rPr lang="en-US" sz="2000" i="0">
                <a:solidFill>
                  <a:srgbClr val="000099"/>
                </a:solidFill>
              </a:rPr>
              <a:t>main()</a:t>
            </a:r>
          </a:p>
          <a:p>
            <a:r>
              <a:rPr lang="en-US" sz="2000" i="0">
                <a:solidFill>
                  <a:srgbClr val="000099"/>
                </a:solidFill>
              </a:rPr>
              <a:t>    {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float   radius, area;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float   myfunc (float radius);</a:t>
            </a:r>
          </a:p>
          <a:p>
            <a:endParaRPr lang="en-US" sz="2000" i="0">
              <a:solidFill>
                <a:srgbClr val="000099"/>
              </a:solidFill>
            </a:endParaRPr>
          </a:p>
          <a:p>
            <a:r>
              <a:rPr lang="en-US" sz="2000" i="0">
                <a:solidFill>
                  <a:srgbClr val="000099"/>
                </a:solidFill>
              </a:rPr>
              <a:t>         scanf (“%f”, &amp;radius);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area = myfunc (radius);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     printf (“\n Area is %f \n”, area);</a:t>
            </a:r>
          </a:p>
          <a:p>
            <a:r>
              <a:rPr lang="en-US" sz="2000" i="0">
                <a:solidFill>
                  <a:srgbClr val="000099"/>
                </a:solidFill>
              </a:rPr>
              <a:t>    }</a:t>
            </a:r>
          </a:p>
        </p:txBody>
      </p:sp>
      <p:sp>
        <p:nvSpPr>
          <p:cNvPr id="77832" name="Line 7"/>
          <p:cNvSpPr>
            <a:spLocks noChangeShapeType="1"/>
          </p:cNvSpPr>
          <p:nvPr/>
        </p:nvSpPr>
        <p:spPr bwMode="auto">
          <a:xfrm>
            <a:off x="304800" y="1676400"/>
            <a:ext cx="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04800" y="609600"/>
            <a:ext cx="2827338" cy="1828800"/>
            <a:chOff x="192" y="384"/>
            <a:chExt cx="1781" cy="1152"/>
          </a:xfrm>
        </p:grpSpPr>
        <p:sp>
          <p:nvSpPr>
            <p:cNvPr id="77840" name="Text Box 5"/>
            <p:cNvSpPr txBox="1">
              <a:spLocks noChangeArrowheads="1"/>
            </p:cNvSpPr>
            <p:nvPr/>
          </p:nvSpPr>
          <p:spPr bwMode="auto">
            <a:xfrm>
              <a:off x="240" y="384"/>
              <a:ext cx="1733" cy="63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Preprocessor statement.</a:t>
              </a:r>
            </a:p>
            <a:p>
              <a:r>
                <a:rPr lang="en-US" sz="2000" i="0"/>
                <a:t>Replace PI by 3.1415926</a:t>
              </a:r>
            </a:p>
            <a:p>
              <a:r>
                <a:rPr lang="en-US" sz="2000" i="0"/>
                <a:t>before compilation.</a:t>
              </a:r>
            </a:p>
          </p:txBody>
        </p:sp>
        <p:sp>
          <p:nvSpPr>
            <p:cNvPr id="77841" name="Line 11"/>
            <p:cNvSpPr>
              <a:spLocks noChangeShapeType="1"/>
            </p:cNvSpPr>
            <p:nvPr/>
          </p:nvSpPr>
          <p:spPr bwMode="auto">
            <a:xfrm>
              <a:off x="192" y="1056"/>
              <a:ext cx="144" cy="48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943600" y="762000"/>
            <a:ext cx="2682875" cy="1295400"/>
            <a:chOff x="3744" y="480"/>
            <a:chExt cx="1690" cy="816"/>
          </a:xfrm>
        </p:grpSpPr>
        <p:sp>
          <p:nvSpPr>
            <p:cNvPr id="77838" name="Text Box 14"/>
            <p:cNvSpPr txBox="1">
              <a:spLocks noChangeArrowheads="1"/>
            </p:cNvSpPr>
            <p:nvPr/>
          </p:nvSpPr>
          <p:spPr bwMode="auto">
            <a:xfrm>
              <a:off x="3792" y="480"/>
              <a:ext cx="1642" cy="63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Example of a function</a:t>
              </a:r>
            </a:p>
            <a:p>
              <a:r>
                <a:rPr lang="en-US" sz="2000" i="0"/>
                <a:t>Called as per need from</a:t>
              </a:r>
            </a:p>
            <a:p>
              <a:r>
                <a:rPr lang="en-US" sz="2000" i="0"/>
                <a:t>Main programme.</a:t>
              </a:r>
            </a:p>
          </p:txBody>
        </p:sp>
        <p:sp>
          <p:nvSpPr>
            <p:cNvPr id="77839" name="Line 15"/>
            <p:cNvSpPr>
              <a:spLocks noChangeShapeType="1"/>
            </p:cNvSpPr>
            <p:nvPr/>
          </p:nvSpPr>
          <p:spPr bwMode="auto">
            <a:xfrm>
              <a:off x="3744" y="1152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514600" y="4662488"/>
            <a:ext cx="4468813" cy="442912"/>
            <a:chOff x="1584" y="2937"/>
            <a:chExt cx="2815" cy="279"/>
          </a:xfrm>
        </p:grpSpPr>
        <p:sp>
          <p:nvSpPr>
            <p:cNvPr id="77836" name="Text Box 17"/>
            <p:cNvSpPr txBox="1">
              <a:spLocks noChangeArrowheads="1"/>
            </p:cNvSpPr>
            <p:nvPr/>
          </p:nvSpPr>
          <p:spPr bwMode="auto">
            <a:xfrm>
              <a:off x="3254" y="2937"/>
              <a:ext cx="114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0"/>
                <a:t>Function called.</a:t>
              </a:r>
            </a:p>
          </p:txBody>
        </p:sp>
        <p:sp>
          <p:nvSpPr>
            <p:cNvPr id="77837" name="Line 18"/>
            <p:cNvSpPr>
              <a:spLocks noChangeShapeType="1"/>
            </p:cNvSpPr>
            <p:nvPr/>
          </p:nvSpPr>
          <p:spPr bwMode="auto">
            <a:xfrm flipH="1">
              <a:off x="1584" y="3072"/>
              <a:ext cx="1632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3485</Words>
  <Application>Microsoft Office PowerPoint</Application>
  <PresentationFormat>On-screen Show (4:3)</PresentationFormat>
  <Paragraphs>750</Paragraphs>
  <Slides>55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Programming in C</vt:lpstr>
      <vt:lpstr>Introduction to C</vt:lpstr>
      <vt:lpstr>History of C</vt:lpstr>
      <vt:lpstr>Structure of a C program</vt:lpstr>
      <vt:lpstr>Contd.</vt:lpstr>
      <vt:lpstr>Sample C program #1</vt:lpstr>
      <vt:lpstr>Sample C program #2</vt:lpstr>
      <vt:lpstr>Sample C program #3</vt:lpstr>
      <vt:lpstr>Sample C program #4</vt:lpstr>
      <vt:lpstr>main() is also  a function</vt:lpstr>
      <vt:lpstr>Desirable Programming Style</vt:lpstr>
      <vt:lpstr>Contd.</vt:lpstr>
      <vt:lpstr>Indentation Example #1 :: Good Style</vt:lpstr>
      <vt:lpstr>Indentation Example #1 :: Bad Style</vt:lpstr>
      <vt:lpstr>Indentation Example #2 :: Good Style</vt:lpstr>
      <vt:lpstr>Indentation Example #2 :: Bad Style</vt:lpstr>
      <vt:lpstr>The C Character Set</vt:lpstr>
      <vt:lpstr>Identifiers and Keywords</vt:lpstr>
      <vt:lpstr>Contd.</vt:lpstr>
      <vt:lpstr>Valid and Invalid Identifiers</vt:lpstr>
      <vt:lpstr>Data Types in C</vt:lpstr>
      <vt:lpstr>Contd.</vt:lpstr>
      <vt:lpstr>Some Examples of Data Types</vt:lpstr>
      <vt:lpstr>Constants</vt:lpstr>
      <vt:lpstr>Integer Constants</vt:lpstr>
      <vt:lpstr>Floating-point Constants</vt:lpstr>
      <vt:lpstr>Single Character Constants</vt:lpstr>
      <vt:lpstr>String Constants</vt:lpstr>
      <vt:lpstr>Variables</vt:lpstr>
      <vt:lpstr>Example</vt:lpstr>
      <vt:lpstr>Declaration of Variables</vt:lpstr>
      <vt:lpstr>A First Look at Pointers</vt:lpstr>
      <vt:lpstr>Adress and Content</vt:lpstr>
      <vt:lpstr>Contd.</vt:lpstr>
      <vt:lpstr>An Example</vt:lpstr>
      <vt:lpstr>Assignment Statement</vt:lpstr>
      <vt:lpstr>Contd.</vt:lpstr>
      <vt:lpstr>Operators in Expressions</vt:lpstr>
      <vt:lpstr>Arithmetic Operators</vt:lpstr>
      <vt:lpstr>Examples</vt:lpstr>
      <vt:lpstr>Contd.</vt:lpstr>
      <vt:lpstr>Operator Precedence</vt:lpstr>
      <vt:lpstr>Examples: Arithmetic expressions</vt:lpstr>
      <vt:lpstr>Integer Arithmetic</vt:lpstr>
      <vt:lpstr>Real Arithmetic</vt:lpstr>
      <vt:lpstr>Mixed-mode Arithmetic</vt:lpstr>
      <vt:lpstr>Problem of value assignment</vt:lpstr>
      <vt:lpstr>Type Casting</vt:lpstr>
      <vt:lpstr>Relational Operators</vt:lpstr>
      <vt:lpstr>Examples</vt:lpstr>
      <vt:lpstr>Examples</vt:lpstr>
      <vt:lpstr>Logical Operators</vt:lpstr>
      <vt:lpstr>Slide 53</vt:lpstr>
      <vt:lpstr>Input / Output</vt:lpstr>
      <vt:lpstr>Slide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</dc:title>
  <dc:creator>Anupam Basu</dc:creator>
  <cp:lastModifiedBy>Anupam Basu</cp:lastModifiedBy>
  <cp:revision>1</cp:revision>
  <dcterms:created xsi:type="dcterms:W3CDTF">2006-08-16T00:00:00Z</dcterms:created>
  <dcterms:modified xsi:type="dcterms:W3CDTF">2013-01-03T07:02:14Z</dcterms:modified>
</cp:coreProperties>
</file>