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07793-0ACF-4F24-B654-1F63CB67EA2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1DFD2-78B8-47E5-ADF2-06783D74A9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Number Systems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47CF4-A306-4598-8CCD-CEA2E606074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Binary-to-Decimal Conversion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digit position of a binary number has a weight.</a:t>
            </a:r>
          </a:p>
          <a:p>
            <a:pPr lvl="1" eaLnBrk="1" hangingPunct="1"/>
            <a:r>
              <a:rPr lang="en-US" smtClean="0"/>
              <a:t>Some power of 2.</a:t>
            </a:r>
          </a:p>
          <a:p>
            <a:pPr eaLnBrk="1" hangingPunct="1"/>
            <a:r>
              <a:rPr lang="en-US" smtClean="0"/>
              <a:t>A binary number: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B = b</a:t>
            </a:r>
            <a:r>
              <a:rPr lang="en-US" baseline="-25000" smtClean="0"/>
              <a:t>n-1</a:t>
            </a:r>
            <a:r>
              <a:rPr lang="en-US" smtClean="0"/>
              <a:t> b</a:t>
            </a:r>
            <a:r>
              <a:rPr lang="en-US" baseline="-25000" smtClean="0"/>
              <a:t>n-2</a:t>
            </a:r>
            <a:r>
              <a:rPr lang="en-US" smtClean="0"/>
              <a:t> …..b</a:t>
            </a:r>
            <a:r>
              <a:rPr lang="en-US" baseline="-25000" smtClean="0"/>
              <a:t>1</a:t>
            </a:r>
            <a:r>
              <a:rPr lang="en-US" smtClean="0"/>
              <a:t> b</a:t>
            </a:r>
            <a:r>
              <a:rPr lang="en-US" baseline="-25000" smtClean="0"/>
              <a:t>0</a:t>
            </a:r>
            <a:r>
              <a:rPr lang="en-US" smtClean="0"/>
              <a:t> . b</a:t>
            </a:r>
            <a:r>
              <a:rPr lang="en-US" baseline="-25000" smtClean="0"/>
              <a:t>-1</a:t>
            </a:r>
            <a:r>
              <a:rPr lang="en-US" smtClean="0"/>
              <a:t> b</a:t>
            </a:r>
            <a:r>
              <a:rPr lang="en-US" baseline="-25000" smtClean="0"/>
              <a:t>-2</a:t>
            </a:r>
            <a:r>
              <a:rPr lang="en-US" smtClean="0"/>
              <a:t> ….. b</a:t>
            </a:r>
            <a:r>
              <a:rPr lang="en-US" baseline="-25000" smtClean="0"/>
              <a:t>-m</a:t>
            </a:r>
          </a:p>
          <a:p>
            <a:pPr eaLnBrk="1" hangingPunct="1">
              <a:buFontTx/>
              <a:buNone/>
            </a:pPr>
            <a:r>
              <a:rPr lang="en-US" smtClean="0"/>
              <a:t>    Corresponding value in decimal: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D = </a:t>
            </a:r>
            <a:r>
              <a:rPr lang="en-US" sz="3200" smtClean="0">
                <a:sym typeface="Symbol" pitchFamily="18" charset="2"/>
              </a:rPr>
              <a:t></a:t>
            </a:r>
            <a:r>
              <a:rPr lang="en-US" smtClean="0"/>
              <a:t>    b</a:t>
            </a:r>
            <a:r>
              <a:rPr lang="en-US" baseline="-25000" smtClean="0"/>
              <a:t>i</a:t>
            </a:r>
            <a:r>
              <a:rPr lang="en-US" smtClean="0"/>
              <a:t> 2</a:t>
            </a:r>
            <a:r>
              <a:rPr lang="en-US" baseline="30000" smtClean="0"/>
              <a:t>i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DC6D3-9188-4874-9D45-946041F64C3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095500" y="5334000"/>
            <a:ext cx="83820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0">
                <a:latin typeface="Times New Roman" pitchFamily="18" charset="0"/>
              </a:rPr>
              <a:t>i = -m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095500" y="4686300"/>
            <a:ext cx="762000" cy="30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0">
                <a:latin typeface="Times New Roman" pitchFamily="18" charset="0"/>
              </a:rPr>
              <a:t>n-1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458200" cy="47244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400" smtClean="0"/>
              <a:t>101011  </a:t>
            </a:r>
            <a:r>
              <a:rPr lang="en-US" sz="2400" smtClean="0">
                <a:sym typeface="Wingdings" pitchFamily="2" charset="2"/>
              </a:rPr>
              <a:t>  1x2</a:t>
            </a:r>
            <a:r>
              <a:rPr lang="en-US" sz="2400" baseline="30000" smtClean="0">
                <a:sym typeface="Wingdings" pitchFamily="2" charset="2"/>
              </a:rPr>
              <a:t>5</a:t>
            </a:r>
            <a:r>
              <a:rPr lang="en-US" sz="2400" smtClean="0">
                <a:sym typeface="Wingdings" pitchFamily="2" charset="2"/>
              </a:rPr>
              <a:t> + 0x2</a:t>
            </a:r>
            <a:r>
              <a:rPr lang="en-US" sz="2400" baseline="30000" smtClean="0">
                <a:sym typeface="Wingdings" pitchFamily="2" charset="2"/>
              </a:rPr>
              <a:t>4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3</a:t>
            </a:r>
            <a:r>
              <a:rPr lang="en-US" sz="2400" smtClean="0">
                <a:sym typeface="Wingdings" pitchFamily="2" charset="2"/>
              </a:rPr>
              <a:t> + 0x2</a:t>
            </a:r>
            <a:r>
              <a:rPr lang="en-US" sz="2400" baseline="30000" smtClean="0">
                <a:sym typeface="Wingdings" pitchFamily="2" charset="2"/>
              </a:rPr>
              <a:t>2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1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0</a:t>
            </a:r>
          </a:p>
          <a:p>
            <a:pPr marL="533400" indent="-533400" eaLnBrk="1" hangingPunct="1">
              <a:buFontTx/>
              <a:buNone/>
            </a:pPr>
            <a:r>
              <a:rPr lang="en-US" sz="2400" smtClean="0"/>
              <a:t>				= 43</a:t>
            </a:r>
          </a:p>
          <a:p>
            <a:pPr marL="533400" indent="-533400" eaLnBrk="1" hangingPunct="1">
              <a:buFontTx/>
              <a:buNone/>
            </a:pPr>
            <a:r>
              <a:rPr lang="en-US" sz="2400" smtClean="0"/>
              <a:t>		</a:t>
            </a:r>
            <a:r>
              <a:rPr lang="en-US" sz="2400" smtClean="0">
                <a:solidFill>
                  <a:srgbClr val="993300"/>
                </a:solidFill>
              </a:rPr>
              <a:t>(101011)</a:t>
            </a:r>
            <a:r>
              <a:rPr lang="en-US" sz="2400" baseline="-25000" smtClean="0">
                <a:solidFill>
                  <a:srgbClr val="993300"/>
                </a:solidFill>
              </a:rPr>
              <a:t>2</a:t>
            </a:r>
            <a:r>
              <a:rPr lang="en-US" sz="2400" smtClean="0">
                <a:solidFill>
                  <a:srgbClr val="993300"/>
                </a:solidFill>
              </a:rPr>
              <a:t> = (43)</a:t>
            </a:r>
            <a:r>
              <a:rPr lang="en-US" sz="2400" baseline="-25000" smtClean="0">
                <a:solidFill>
                  <a:srgbClr val="993300"/>
                </a:solidFill>
              </a:rPr>
              <a:t>10</a:t>
            </a:r>
          </a:p>
          <a:p>
            <a:pPr marL="533400" indent="-533400" eaLnBrk="1" hangingPunct="1">
              <a:buFontTx/>
              <a:buNone/>
            </a:pPr>
            <a:endParaRPr lang="en-US" sz="2400" baseline="-25000" smtClean="0">
              <a:solidFill>
                <a:srgbClr val="993300"/>
              </a:solidFill>
            </a:endParaRPr>
          </a:p>
          <a:p>
            <a:pPr marL="533400" indent="-533400" eaLnBrk="1" hangingPunct="1">
              <a:buFontTx/>
              <a:buAutoNum type="arabicPeriod" startAt="2"/>
            </a:pPr>
            <a:r>
              <a:rPr lang="en-US" sz="2400" smtClean="0"/>
              <a:t>.0101      </a:t>
            </a:r>
            <a:r>
              <a:rPr lang="en-US" sz="2400" smtClean="0">
                <a:sym typeface="Wingdings" pitchFamily="2" charset="2"/>
              </a:rPr>
              <a:t>  0x2</a:t>
            </a:r>
            <a:r>
              <a:rPr lang="en-US" sz="2400" baseline="30000" smtClean="0">
                <a:sym typeface="Wingdings" pitchFamily="2" charset="2"/>
              </a:rPr>
              <a:t>-1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-2</a:t>
            </a:r>
            <a:r>
              <a:rPr lang="en-US" sz="2400" smtClean="0">
                <a:sym typeface="Wingdings" pitchFamily="2" charset="2"/>
              </a:rPr>
              <a:t> + 0x2</a:t>
            </a:r>
            <a:r>
              <a:rPr lang="en-US" sz="2400" baseline="30000" smtClean="0">
                <a:sym typeface="Wingdings" pitchFamily="2" charset="2"/>
              </a:rPr>
              <a:t>-3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-4</a:t>
            </a:r>
          </a:p>
          <a:p>
            <a:pPr marL="533400" indent="-533400" eaLnBrk="1" hangingPunct="1">
              <a:buFontTx/>
              <a:buNone/>
            </a:pPr>
            <a:r>
              <a:rPr lang="en-US" sz="2400" baseline="30000" smtClean="0"/>
              <a:t>				</a:t>
            </a:r>
            <a:r>
              <a:rPr lang="en-US" sz="2400" smtClean="0"/>
              <a:t>= .3125</a:t>
            </a:r>
          </a:p>
          <a:p>
            <a:pPr marL="533400" indent="-533400" eaLnBrk="1" hangingPunct="1">
              <a:buFontTx/>
              <a:buNone/>
            </a:pPr>
            <a:r>
              <a:rPr lang="en-US" sz="2400" smtClean="0"/>
              <a:t>		</a:t>
            </a:r>
            <a:r>
              <a:rPr lang="en-US" sz="2400" smtClean="0">
                <a:solidFill>
                  <a:srgbClr val="993300"/>
                </a:solidFill>
              </a:rPr>
              <a:t>(.0101)</a:t>
            </a:r>
            <a:r>
              <a:rPr lang="en-US" sz="2400" baseline="-25000" smtClean="0">
                <a:solidFill>
                  <a:srgbClr val="993300"/>
                </a:solidFill>
              </a:rPr>
              <a:t>2</a:t>
            </a:r>
            <a:r>
              <a:rPr lang="en-US" sz="2400" smtClean="0">
                <a:solidFill>
                  <a:srgbClr val="993300"/>
                </a:solidFill>
              </a:rPr>
              <a:t> = (.3125)</a:t>
            </a:r>
            <a:r>
              <a:rPr lang="en-US" sz="2400" baseline="-25000" smtClean="0">
                <a:solidFill>
                  <a:srgbClr val="993300"/>
                </a:solidFill>
              </a:rPr>
              <a:t>10</a:t>
            </a:r>
          </a:p>
          <a:p>
            <a:pPr marL="533400" indent="-533400" eaLnBrk="1" hangingPunct="1">
              <a:buFontTx/>
              <a:buNone/>
            </a:pPr>
            <a:endParaRPr lang="en-US" sz="2400" baseline="-25000" smtClean="0">
              <a:solidFill>
                <a:srgbClr val="993300"/>
              </a:solidFill>
            </a:endParaRPr>
          </a:p>
          <a:p>
            <a:pPr marL="533400" indent="-533400" eaLnBrk="1" hangingPunct="1">
              <a:buFontTx/>
              <a:buAutoNum type="arabicPeriod" startAt="3"/>
            </a:pPr>
            <a:r>
              <a:rPr lang="en-US" sz="2400" smtClean="0"/>
              <a:t>101.11    </a:t>
            </a:r>
            <a:r>
              <a:rPr lang="en-US" sz="2400" smtClean="0">
                <a:sym typeface="Wingdings" pitchFamily="2" charset="2"/>
              </a:rPr>
              <a:t>  1x2</a:t>
            </a:r>
            <a:r>
              <a:rPr lang="en-US" sz="2400" baseline="30000" smtClean="0">
                <a:sym typeface="Wingdings" pitchFamily="2" charset="2"/>
              </a:rPr>
              <a:t>2</a:t>
            </a:r>
            <a:r>
              <a:rPr lang="en-US" sz="2400" smtClean="0">
                <a:sym typeface="Wingdings" pitchFamily="2" charset="2"/>
              </a:rPr>
              <a:t> + 0x2</a:t>
            </a:r>
            <a:r>
              <a:rPr lang="en-US" sz="2400" baseline="30000" smtClean="0">
                <a:sym typeface="Wingdings" pitchFamily="2" charset="2"/>
              </a:rPr>
              <a:t>1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0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-1</a:t>
            </a:r>
            <a:r>
              <a:rPr lang="en-US" sz="2400" smtClean="0">
                <a:sym typeface="Wingdings" pitchFamily="2" charset="2"/>
              </a:rPr>
              <a:t> + 1x2</a:t>
            </a:r>
            <a:r>
              <a:rPr lang="en-US" sz="2400" baseline="30000" smtClean="0">
                <a:sym typeface="Wingdings" pitchFamily="2" charset="2"/>
              </a:rPr>
              <a:t>-2</a:t>
            </a:r>
          </a:p>
          <a:p>
            <a:pPr marL="533400" indent="-533400" eaLnBrk="1" hangingPunct="1">
              <a:buFontTx/>
              <a:buNone/>
            </a:pPr>
            <a:r>
              <a:rPr lang="en-US" sz="2400" baseline="30000" smtClean="0"/>
              <a:t>				</a:t>
            </a:r>
            <a:r>
              <a:rPr lang="en-US" sz="2400" smtClean="0"/>
              <a:t>5.75</a:t>
            </a:r>
          </a:p>
          <a:p>
            <a:pPr marL="533400" indent="-533400" eaLnBrk="1" hangingPunct="1">
              <a:buFontTx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rgbClr val="993300"/>
                </a:solidFill>
              </a:rPr>
              <a:t>	(101.11)</a:t>
            </a:r>
            <a:r>
              <a:rPr lang="en-US" sz="2400" baseline="-25000" smtClean="0">
                <a:solidFill>
                  <a:srgbClr val="993300"/>
                </a:solidFill>
              </a:rPr>
              <a:t>2</a:t>
            </a:r>
            <a:r>
              <a:rPr lang="en-US" sz="2400" smtClean="0">
                <a:solidFill>
                  <a:srgbClr val="993300"/>
                </a:solidFill>
              </a:rPr>
              <a:t> = (5.75)</a:t>
            </a:r>
            <a:r>
              <a:rPr lang="en-US" sz="2400" baseline="-25000" smtClean="0">
                <a:solidFill>
                  <a:srgbClr val="993300"/>
                </a:solidFill>
              </a:rPr>
              <a:t>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24514-9951-4353-B6CC-927A7A72A77C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Decimal-to-Binary Conversion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Consider the integer and fractional parts separately.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the integer part,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Repeatedly divide the given number by 2, and go on accumulating the remainders, until the number becomes zero.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Arrange the remainders </a:t>
            </a:r>
            <a:r>
              <a:rPr lang="en-US" i="1" dirty="0" smtClean="0">
                <a:solidFill>
                  <a:srgbClr val="993300"/>
                </a:solidFill>
              </a:rPr>
              <a:t>in reverse order</a:t>
            </a:r>
            <a:r>
              <a:rPr lang="en-US" dirty="0" smtClean="0"/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the fractional part,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Repeatedly multiply the given fraction by 2.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Accumulate the integer part (0 or 1).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the integer part is 1, chop it off.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Arrange the integer parts </a:t>
            </a:r>
            <a:r>
              <a:rPr lang="en-US" i="1" dirty="0" smtClean="0">
                <a:solidFill>
                  <a:srgbClr val="993300"/>
                </a:solidFill>
              </a:rPr>
              <a:t>in the order</a:t>
            </a:r>
            <a:r>
              <a:rPr lang="en-US" dirty="0" smtClean="0"/>
              <a:t> they are obtained.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61612-C6D8-41A2-A99E-D53F6F36E520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  ::  239</a:t>
            </a:r>
          </a:p>
        </p:txBody>
      </p:sp>
      <p:sp>
        <p:nvSpPr>
          <p:cNvPr id="3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F5C6E-3788-4941-AE27-9B14EDBE9BF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057400" y="1600200"/>
            <a:ext cx="2971800" cy="3203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239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119    --- 1</a:t>
            </a:r>
          </a:p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 59    --- 1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29    --- 1</a:t>
            </a:r>
          </a:p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 14     --- 1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 7     --- 0</a:t>
            </a:r>
          </a:p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  3     --- 1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 1     --- 1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 0     --- 1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514600" y="4419600"/>
            <a:ext cx="609600" cy="304800"/>
            <a:chOff x="3456" y="1488"/>
            <a:chExt cx="384" cy="192"/>
          </a:xfrm>
        </p:grpSpPr>
        <p:sp>
          <p:nvSpPr>
            <p:cNvPr id="14370" name="Line 6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Line 7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4" name="Line 14"/>
          <p:cNvSpPr>
            <a:spLocks noChangeShapeType="1"/>
          </p:cNvSpPr>
          <p:nvPr/>
        </p:nvSpPr>
        <p:spPr bwMode="auto">
          <a:xfrm>
            <a:off x="2514600" y="16764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15"/>
          <p:cNvSpPr>
            <a:spLocks noChangeShapeType="1"/>
          </p:cNvSpPr>
          <p:nvPr/>
        </p:nvSpPr>
        <p:spPr bwMode="auto">
          <a:xfrm>
            <a:off x="2514600" y="1981200"/>
            <a:ext cx="609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514600" y="3048000"/>
            <a:ext cx="609600" cy="304800"/>
            <a:chOff x="3456" y="1488"/>
            <a:chExt cx="384" cy="192"/>
          </a:xfrm>
        </p:grpSpPr>
        <p:sp>
          <p:nvSpPr>
            <p:cNvPr id="14368" name="Line 18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19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514600" y="2667000"/>
            <a:ext cx="609600" cy="304800"/>
            <a:chOff x="3456" y="1488"/>
            <a:chExt cx="384" cy="192"/>
          </a:xfrm>
        </p:grpSpPr>
        <p:sp>
          <p:nvSpPr>
            <p:cNvPr id="14366" name="Line 21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Line 22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514600" y="2362200"/>
            <a:ext cx="609600" cy="304800"/>
            <a:chOff x="3456" y="1488"/>
            <a:chExt cx="384" cy="192"/>
          </a:xfrm>
        </p:grpSpPr>
        <p:sp>
          <p:nvSpPr>
            <p:cNvPr id="14364" name="Line 24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25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514600" y="1981200"/>
            <a:ext cx="609600" cy="304800"/>
            <a:chOff x="3456" y="1488"/>
            <a:chExt cx="384" cy="192"/>
          </a:xfrm>
        </p:grpSpPr>
        <p:sp>
          <p:nvSpPr>
            <p:cNvPr id="14362" name="Line 27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28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514600" y="4114800"/>
            <a:ext cx="609600" cy="304800"/>
            <a:chOff x="3456" y="1488"/>
            <a:chExt cx="384" cy="192"/>
          </a:xfrm>
        </p:grpSpPr>
        <p:sp>
          <p:nvSpPr>
            <p:cNvPr id="14360" name="Line 30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31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2514600" y="3810000"/>
            <a:ext cx="609600" cy="304800"/>
            <a:chOff x="3456" y="1488"/>
            <a:chExt cx="384" cy="192"/>
          </a:xfrm>
        </p:grpSpPr>
        <p:sp>
          <p:nvSpPr>
            <p:cNvPr id="14358" name="Line 33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34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2514600" y="3429000"/>
            <a:ext cx="609600" cy="304800"/>
            <a:chOff x="3456" y="1488"/>
            <a:chExt cx="384" cy="192"/>
          </a:xfrm>
        </p:grpSpPr>
        <p:sp>
          <p:nvSpPr>
            <p:cNvPr id="14356" name="Line 36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37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3" name="Line 38"/>
          <p:cNvSpPr>
            <a:spLocks noChangeShapeType="1"/>
          </p:cNvSpPr>
          <p:nvPr/>
        </p:nvSpPr>
        <p:spPr bwMode="auto">
          <a:xfrm>
            <a:off x="2514600" y="1676400"/>
            <a:ext cx="0" cy="3048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87" name="AutoShape 39"/>
          <p:cNvSpPr>
            <a:spLocks noChangeArrowheads="1"/>
          </p:cNvSpPr>
          <p:nvPr/>
        </p:nvSpPr>
        <p:spPr bwMode="auto">
          <a:xfrm>
            <a:off x="4419600" y="2057400"/>
            <a:ext cx="228600" cy="2590800"/>
          </a:xfrm>
          <a:prstGeom prst="upArrow">
            <a:avLst>
              <a:gd name="adj1" fmla="val 50000"/>
              <a:gd name="adj2" fmla="val 283333"/>
            </a:avLst>
          </a:prstGeom>
          <a:solidFill>
            <a:srgbClr val="FFFF99"/>
          </a:solidFill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5334000" y="3124200"/>
            <a:ext cx="3429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</a:rPr>
              <a:t>(239)</a:t>
            </a:r>
            <a:r>
              <a:rPr lang="en-US" b="1" i="0" baseline="-25000">
                <a:solidFill>
                  <a:srgbClr val="993300"/>
                </a:solidFill>
              </a:rPr>
              <a:t>10</a:t>
            </a:r>
            <a:r>
              <a:rPr lang="en-US" b="1" i="0">
                <a:solidFill>
                  <a:srgbClr val="993300"/>
                </a:solidFill>
              </a:rPr>
              <a:t> = (11101111)</a:t>
            </a:r>
            <a:r>
              <a:rPr lang="en-US" b="1" i="0" baseline="-25000">
                <a:solidFill>
                  <a:srgbClr val="99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4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4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  ::  64</a:t>
            </a:r>
          </a:p>
        </p:txBody>
      </p:sp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0D73E-0554-442F-BEEA-037BB0DC69D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2057400" y="1600200"/>
            <a:ext cx="2971800" cy="28527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>
                <a:latin typeface="Times New Roman" pitchFamily="18" charset="0"/>
              </a:rPr>
              <a:t> </a:t>
            </a:r>
            <a:r>
              <a:rPr lang="en-US" sz="2000" b="1" i="0"/>
              <a:t>64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32    --- 0</a:t>
            </a:r>
          </a:p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 16    --- 0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  8    --- 0</a:t>
            </a:r>
          </a:p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   4    --- 0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  2    --- 0</a:t>
            </a:r>
          </a:p>
          <a:p>
            <a:pPr marL="457200" indent="-457200">
              <a:spcBef>
                <a:spcPct val="15000"/>
              </a:spcBef>
              <a:buFontTx/>
              <a:buAutoNum type="arabicPlain" startAt="2"/>
            </a:pPr>
            <a:r>
              <a:rPr lang="en-US" sz="2000" b="1" i="0"/>
              <a:t>   1    --- 0</a:t>
            </a:r>
          </a:p>
          <a:p>
            <a:pPr marL="457200" indent="-457200">
              <a:spcBef>
                <a:spcPct val="15000"/>
              </a:spcBef>
            </a:pPr>
            <a:r>
              <a:rPr lang="en-US" sz="2000" b="1" i="0"/>
              <a:t>2        0    --- 1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514600" y="1676400"/>
            <a:ext cx="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514600" y="1981200"/>
            <a:ext cx="609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14600" y="3048000"/>
            <a:ext cx="609600" cy="304800"/>
            <a:chOff x="3456" y="1488"/>
            <a:chExt cx="384" cy="192"/>
          </a:xfrm>
        </p:grpSpPr>
        <p:sp>
          <p:nvSpPr>
            <p:cNvPr id="15391" name="Line 10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Line 11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14600" y="2667000"/>
            <a:ext cx="609600" cy="304800"/>
            <a:chOff x="3456" y="1488"/>
            <a:chExt cx="384" cy="192"/>
          </a:xfrm>
        </p:grpSpPr>
        <p:sp>
          <p:nvSpPr>
            <p:cNvPr id="15389" name="Line 13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Line 14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14600" y="2286000"/>
            <a:ext cx="609600" cy="304800"/>
            <a:chOff x="3456" y="1488"/>
            <a:chExt cx="384" cy="192"/>
          </a:xfrm>
        </p:grpSpPr>
        <p:sp>
          <p:nvSpPr>
            <p:cNvPr id="15387" name="Line 16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17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14600" y="1981200"/>
            <a:ext cx="609600" cy="304800"/>
            <a:chOff x="3456" y="1488"/>
            <a:chExt cx="384" cy="192"/>
          </a:xfrm>
        </p:grpSpPr>
        <p:sp>
          <p:nvSpPr>
            <p:cNvPr id="15385" name="Line 19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20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514600" y="4114800"/>
            <a:ext cx="609600" cy="304800"/>
            <a:chOff x="3456" y="1488"/>
            <a:chExt cx="384" cy="192"/>
          </a:xfrm>
        </p:grpSpPr>
        <p:sp>
          <p:nvSpPr>
            <p:cNvPr id="15383" name="Line 22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23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514600" y="3810000"/>
            <a:ext cx="609600" cy="304800"/>
            <a:chOff x="3456" y="1488"/>
            <a:chExt cx="384" cy="192"/>
          </a:xfrm>
        </p:grpSpPr>
        <p:sp>
          <p:nvSpPr>
            <p:cNvPr id="15381" name="Line 25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Line 26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2514600" y="3429000"/>
            <a:ext cx="609600" cy="304800"/>
            <a:chOff x="3456" y="1488"/>
            <a:chExt cx="384" cy="192"/>
          </a:xfrm>
        </p:grpSpPr>
        <p:sp>
          <p:nvSpPr>
            <p:cNvPr id="15379" name="Line 28"/>
            <p:cNvSpPr>
              <a:spLocks noChangeShapeType="1"/>
            </p:cNvSpPr>
            <p:nvPr/>
          </p:nvSpPr>
          <p:spPr bwMode="auto">
            <a:xfrm>
              <a:off x="3456" y="1488"/>
              <a:ext cx="0" cy="192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29"/>
            <p:cNvSpPr>
              <a:spLocks noChangeShapeType="1"/>
            </p:cNvSpPr>
            <p:nvPr/>
          </p:nvSpPr>
          <p:spPr bwMode="auto">
            <a:xfrm>
              <a:off x="3456" y="1680"/>
              <a:ext cx="384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3" name="AutoShape 31"/>
          <p:cNvSpPr>
            <a:spLocks noChangeArrowheads="1"/>
          </p:cNvSpPr>
          <p:nvPr/>
        </p:nvSpPr>
        <p:spPr bwMode="auto">
          <a:xfrm>
            <a:off x="4114800" y="1981200"/>
            <a:ext cx="228600" cy="2438400"/>
          </a:xfrm>
          <a:prstGeom prst="upArrow">
            <a:avLst>
              <a:gd name="adj1" fmla="val 50000"/>
              <a:gd name="adj2" fmla="val 266667"/>
            </a:avLst>
          </a:prstGeom>
          <a:solidFill>
            <a:srgbClr val="FFFF99"/>
          </a:solidFill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4" name="Text Box 32"/>
          <p:cNvSpPr txBox="1">
            <a:spLocks noChangeArrowheads="1"/>
          </p:cNvSpPr>
          <p:nvPr/>
        </p:nvSpPr>
        <p:spPr bwMode="auto">
          <a:xfrm>
            <a:off x="5334000" y="3124200"/>
            <a:ext cx="3048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</a:rPr>
              <a:t>(64)</a:t>
            </a:r>
            <a:r>
              <a:rPr lang="en-US" b="1" i="0" baseline="-25000">
                <a:solidFill>
                  <a:srgbClr val="993300"/>
                </a:solidFill>
              </a:rPr>
              <a:t>10</a:t>
            </a:r>
            <a:r>
              <a:rPr lang="en-US" b="1" i="0">
                <a:solidFill>
                  <a:srgbClr val="993300"/>
                </a:solidFill>
              </a:rPr>
              <a:t> = (1000000)</a:t>
            </a:r>
            <a:r>
              <a:rPr lang="en-US" b="1" i="0" baseline="-25000">
                <a:solidFill>
                  <a:srgbClr val="993300"/>
                </a:solidFill>
              </a:rPr>
              <a:t>2</a:t>
            </a:r>
          </a:p>
        </p:txBody>
      </p:sp>
      <p:sp>
        <p:nvSpPr>
          <p:cNvPr id="15378" name="Line 33"/>
          <p:cNvSpPr>
            <a:spLocks noChangeShapeType="1"/>
          </p:cNvSpPr>
          <p:nvPr/>
        </p:nvSpPr>
        <p:spPr bwMode="auto">
          <a:xfrm>
            <a:off x="2514600" y="1676400"/>
            <a:ext cx="0" cy="2743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03" grpId="0" animBg="1"/>
      <p:bldP spid="1055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3  ::  .634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DC5DA-77D9-4981-A8DE-2946066C6C2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524000" y="1752600"/>
            <a:ext cx="4267200" cy="2587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i="0"/>
              <a:t>.634  x  2   =   </a:t>
            </a:r>
            <a:r>
              <a:rPr lang="en-US" sz="2000" b="1" i="0">
                <a:solidFill>
                  <a:srgbClr val="FF0000"/>
                </a:solidFill>
              </a:rPr>
              <a:t>1</a:t>
            </a:r>
            <a:r>
              <a:rPr lang="en-US" sz="2000" b="1" i="0"/>
              <a:t>.268</a:t>
            </a:r>
          </a:p>
          <a:p>
            <a:pPr>
              <a:spcBef>
                <a:spcPct val="20000"/>
              </a:spcBef>
            </a:pPr>
            <a:r>
              <a:rPr lang="en-US" sz="2000" b="1" i="0"/>
              <a:t>.268  x  2   =   </a:t>
            </a:r>
            <a:r>
              <a:rPr lang="en-US" sz="2000" b="1" i="0">
                <a:solidFill>
                  <a:srgbClr val="FF0000"/>
                </a:solidFill>
              </a:rPr>
              <a:t>0</a:t>
            </a:r>
            <a:r>
              <a:rPr lang="en-US" sz="2000" b="1" i="0"/>
              <a:t>.536</a:t>
            </a:r>
          </a:p>
          <a:p>
            <a:pPr>
              <a:spcBef>
                <a:spcPct val="20000"/>
              </a:spcBef>
            </a:pPr>
            <a:r>
              <a:rPr lang="en-US" sz="2000" b="1" i="0"/>
              <a:t>.536  x  2   =   </a:t>
            </a:r>
            <a:r>
              <a:rPr lang="en-US" sz="2000" b="1" i="0">
                <a:solidFill>
                  <a:srgbClr val="FF0000"/>
                </a:solidFill>
              </a:rPr>
              <a:t>1</a:t>
            </a:r>
            <a:r>
              <a:rPr lang="en-US" sz="2000" b="1" i="0"/>
              <a:t>.072</a:t>
            </a:r>
          </a:p>
          <a:p>
            <a:pPr>
              <a:spcBef>
                <a:spcPct val="20000"/>
              </a:spcBef>
            </a:pPr>
            <a:r>
              <a:rPr lang="en-US" sz="2000" b="1" i="0"/>
              <a:t>.072  x  2   =   </a:t>
            </a:r>
            <a:r>
              <a:rPr lang="en-US" sz="2000" b="1" i="0">
                <a:solidFill>
                  <a:srgbClr val="FF0000"/>
                </a:solidFill>
              </a:rPr>
              <a:t>0</a:t>
            </a:r>
            <a:r>
              <a:rPr lang="en-US" sz="2000" b="1" i="0"/>
              <a:t>.144</a:t>
            </a:r>
          </a:p>
          <a:p>
            <a:pPr>
              <a:spcBef>
                <a:spcPct val="20000"/>
              </a:spcBef>
            </a:pPr>
            <a:r>
              <a:rPr lang="en-US" sz="2000" b="1" i="0"/>
              <a:t>.144  x  2   =   </a:t>
            </a:r>
            <a:r>
              <a:rPr lang="en-US" sz="2000" b="1" i="0">
                <a:solidFill>
                  <a:srgbClr val="FF0000"/>
                </a:solidFill>
              </a:rPr>
              <a:t>0</a:t>
            </a:r>
            <a:r>
              <a:rPr lang="en-US" sz="2000" b="1" i="0"/>
              <a:t>.288</a:t>
            </a:r>
          </a:p>
          <a:p>
            <a:pPr>
              <a:spcBef>
                <a:spcPct val="20000"/>
              </a:spcBef>
            </a:pPr>
            <a:r>
              <a:rPr lang="en-US" sz="2000" b="1" i="0"/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i="0">
                <a:latin typeface="Times New Roman" pitchFamily="18" charset="0"/>
              </a:rPr>
              <a:t>:</a:t>
            </a:r>
          </a:p>
        </p:txBody>
      </p:sp>
      <p:sp>
        <p:nvSpPr>
          <p:cNvPr id="106500" name="AutoShape 4"/>
          <p:cNvSpPr>
            <a:spLocks noChangeArrowheads="1"/>
          </p:cNvSpPr>
          <p:nvPr/>
        </p:nvSpPr>
        <p:spPr bwMode="auto">
          <a:xfrm>
            <a:off x="4191000" y="1828800"/>
            <a:ext cx="304800" cy="1676400"/>
          </a:xfrm>
          <a:prstGeom prst="downArrow">
            <a:avLst>
              <a:gd name="adj1" fmla="val 50000"/>
              <a:gd name="adj2" fmla="val 1375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495800" y="4191000"/>
            <a:ext cx="3581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 i="0">
              <a:latin typeface="Times New Roman" pitchFamily="18" charset="0"/>
            </a:endParaRP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5257800" y="2667000"/>
            <a:ext cx="3886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</a:rPr>
              <a:t>(.634)</a:t>
            </a:r>
            <a:r>
              <a:rPr lang="en-US" b="1" i="0" baseline="-25000">
                <a:solidFill>
                  <a:srgbClr val="993300"/>
                </a:solidFill>
              </a:rPr>
              <a:t>10</a:t>
            </a:r>
            <a:r>
              <a:rPr lang="en-US" b="1" i="0">
                <a:solidFill>
                  <a:srgbClr val="993300"/>
                </a:solidFill>
              </a:rPr>
              <a:t> = (.10100……)</a:t>
            </a:r>
            <a:r>
              <a:rPr lang="en-US" b="1" i="0" baseline="-25000">
                <a:solidFill>
                  <a:srgbClr val="99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4  ::  37.0625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78A26-1E44-41A8-B7BF-5C13A439753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1295400" y="2209800"/>
            <a:ext cx="5867400" cy="2100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/>
              <a:t>(37)</a:t>
            </a:r>
            <a:r>
              <a:rPr lang="en-US" b="1" i="0" baseline="-25000"/>
              <a:t>10 </a:t>
            </a:r>
            <a:r>
              <a:rPr lang="en-US" b="1" i="0"/>
              <a:t> =  (100101)</a:t>
            </a:r>
            <a:r>
              <a:rPr lang="en-US" b="1" i="0" baseline="-25000"/>
              <a:t>2</a:t>
            </a:r>
          </a:p>
          <a:p>
            <a:pPr>
              <a:spcBef>
                <a:spcPct val="50000"/>
              </a:spcBef>
            </a:pPr>
            <a:r>
              <a:rPr lang="en-US" b="1" i="0"/>
              <a:t>(.0625)</a:t>
            </a:r>
            <a:r>
              <a:rPr lang="en-US" b="1" i="0" baseline="-25000"/>
              <a:t>10</a:t>
            </a:r>
            <a:r>
              <a:rPr lang="en-US" b="1" i="0"/>
              <a:t>  =  (.0001)</a:t>
            </a:r>
            <a:r>
              <a:rPr lang="en-US" b="1" i="0" baseline="-25000"/>
              <a:t>2</a:t>
            </a:r>
          </a:p>
          <a:p>
            <a:pPr>
              <a:spcBef>
                <a:spcPct val="50000"/>
              </a:spcBef>
            </a:pPr>
            <a:endParaRPr lang="en-US" b="1" i="0"/>
          </a:p>
          <a:p>
            <a:pPr>
              <a:spcBef>
                <a:spcPct val="50000"/>
              </a:spcBef>
            </a:pPr>
            <a:r>
              <a:rPr lang="en-US" b="1" i="0">
                <a:solidFill>
                  <a:srgbClr val="993300"/>
                </a:solidFill>
                <a:sym typeface="Symbol" pitchFamily="18" charset="2"/>
              </a:rPr>
              <a:t></a:t>
            </a:r>
            <a:r>
              <a:rPr lang="en-US" b="1" i="0">
                <a:solidFill>
                  <a:srgbClr val="993300"/>
                </a:solidFill>
              </a:rPr>
              <a:t>(37.0625)</a:t>
            </a:r>
            <a:r>
              <a:rPr lang="en-US" b="1" i="0" baseline="-25000">
                <a:solidFill>
                  <a:srgbClr val="993300"/>
                </a:solidFill>
              </a:rPr>
              <a:t>10</a:t>
            </a:r>
            <a:r>
              <a:rPr lang="en-US" b="1" i="0">
                <a:solidFill>
                  <a:srgbClr val="993300"/>
                </a:solidFill>
              </a:rPr>
              <a:t>  =  (100101 . 0001)</a:t>
            </a:r>
            <a:r>
              <a:rPr lang="en-US" b="1" i="0" baseline="-25000">
                <a:solidFill>
                  <a:srgbClr val="99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Hexadecimal Number System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compact way of representing binary numbers.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16 different symbols (radix = 16).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0  </a:t>
            </a:r>
            <a:r>
              <a:rPr lang="en-US" smtClean="0">
                <a:sym typeface="Wingdings" pitchFamily="2" charset="2"/>
              </a:rPr>
              <a:t>  0000	8    1000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1    0001	9    1001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2    0010	A    1010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3    0011	B    1011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4    0100	C    1100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5    0101	D    1101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6    0110	E    1110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7    0111	F    1111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605D1-B0C4-402E-913A-32327A83F53E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Binary-to-Hexadecimal Conversion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the integer part,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Scan the binary number from </a:t>
            </a:r>
            <a:r>
              <a:rPr lang="en-US" i="1" smtClean="0">
                <a:solidFill>
                  <a:srgbClr val="993300"/>
                </a:solidFill>
              </a:rPr>
              <a:t>right to left</a:t>
            </a:r>
            <a:r>
              <a:rPr lang="en-US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Translate each group of four bits into the corresponding hexadecimal digit.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Add </a:t>
            </a:r>
            <a:r>
              <a:rPr lang="en-US" i="1" smtClean="0">
                <a:solidFill>
                  <a:srgbClr val="993300"/>
                </a:solidFill>
              </a:rPr>
              <a:t>leading</a:t>
            </a:r>
            <a:r>
              <a:rPr lang="en-US" smtClean="0"/>
              <a:t> zeros if necessary.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the fractional part,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Scan the binary number from </a:t>
            </a:r>
            <a:r>
              <a:rPr lang="en-US" i="1" smtClean="0">
                <a:solidFill>
                  <a:srgbClr val="993300"/>
                </a:solidFill>
              </a:rPr>
              <a:t>left to right</a:t>
            </a:r>
            <a:r>
              <a:rPr lang="en-US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Translate each group of four bits into the corresponding hexadecimal digit.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Add </a:t>
            </a:r>
            <a:r>
              <a:rPr lang="en-US" i="1" smtClean="0">
                <a:solidFill>
                  <a:srgbClr val="993300"/>
                </a:solidFill>
              </a:rPr>
              <a:t>trailing</a:t>
            </a:r>
            <a:r>
              <a:rPr lang="en-US" smtClean="0"/>
              <a:t> zeros if necessary.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F05F4-1EE3-4709-9A3E-3B2CA83BB166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Bef>
                <a:spcPct val="65000"/>
              </a:spcBef>
              <a:buFontTx/>
              <a:buAutoNum type="arabicPeriod"/>
            </a:pPr>
            <a:r>
              <a:rPr lang="en-US" smtClean="0"/>
              <a:t>(</a:t>
            </a:r>
            <a:r>
              <a:rPr lang="en-US" u="sng" smtClean="0"/>
              <a:t>1011</a:t>
            </a:r>
            <a:r>
              <a:rPr lang="en-US" smtClean="0"/>
              <a:t> </a:t>
            </a:r>
            <a:r>
              <a:rPr lang="en-US" u="sng" smtClean="0"/>
              <a:t>0100</a:t>
            </a:r>
            <a:r>
              <a:rPr lang="en-US" smtClean="0"/>
              <a:t> </a:t>
            </a:r>
            <a:r>
              <a:rPr lang="en-US" u="sng" smtClean="0"/>
              <a:t>0011</a:t>
            </a:r>
            <a:r>
              <a:rPr lang="en-US" smtClean="0"/>
              <a:t>)</a:t>
            </a:r>
            <a:r>
              <a:rPr lang="en-US" baseline="-25000" smtClean="0"/>
              <a:t>2</a:t>
            </a:r>
            <a:r>
              <a:rPr lang="en-US" smtClean="0"/>
              <a:t>   =   (B43)</a:t>
            </a:r>
            <a:r>
              <a:rPr lang="en-US" baseline="-25000" smtClean="0"/>
              <a:t>16</a:t>
            </a:r>
          </a:p>
          <a:p>
            <a:pPr marL="533400" indent="-533400" eaLnBrk="1" hangingPunct="1">
              <a:spcBef>
                <a:spcPct val="65000"/>
              </a:spcBef>
              <a:buFontTx/>
              <a:buAutoNum type="arabicPeriod"/>
            </a:pPr>
            <a:r>
              <a:rPr lang="en-US" smtClean="0"/>
              <a:t>(</a:t>
            </a:r>
            <a:r>
              <a:rPr lang="en-US" u="sng" smtClean="0"/>
              <a:t>10</a:t>
            </a:r>
            <a:r>
              <a:rPr lang="en-US" smtClean="0"/>
              <a:t> </a:t>
            </a:r>
            <a:r>
              <a:rPr lang="en-US" u="sng" smtClean="0"/>
              <a:t>1010</a:t>
            </a:r>
            <a:r>
              <a:rPr lang="en-US" smtClean="0"/>
              <a:t> </a:t>
            </a:r>
            <a:r>
              <a:rPr lang="en-US" u="sng" smtClean="0"/>
              <a:t>0001</a:t>
            </a:r>
            <a:r>
              <a:rPr lang="en-US" smtClean="0"/>
              <a:t>)</a:t>
            </a:r>
            <a:r>
              <a:rPr lang="en-US" baseline="-25000" smtClean="0"/>
              <a:t>2</a:t>
            </a:r>
            <a:r>
              <a:rPr lang="en-US" smtClean="0"/>
              <a:t>       =   (2A1)</a:t>
            </a:r>
            <a:r>
              <a:rPr lang="en-US" baseline="-25000" smtClean="0"/>
              <a:t>16</a:t>
            </a:r>
          </a:p>
          <a:p>
            <a:pPr marL="533400" indent="-533400" eaLnBrk="1" hangingPunct="1">
              <a:spcBef>
                <a:spcPct val="65000"/>
              </a:spcBef>
              <a:buFontTx/>
              <a:buAutoNum type="arabicPeriod"/>
            </a:pPr>
            <a:r>
              <a:rPr lang="en-US" smtClean="0"/>
              <a:t>(.</a:t>
            </a:r>
            <a:r>
              <a:rPr lang="en-US" u="sng" smtClean="0"/>
              <a:t>1000</a:t>
            </a:r>
            <a:r>
              <a:rPr lang="en-US" smtClean="0"/>
              <a:t> </a:t>
            </a:r>
            <a:r>
              <a:rPr lang="en-US" u="sng" smtClean="0"/>
              <a:t>010</a:t>
            </a:r>
            <a:r>
              <a:rPr lang="en-US" smtClean="0"/>
              <a:t>)</a:t>
            </a:r>
            <a:r>
              <a:rPr lang="en-US" baseline="-25000" smtClean="0"/>
              <a:t>2</a:t>
            </a:r>
            <a:r>
              <a:rPr lang="en-US" smtClean="0"/>
              <a:t>             =   (.84)</a:t>
            </a:r>
            <a:r>
              <a:rPr lang="en-US" baseline="-25000" smtClean="0"/>
              <a:t>16</a:t>
            </a:r>
          </a:p>
          <a:p>
            <a:pPr marL="533400" indent="-533400" eaLnBrk="1" hangingPunct="1">
              <a:spcBef>
                <a:spcPct val="65000"/>
              </a:spcBef>
              <a:buFontTx/>
              <a:buAutoNum type="arabicPeriod"/>
            </a:pPr>
            <a:r>
              <a:rPr lang="en-US" smtClean="0"/>
              <a:t>(</a:t>
            </a:r>
            <a:r>
              <a:rPr lang="en-US" u="sng" smtClean="0"/>
              <a:t>101</a:t>
            </a:r>
            <a:r>
              <a:rPr lang="en-US" smtClean="0"/>
              <a:t> . </a:t>
            </a:r>
            <a:r>
              <a:rPr lang="en-US" u="sng" smtClean="0"/>
              <a:t>0101</a:t>
            </a:r>
            <a:r>
              <a:rPr lang="en-US" smtClean="0"/>
              <a:t> </a:t>
            </a:r>
            <a:r>
              <a:rPr lang="en-US" u="sng" smtClean="0"/>
              <a:t>111</a:t>
            </a:r>
            <a:r>
              <a:rPr lang="en-US" smtClean="0"/>
              <a:t>)</a:t>
            </a:r>
            <a:r>
              <a:rPr lang="en-US" baseline="-25000" smtClean="0"/>
              <a:t>2</a:t>
            </a:r>
            <a:r>
              <a:rPr lang="en-US" smtClean="0"/>
              <a:t>     =   (5.5E)</a:t>
            </a:r>
            <a:r>
              <a:rPr lang="en-US" baseline="-25000" smtClean="0"/>
              <a:t>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0966B-7C65-4199-BE5C-7097729A2196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Number Representation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CCC0F-A4D0-43BF-8C03-D4BE5F10FDE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Hexadecimal-to-Binary Conversion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Translate every hexadecimal digit into its 4-bit binary equivalent.</a:t>
            </a:r>
          </a:p>
          <a:p>
            <a:pPr marL="533400" indent="-533400" eaLnBrk="1" hangingPunct="1"/>
            <a:r>
              <a:rPr lang="en-US" smtClean="0"/>
              <a:t>Examples:</a:t>
            </a:r>
          </a:p>
          <a:p>
            <a:pPr marL="914400" lvl="1" indent="-457200" eaLnBrk="1" hangingPunct="1">
              <a:buFontTx/>
              <a:buNone/>
            </a:pPr>
            <a:r>
              <a:rPr lang="en-US" smtClean="0"/>
              <a:t>    (3A5)</a:t>
            </a:r>
            <a:r>
              <a:rPr lang="en-US" baseline="-25000" smtClean="0"/>
              <a:t>16</a:t>
            </a:r>
            <a:r>
              <a:rPr lang="en-US" smtClean="0"/>
              <a:t>      =   (0011 1010 0101)</a:t>
            </a:r>
            <a:r>
              <a:rPr lang="en-US" baseline="-25000" smtClean="0"/>
              <a:t>2</a:t>
            </a:r>
          </a:p>
          <a:p>
            <a:pPr marL="914400" lvl="1" indent="-457200" eaLnBrk="1" hangingPunct="1">
              <a:buFontTx/>
              <a:buNone/>
            </a:pPr>
            <a:r>
              <a:rPr lang="en-US" smtClean="0"/>
              <a:t>    (12.3D)</a:t>
            </a:r>
            <a:r>
              <a:rPr lang="en-US" baseline="-25000" smtClean="0"/>
              <a:t>16</a:t>
            </a:r>
            <a:r>
              <a:rPr lang="en-US" smtClean="0"/>
              <a:t>   =   (0001 0010 . 0011 1101)</a:t>
            </a:r>
            <a:r>
              <a:rPr lang="en-US" baseline="-25000" smtClean="0"/>
              <a:t>2</a:t>
            </a:r>
          </a:p>
          <a:p>
            <a:pPr marL="914400" lvl="1" indent="-457200" eaLnBrk="1" hangingPunct="1">
              <a:buFontTx/>
              <a:buNone/>
            </a:pPr>
            <a:r>
              <a:rPr lang="en-US" smtClean="0"/>
              <a:t>    (1.8)</a:t>
            </a:r>
            <a:r>
              <a:rPr lang="en-US" baseline="-25000" smtClean="0"/>
              <a:t>16</a:t>
            </a:r>
            <a:r>
              <a:rPr lang="en-US" smtClean="0"/>
              <a:t>        =   (0001 . 1000)</a:t>
            </a:r>
            <a:r>
              <a:rPr lang="en-US" baseline="-25000" smtClean="0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59F25-BF9C-463D-9798-4F1C51409AAD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Unsigned Binary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An n-bit binary number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B  =  b</a:t>
            </a:r>
            <a:r>
              <a:rPr lang="en-US" baseline="-25000" smtClean="0"/>
              <a:t>n-1</a:t>
            </a:r>
            <a:r>
              <a:rPr lang="en-US" smtClean="0"/>
              <a:t>b</a:t>
            </a:r>
            <a:r>
              <a:rPr lang="en-US" baseline="-25000" smtClean="0"/>
              <a:t>n-2</a:t>
            </a:r>
            <a:r>
              <a:rPr lang="en-US" smtClean="0"/>
              <a:t> …. b</a:t>
            </a:r>
            <a:r>
              <a:rPr lang="en-US" baseline="-25000" smtClean="0"/>
              <a:t>2</a:t>
            </a:r>
            <a:r>
              <a:rPr lang="en-US" smtClean="0"/>
              <a:t>b</a:t>
            </a:r>
            <a:r>
              <a:rPr lang="en-US" baseline="-25000" smtClean="0"/>
              <a:t>1</a:t>
            </a:r>
            <a:r>
              <a:rPr lang="en-US" smtClean="0"/>
              <a:t>b</a:t>
            </a:r>
            <a:r>
              <a:rPr lang="en-US" baseline="-25000" smtClean="0"/>
              <a:t>0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2</a:t>
            </a:r>
            <a:r>
              <a:rPr lang="en-US" baseline="30000" smtClean="0"/>
              <a:t>n</a:t>
            </a:r>
            <a:r>
              <a:rPr lang="en-US" smtClean="0"/>
              <a:t> distinct combinations are possible, 0 to 2</a:t>
            </a:r>
            <a:r>
              <a:rPr lang="en-US" baseline="30000" smtClean="0"/>
              <a:t>n</a:t>
            </a:r>
            <a:r>
              <a:rPr lang="en-US" smtClean="0"/>
              <a:t>-1.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example, for n = 3, there are 8 distinct combinations.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000, 001, 010, 011, 100, 101, 110, 111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Range of numbers that can be represented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n=8	</a:t>
            </a:r>
            <a:r>
              <a:rPr lang="en-US" smtClean="0">
                <a:sym typeface="Wingdings" pitchFamily="2" charset="2"/>
              </a:rPr>
              <a:t>  	0  to  2</a:t>
            </a:r>
            <a:r>
              <a:rPr lang="en-US" baseline="30000" smtClean="0">
                <a:sym typeface="Wingdings" pitchFamily="2" charset="2"/>
              </a:rPr>
              <a:t>8</a:t>
            </a:r>
            <a:r>
              <a:rPr lang="en-US" smtClean="0">
                <a:sym typeface="Wingdings" pitchFamily="2" charset="2"/>
              </a:rPr>
              <a:t>-1  (255)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n=16		0  to  2</a:t>
            </a:r>
            <a:r>
              <a:rPr lang="en-US" baseline="30000" smtClean="0">
                <a:sym typeface="Wingdings" pitchFamily="2" charset="2"/>
              </a:rPr>
              <a:t>16</a:t>
            </a:r>
            <a:r>
              <a:rPr lang="en-US" smtClean="0">
                <a:sym typeface="Wingdings" pitchFamily="2" charset="2"/>
              </a:rPr>
              <a:t>-1 (65535)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 n=32		0  to  2</a:t>
            </a:r>
            <a:r>
              <a:rPr lang="en-US" baseline="30000" smtClean="0">
                <a:sym typeface="Wingdings" pitchFamily="2" charset="2"/>
              </a:rPr>
              <a:t>32</a:t>
            </a:r>
            <a:r>
              <a:rPr lang="en-US" smtClean="0">
                <a:sym typeface="Wingdings" pitchFamily="2" charset="2"/>
              </a:rPr>
              <a:t>-1 (4294967295)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D44B-9427-4468-8944-AD6E94D62462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Signed Integer Representation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of the numerical data items that are used in a program are signed (positive or negative).</a:t>
            </a:r>
          </a:p>
          <a:p>
            <a:pPr lvl="1" eaLnBrk="1" hangingPunct="1"/>
            <a:r>
              <a:rPr lang="en-US" smtClean="0"/>
              <a:t>Question:: How to represent sign?</a:t>
            </a:r>
          </a:p>
          <a:p>
            <a:pPr eaLnBrk="1" hangingPunct="1"/>
            <a:r>
              <a:rPr lang="en-US" smtClean="0"/>
              <a:t>Three possible approaches:</a:t>
            </a:r>
          </a:p>
          <a:p>
            <a:pPr lvl="1" eaLnBrk="1" hangingPunct="1"/>
            <a:r>
              <a:rPr lang="en-US" smtClean="0"/>
              <a:t>Sign-magnitude representation</a:t>
            </a:r>
          </a:p>
          <a:p>
            <a:pPr lvl="1" eaLnBrk="1" hangingPunct="1"/>
            <a:r>
              <a:rPr lang="en-US" smtClean="0"/>
              <a:t>One’s complement representation</a:t>
            </a:r>
          </a:p>
          <a:p>
            <a:pPr lvl="1" eaLnBrk="1" hangingPunct="1"/>
            <a:r>
              <a:rPr lang="en-US" smtClean="0"/>
              <a:t>Two’s complement representation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B59EB-3E44-40C7-9869-77FC0B3A5962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Sign-magnitude Representation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an n-bit number representation</a:t>
            </a:r>
          </a:p>
          <a:p>
            <a:pPr lvl="1" eaLnBrk="1" hangingPunct="1"/>
            <a:r>
              <a:rPr lang="en-US" smtClean="0"/>
              <a:t>The most significant bit (MSB) indicates sign</a:t>
            </a:r>
          </a:p>
          <a:p>
            <a:pPr lvl="2" eaLnBrk="1" hangingPunct="1">
              <a:buFontTx/>
              <a:buNone/>
            </a:pPr>
            <a:r>
              <a:rPr lang="en-US" smtClean="0"/>
              <a:t>   0  </a:t>
            </a:r>
            <a:r>
              <a:rPr lang="en-US" smtClean="0">
                <a:sym typeface="Wingdings" pitchFamily="2" charset="2"/>
              </a:rPr>
              <a:t>  positive</a:t>
            </a:r>
          </a:p>
          <a:p>
            <a:pPr lvl="2"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   1    negative</a:t>
            </a:r>
          </a:p>
          <a:p>
            <a:pPr lvl="1" eaLnBrk="1" hangingPunct="1"/>
            <a:r>
              <a:rPr lang="en-US" smtClean="0"/>
              <a:t>The remaining n-1 bits represent magnitude.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8F252-AA57-4706-BB79-B417EF39361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1828800" y="4038600"/>
            <a:ext cx="5181600" cy="68580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5"/>
          <p:cNvSpPr>
            <a:spLocks noChangeShapeType="1"/>
          </p:cNvSpPr>
          <p:nvPr/>
        </p:nvSpPr>
        <p:spPr bwMode="auto">
          <a:xfrm>
            <a:off x="2590800" y="4038600"/>
            <a:ext cx="0" cy="6858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6"/>
          <p:cNvSpPr>
            <a:spLocks noChangeShapeType="1"/>
          </p:cNvSpPr>
          <p:nvPr/>
        </p:nvSpPr>
        <p:spPr bwMode="auto">
          <a:xfrm>
            <a:off x="3352800" y="4038600"/>
            <a:ext cx="0" cy="6858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5562600" y="4038600"/>
            <a:ext cx="0" cy="6858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6248400" y="4038600"/>
            <a:ext cx="0" cy="6858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6400800" y="4191000"/>
            <a:ext cx="762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b</a:t>
            </a:r>
            <a:r>
              <a:rPr lang="en-US" sz="2000" b="1" i="0" baseline="-25000"/>
              <a:t>0</a:t>
            </a:r>
          </a:p>
        </p:txBody>
      </p:sp>
      <p:sp>
        <p:nvSpPr>
          <p:cNvPr id="24589" name="Text Box 10"/>
          <p:cNvSpPr txBox="1">
            <a:spLocks noChangeArrowheads="1"/>
          </p:cNvSpPr>
          <p:nvPr/>
        </p:nvSpPr>
        <p:spPr bwMode="auto">
          <a:xfrm>
            <a:off x="5715000" y="4191000"/>
            <a:ext cx="762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b</a:t>
            </a:r>
            <a:r>
              <a:rPr lang="en-US" sz="2000" b="1" i="0" baseline="-25000"/>
              <a:t>1</a:t>
            </a:r>
          </a:p>
        </p:txBody>
      </p:sp>
      <p:sp>
        <p:nvSpPr>
          <p:cNvPr id="24590" name="Text Box 11"/>
          <p:cNvSpPr txBox="1">
            <a:spLocks noChangeArrowheads="1"/>
          </p:cNvSpPr>
          <p:nvPr/>
        </p:nvSpPr>
        <p:spPr bwMode="auto">
          <a:xfrm>
            <a:off x="2667000" y="4191000"/>
            <a:ext cx="762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b</a:t>
            </a:r>
            <a:r>
              <a:rPr lang="en-US" sz="2000" b="1" i="0" baseline="-25000"/>
              <a:t>n-2</a:t>
            </a:r>
          </a:p>
        </p:txBody>
      </p:sp>
      <p:sp>
        <p:nvSpPr>
          <p:cNvPr id="24591" name="Text Box 12"/>
          <p:cNvSpPr txBox="1">
            <a:spLocks noChangeArrowheads="1"/>
          </p:cNvSpPr>
          <p:nvPr/>
        </p:nvSpPr>
        <p:spPr bwMode="auto">
          <a:xfrm>
            <a:off x="1905000" y="4191000"/>
            <a:ext cx="762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b</a:t>
            </a:r>
            <a:r>
              <a:rPr lang="en-US" sz="2000" b="1" i="0" baseline="-25000"/>
              <a:t>n-1</a:t>
            </a:r>
          </a:p>
        </p:txBody>
      </p:sp>
      <p:sp>
        <p:nvSpPr>
          <p:cNvPr id="114701" name="Line 13"/>
          <p:cNvSpPr>
            <a:spLocks noChangeShapeType="1"/>
          </p:cNvSpPr>
          <p:nvPr/>
        </p:nvSpPr>
        <p:spPr bwMode="auto">
          <a:xfrm>
            <a:off x="2590800" y="4953000"/>
            <a:ext cx="4419600" cy="0"/>
          </a:xfrm>
          <a:prstGeom prst="line">
            <a:avLst/>
          </a:prstGeom>
          <a:noFill/>
          <a:ln w="63500">
            <a:solidFill>
              <a:srgbClr val="CC99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4114800" y="4953000"/>
            <a:ext cx="2743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/>
              <a:t>Magnitude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/>
              <a:t>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1" grpId="0" animBg="1"/>
      <p:bldP spid="114702" grpId="0"/>
      <p:bldP spid="1147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Range of numbers that can be represented: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Maximum  ::  + (2</a:t>
            </a:r>
            <a:r>
              <a:rPr lang="en-US" baseline="30000" smtClean="0"/>
              <a:t>n-1</a:t>
            </a:r>
            <a:r>
              <a:rPr lang="en-US" smtClean="0"/>
              <a:t> – 1)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Minimum   :: 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(2</a:t>
            </a:r>
            <a:r>
              <a:rPr lang="en-US" baseline="30000" smtClean="0"/>
              <a:t>n-1</a:t>
            </a:r>
            <a:r>
              <a:rPr lang="en-US" smtClean="0"/>
              <a:t> – 1)</a:t>
            </a:r>
          </a:p>
          <a:p>
            <a:pPr eaLnBrk="1" hangingPunct="1"/>
            <a:r>
              <a:rPr lang="en-US" smtClean="0"/>
              <a:t>A problem: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Two different representations of zero.</a:t>
            </a:r>
          </a:p>
          <a:p>
            <a:pPr lvl="2" eaLnBrk="1" hangingPunct="1">
              <a:buFontTx/>
              <a:buNone/>
            </a:pPr>
            <a:r>
              <a:rPr lang="en-US" smtClean="0"/>
              <a:t>    +0   </a:t>
            </a:r>
            <a:r>
              <a:rPr lang="en-US" smtClean="0">
                <a:sym typeface="Wingdings" pitchFamily="2" charset="2"/>
              </a:rPr>
              <a:t>   0 000….0</a:t>
            </a:r>
          </a:p>
          <a:p>
            <a:pPr lvl="2"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    -0       1 000….0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087BE-BD66-4EB8-9465-08DFB1D78451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One’s Complement Representation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Basic idea: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Positive numbers are represented exactly as in sign-magnitude form.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Negative numbers are represented in 1’s complement form.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How to compute the 1’s complement of a number?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Complement every bit of the number (1</a:t>
            </a:r>
            <a:r>
              <a:rPr lang="en-US" smtClean="0">
                <a:sym typeface="Wingdings" pitchFamily="2" charset="2"/>
              </a:rPr>
              <a:t>0 and 01).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ym typeface="Wingdings" pitchFamily="2" charset="2"/>
              </a:rPr>
              <a:t>MSB will indicate the sign of the number.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0  </a:t>
            </a:r>
            <a:r>
              <a:rPr lang="en-US" smtClean="0">
                <a:sym typeface="Wingdings" pitchFamily="2" charset="2"/>
              </a:rPr>
              <a:t>  positive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   1    negative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11AD9-4B2E-453A-85F6-AC826BBDE5E7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 ::  n=4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5000" y="1066800"/>
            <a:ext cx="2590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0000  </a:t>
            </a:r>
            <a:r>
              <a:rPr lang="en-US" sz="2400" smtClean="0">
                <a:sym typeface="Wingdings" pitchFamily="2" charset="2"/>
              </a:rPr>
              <a:t>  +0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0001    +1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0010    +2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0011    +3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0100    +4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0101    +5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0110    +6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0111    +7</a:t>
            </a:r>
            <a:endParaRPr lang="en-US" sz="2400" smtClean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05400" y="1066800"/>
            <a:ext cx="3352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1000  </a:t>
            </a:r>
            <a:r>
              <a:rPr lang="en-US" sz="2400" smtClean="0">
                <a:sym typeface="Wingdings" pitchFamily="2" charset="2"/>
              </a:rPr>
              <a:t>  -7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1001    -6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1010    -5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1011    -4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1100    -3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1101    -2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1110    -1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1111    -0</a:t>
            </a:r>
            <a:endParaRPr lang="en-US" sz="2400" smtClean="0"/>
          </a:p>
          <a:p>
            <a:pPr eaLnBrk="1" hangingPunct="1"/>
            <a:endParaRPr lang="en-US" sz="240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F602B-80D2-452C-B913-359CC1A0AC3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6705600" cy="13493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To find the representation of, say, -4, first note that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        +4  =  0100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        -4   =  1’s complement of 0100  =  1011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Range of numbers that can be represented: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     Maximum  ::  + (2</a:t>
            </a:r>
            <a:r>
              <a:rPr lang="en-US" sz="2000" baseline="30000" smtClean="0"/>
              <a:t>n-1</a:t>
            </a:r>
            <a:r>
              <a:rPr lang="en-US" sz="2000" smtClean="0"/>
              <a:t> – 1)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     Minimum   ::  </a:t>
            </a:r>
            <a:r>
              <a:rPr lang="en-US" sz="2000" smtClean="0">
                <a:sym typeface="Symbol" pitchFamily="18" charset="2"/>
              </a:rPr>
              <a:t></a:t>
            </a:r>
            <a:r>
              <a:rPr lang="en-US" sz="2000" smtClean="0"/>
              <a:t> (2</a:t>
            </a:r>
            <a:r>
              <a:rPr lang="en-US" sz="2000" baseline="30000" smtClean="0"/>
              <a:t>n-1</a:t>
            </a:r>
            <a:r>
              <a:rPr lang="en-US" sz="2000" smtClean="0"/>
              <a:t> – 1)</a:t>
            </a:r>
          </a:p>
          <a:p>
            <a:pPr eaLnBrk="1" hangingPunct="1"/>
            <a:r>
              <a:rPr lang="en-US" sz="2400" smtClean="0"/>
              <a:t>A problem: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     Two different representations of zero.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+0   </a:t>
            </a:r>
            <a:r>
              <a:rPr lang="en-US" sz="1800" smtClean="0">
                <a:sym typeface="Wingdings" pitchFamily="2" charset="2"/>
              </a:rPr>
              <a:t>   0 000….0</a:t>
            </a:r>
          </a:p>
          <a:p>
            <a:pPr lvl="2" eaLnBrk="1" hangingPunct="1">
              <a:buFontTx/>
              <a:buNone/>
            </a:pPr>
            <a:r>
              <a:rPr lang="en-US" sz="1800" smtClean="0">
                <a:sym typeface="Wingdings" pitchFamily="2" charset="2"/>
              </a:rPr>
              <a:t>    -0       1 111….1</a:t>
            </a:r>
          </a:p>
          <a:p>
            <a:pPr eaLnBrk="1" hangingPunct="1"/>
            <a:r>
              <a:rPr lang="en-US" sz="2400" smtClean="0"/>
              <a:t>Advantage of 1’s complement representation</a:t>
            </a:r>
          </a:p>
          <a:p>
            <a:pPr lvl="1" eaLnBrk="1" hangingPunct="1"/>
            <a:r>
              <a:rPr lang="en-US" sz="2000" smtClean="0"/>
              <a:t>Subtraction can be done using addition.</a:t>
            </a:r>
          </a:p>
          <a:p>
            <a:pPr lvl="1" eaLnBrk="1" hangingPunct="1"/>
            <a:r>
              <a:rPr lang="en-US" sz="2000" smtClean="0"/>
              <a:t>Leads to substantial saving in circuitry.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DEF6B-F651-4AC4-B887-F1FB1EF45A9B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Two’s Complement Representation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Basic idea: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Positive numbers are represented exactly as in sign-magnitude form.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Negative numbers are represented in 2’s complement form.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to compute the 2’s complement of a number?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Complement every bit of the number (1</a:t>
            </a:r>
            <a:r>
              <a:rPr lang="en-US" dirty="0" smtClean="0">
                <a:sym typeface="Wingdings" pitchFamily="2" charset="2"/>
              </a:rPr>
              <a:t>0 and 01), and then </a:t>
            </a:r>
            <a:r>
              <a:rPr lang="en-US" i="1" dirty="0" smtClean="0">
                <a:solidFill>
                  <a:srgbClr val="993300"/>
                </a:solidFill>
                <a:sym typeface="Wingdings" pitchFamily="2" charset="2"/>
              </a:rPr>
              <a:t>add one</a:t>
            </a:r>
            <a:r>
              <a:rPr lang="en-US" dirty="0" smtClean="0">
                <a:sym typeface="Wingdings" pitchFamily="2" charset="2"/>
              </a:rPr>
              <a:t> to the resulting number.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MSB will indicate the sign of the number.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0  </a:t>
            </a:r>
            <a:r>
              <a:rPr lang="en-US" dirty="0" smtClean="0">
                <a:sym typeface="Wingdings" pitchFamily="2" charset="2"/>
              </a:rPr>
              <a:t>  positive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sym typeface="Wingdings" pitchFamily="2" charset="2"/>
              </a:rPr>
              <a:t>   1    negative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1AD5C-49E2-4C62-9787-4E09CCE1E72B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 ::  n=4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5000" y="1066800"/>
            <a:ext cx="2590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0000  </a:t>
            </a:r>
            <a:r>
              <a:rPr lang="en-US" sz="2400" smtClean="0">
                <a:sym typeface="Wingdings" pitchFamily="2" charset="2"/>
              </a:rPr>
              <a:t>  +0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0001    +1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0010    +2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0011    +3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0100    +4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0101    +5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0110    +6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0111    +7</a:t>
            </a:r>
            <a:endParaRPr lang="en-US" sz="2400" smtClean="0"/>
          </a:p>
        </p:txBody>
      </p:sp>
      <p:sp>
        <p:nvSpPr>
          <p:cNvPr id="1208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05400" y="1066800"/>
            <a:ext cx="3352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1000  </a:t>
            </a:r>
            <a:r>
              <a:rPr lang="en-US" sz="2400" smtClean="0">
                <a:sym typeface="Wingdings" pitchFamily="2" charset="2"/>
              </a:rPr>
              <a:t>  -8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1001    -7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1010    -6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1011    -5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1100    -4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1101    -3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1110    -2</a:t>
            </a:r>
          </a:p>
          <a:p>
            <a:pPr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1111    -1</a:t>
            </a:r>
            <a:endParaRPr lang="en-US" sz="2400" smtClean="0"/>
          </a:p>
          <a:p>
            <a:pPr eaLnBrk="1" hangingPunct="1"/>
            <a:endParaRPr lang="en-US" sz="240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45929-D751-4C54-9BB0-99B352872984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6781800" cy="13493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To find the representation of, say, -4, first note that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        +4  =  0100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        -4   =  2’s complement of 0100  =  1011+1  =  1100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0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0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0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20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08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08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208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to be Discussed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are numeric data items actually stored in computer memory?</a:t>
            </a:r>
          </a:p>
          <a:p>
            <a:pPr eaLnBrk="1" hangingPunct="1"/>
            <a:r>
              <a:rPr lang="en-US" smtClean="0"/>
              <a:t>How much space (memory locations) is allocated for each type of data?</a:t>
            </a:r>
          </a:p>
          <a:p>
            <a:pPr lvl="1" eaLnBrk="1" hangingPunct="1"/>
            <a:r>
              <a:rPr lang="en-US" smtClean="0"/>
              <a:t>int, float, char, etc.</a:t>
            </a:r>
          </a:p>
          <a:p>
            <a:pPr eaLnBrk="1" hangingPunct="1"/>
            <a:r>
              <a:rPr lang="en-US" smtClean="0"/>
              <a:t>How are characters and strings stored in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74F62-B38B-48B8-A324-6A97B37F74CF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C</a:t>
            </a:r>
          </a:p>
          <a:p>
            <a:pPr lvl="1" eaLnBrk="1" hangingPunct="1"/>
            <a:r>
              <a:rPr lang="en-US" smtClean="0"/>
              <a:t>short int</a:t>
            </a:r>
          </a:p>
          <a:p>
            <a:pPr lvl="2" eaLnBrk="1" hangingPunct="1"/>
            <a:r>
              <a:rPr lang="en-US" smtClean="0"/>
              <a:t>16 bits   </a:t>
            </a:r>
            <a:r>
              <a:rPr lang="en-US" smtClean="0">
                <a:sym typeface="Wingdings" pitchFamily="2" charset="2"/>
              </a:rPr>
              <a:t>   + (2</a:t>
            </a:r>
            <a:r>
              <a:rPr lang="en-US" baseline="30000" smtClean="0">
                <a:sym typeface="Wingdings" pitchFamily="2" charset="2"/>
              </a:rPr>
              <a:t>15</a:t>
            </a:r>
            <a:r>
              <a:rPr lang="en-US" smtClean="0">
                <a:sym typeface="Wingdings" pitchFamily="2" charset="2"/>
              </a:rPr>
              <a:t>-1)  to  -2</a:t>
            </a:r>
            <a:r>
              <a:rPr lang="en-US" baseline="30000" smtClean="0">
                <a:sym typeface="Wingdings" pitchFamily="2" charset="2"/>
              </a:rPr>
              <a:t>15</a:t>
            </a:r>
          </a:p>
          <a:p>
            <a:pPr lvl="1" eaLnBrk="1" hangingPunct="1"/>
            <a:r>
              <a:rPr lang="en-US" smtClean="0"/>
              <a:t>int</a:t>
            </a:r>
          </a:p>
          <a:p>
            <a:pPr lvl="2" eaLnBrk="1" hangingPunct="1"/>
            <a:r>
              <a:rPr lang="en-US" smtClean="0"/>
              <a:t>32 bits   </a:t>
            </a:r>
            <a:r>
              <a:rPr lang="en-US" smtClean="0">
                <a:sym typeface="Wingdings" pitchFamily="2" charset="2"/>
              </a:rPr>
              <a:t>   + (2</a:t>
            </a:r>
            <a:r>
              <a:rPr lang="en-US" baseline="30000" smtClean="0">
                <a:sym typeface="Wingdings" pitchFamily="2" charset="2"/>
              </a:rPr>
              <a:t>31</a:t>
            </a:r>
            <a:r>
              <a:rPr lang="en-US" smtClean="0">
                <a:sym typeface="Wingdings" pitchFamily="2" charset="2"/>
              </a:rPr>
              <a:t>-1)  to  -2</a:t>
            </a:r>
            <a:r>
              <a:rPr lang="en-US" baseline="30000" smtClean="0">
                <a:sym typeface="Wingdings" pitchFamily="2" charset="2"/>
              </a:rPr>
              <a:t>31</a:t>
            </a:r>
          </a:p>
          <a:p>
            <a:pPr lvl="1" eaLnBrk="1" hangingPunct="1"/>
            <a:r>
              <a:rPr lang="en-US" smtClean="0"/>
              <a:t>long int</a:t>
            </a:r>
          </a:p>
          <a:p>
            <a:pPr lvl="2" eaLnBrk="1" hangingPunct="1"/>
            <a:r>
              <a:rPr lang="en-US" smtClean="0"/>
              <a:t>64 bits   </a:t>
            </a:r>
            <a:r>
              <a:rPr lang="en-US" smtClean="0">
                <a:sym typeface="Wingdings" pitchFamily="2" charset="2"/>
              </a:rPr>
              <a:t>   + (2</a:t>
            </a:r>
            <a:r>
              <a:rPr lang="en-US" baseline="30000" smtClean="0">
                <a:sym typeface="Wingdings" pitchFamily="2" charset="2"/>
              </a:rPr>
              <a:t>63</a:t>
            </a:r>
            <a:r>
              <a:rPr lang="en-US" smtClean="0">
                <a:sym typeface="Wingdings" pitchFamily="2" charset="2"/>
              </a:rPr>
              <a:t>-1)  to  -2</a:t>
            </a:r>
            <a:r>
              <a:rPr lang="en-US" baseline="30000" smtClean="0">
                <a:sym typeface="Wingdings" pitchFamily="2" charset="2"/>
              </a:rPr>
              <a:t>63</a:t>
            </a:r>
          </a:p>
          <a:p>
            <a:pPr lvl="2"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7BF50-B605-4F45-85B9-37E1C8246661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4724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Range of numbers that can be represented: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Maximum  ::  + (2</a:t>
            </a:r>
            <a:r>
              <a:rPr lang="en-US" baseline="30000" smtClean="0"/>
              <a:t>n-1</a:t>
            </a:r>
            <a:r>
              <a:rPr lang="en-US" smtClean="0"/>
              <a:t> – 1)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Minimum   :: 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2</a:t>
            </a:r>
            <a:r>
              <a:rPr lang="en-US" baseline="30000" smtClean="0"/>
              <a:t>n-1</a:t>
            </a:r>
            <a:endParaRPr lang="en-US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Advantage: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 </a:t>
            </a:r>
            <a:r>
              <a:rPr lang="en-US" i="1" smtClean="0">
                <a:solidFill>
                  <a:srgbClr val="993300"/>
                </a:solidFill>
              </a:rPr>
              <a:t>Unique representation of zero</a:t>
            </a:r>
            <a:r>
              <a:rPr lang="en-US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 Subtraction can be done using addition.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 Leads to substantial saving in circuitry.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Almost all computers today use the 2’s complement representation for storing negative numbers.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08B40-8250-4D33-867E-B74D408DCEF8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Subtraction Using Addition :: 1’s Complement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compute A – B ?</a:t>
            </a:r>
          </a:p>
          <a:p>
            <a:pPr lvl="1" eaLnBrk="1" hangingPunct="1"/>
            <a:r>
              <a:rPr lang="en-US" smtClean="0"/>
              <a:t>Compute the 1’s complement of B (say, B</a:t>
            </a:r>
            <a:r>
              <a:rPr lang="en-US" baseline="-25000" smtClean="0"/>
              <a:t>1</a:t>
            </a:r>
            <a:r>
              <a:rPr lang="en-US" smtClean="0"/>
              <a:t>).</a:t>
            </a:r>
          </a:p>
          <a:p>
            <a:pPr lvl="1" eaLnBrk="1" hangingPunct="1"/>
            <a:r>
              <a:rPr lang="en-US" smtClean="0"/>
              <a:t>Compute R = A + B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If the carry obtained after addition is ‘1’</a:t>
            </a:r>
          </a:p>
          <a:p>
            <a:pPr lvl="2" eaLnBrk="1" hangingPunct="1"/>
            <a:r>
              <a:rPr lang="en-US" smtClean="0"/>
              <a:t>Add the carry back to R  (called </a:t>
            </a:r>
            <a:r>
              <a:rPr lang="en-US" i="1" smtClean="0">
                <a:solidFill>
                  <a:srgbClr val="993300"/>
                </a:solidFill>
              </a:rPr>
              <a:t>end-around carry</a:t>
            </a:r>
            <a:r>
              <a:rPr lang="en-US" smtClean="0"/>
              <a:t>).</a:t>
            </a:r>
          </a:p>
          <a:p>
            <a:pPr lvl="2" eaLnBrk="1" hangingPunct="1"/>
            <a:r>
              <a:rPr lang="en-US" smtClean="0"/>
              <a:t>That is, R = R + 1.</a:t>
            </a:r>
          </a:p>
          <a:p>
            <a:pPr lvl="2" eaLnBrk="1" hangingPunct="1"/>
            <a:r>
              <a:rPr lang="en-US" smtClean="0"/>
              <a:t>The result is a positive number.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Else</a:t>
            </a:r>
          </a:p>
          <a:p>
            <a:pPr lvl="2" eaLnBrk="1" hangingPunct="1"/>
            <a:r>
              <a:rPr lang="en-US" smtClean="0"/>
              <a:t>The result is negative, and is in 1’s complement form.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E3EA1-36A6-4818-BB25-C089513F7D30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1  ::  6 – 2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1’s complement of 2  =  1101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6   ::   0110</a:t>
            </a:r>
          </a:p>
          <a:p>
            <a:pPr lvl="1" eaLnBrk="1" hangingPunct="1">
              <a:buFontTx/>
              <a:buNone/>
            </a:pPr>
            <a:r>
              <a:rPr lang="en-US" smtClean="0"/>
              <a:t> -2   ::   1101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1 0011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      1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0100    </a:t>
            </a:r>
            <a:r>
              <a:rPr lang="en-US" smtClean="0">
                <a:sym typeface="Wingdings" pitchFamily="2" charset="2"/>
              </a:rPr>
              <a:t>  +4</a:t>
            </a:r>
            <a:endParaRPr lang="en-US" smtClean="0"/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92764-D2A3-48D0-A26E-8E4433572BD7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4823" name="Line 4"/>
          <p:cNvSpPr>
            <a:spLocks noChangeShapeType="1"/>
          </p:cNvSpPr>
          <p:nvPr/>
        </p:nvSpPr>
        <p:spPr bwMode="auto">
          <a:xfrm>
            <a:off x="1905000" y="36195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>
            <a:off x="1943100" y="46482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4000500"/>
            <a:ext cx="2606675" cy="701675"/>
            <a:chOff x="0" y="2160"/>
            <a:chExt cx="1642" cy="442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066" y="2160"/>
              <a:ext cx="576" cy="288"/>
              <a:chOff x="1066" y="2160"/>
              <a:chExt cx="576" cy="288"/>
            </a:xfrm>
          </p:grpSpPr>
          <p:sp>
            <p:nvSpPr>
              <p:cNvPr id="34832" name="Line 6"/>
              <p:cNvSpPr>
                <a:spLocks noChangeShapeType="1"/>
              </p:cNvSpPr>
              <p:nvPr/>
            </p:nvSpPr>
            <p:spPr bwMode="auto">
              <a:xfrm flipH="1">
                <a:off x="1066" y="2160"/>
                <a:ext cx="97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3" name="Line 7"/>
              <p:cNvSpPr>
                <a:spLocks noChangeShapeType="1"/>
              </p:cNvSpPr>
              <p:nvPr/>
            </p:nvSpPr>
            <p:spPr bwMode="auto">
              <a:xfrm>
                <a:off x="1066" y="2160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4" name="Line 8"/>
              <p:cNvSpPr>
                <a:spLocks noChangeShapeType="1"/>
              </p:cNvSpPr>
              <p:nvPr/>
            </p:nvSpPr>
            <p:spPr bwMode="auto">
              <a:xfrm>
                <a:off x="1066" y="2426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31" name="Text Box 9"/>
            <p:cNvSpPr txBox="1">
              <a:spLocks noChangeArrowheads="1"/>
            </p:cNvSpPr>
            <p:nvPr/>
          </p:nvSpPr>
          <p:spPr bwMode="auto">
            <a:xfrm>
              <a:off x="0" y="2160"/>
              <a:ext cx="1056" cy="44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0">
                  <a:solidFill>
                    <a:schemeClr val="accent2"/>
                  </a:solidFill>
                </a:rPr>
                <a:t>End-around carry</a:t>
              </a:r>
            </a:p>
          </p:txBody>
        </p:sp>
      </p:grp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5257800" y="2514600"/>
            <a:ext cx="3429000" cy="1958975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Assume 4-bit representations.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Since there is a carry, it is added back to the result.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The result is positive</a:t>
            </a:r>
            <a:r>
              <a:rPr lang="en-US" sz="2000" b="1" i="0">
                <a:latin typeface="Times New Roman" pitchFamily="18" charset="0"/>
              </a:rPr>
              <a:t>.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3352800" y="31242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3352800" y="26670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B</a:t>
            </a:r>
            <a:r>
              <a:rPr lang="en-US" b="1" i="0" baseline="-25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3352800" y="22098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nimBg="1"/>
      <p:bldP spid="13517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2  ::  3 – 5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1’s complement of 5  =  1010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3   ::   0011</a:t>
            </a:r>
          </a:p>
          <a:p>
            <a:pPr lvl="1" eaLnBrk="1" hangingPunct="1">
              <a:buFontTx/>
              <a:buNone/>
            </a:pPr>
            <a:r>
              <a:rPr lang="en-US" smtClean="0"/>
              <a:t> -5   ::   1010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1101                        </a:t>
            </a:r>
            <a:endParaRPr lang="en-US" smtClean="0">
              <a:sym typeface="Wingdings" pitchFamily="2" charset="2"/>
            </a:endParaRP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                 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B41EE-B8E4-4DCF-9742-39FE332BBF46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5847" name="Line 4"/>
          <p:cNvSpPr>
            <a:spLocks noChangeShapeType="1"/>
          </p:cNvSpPr>
          <p:nvPr/>
        </p:nvSpPr>
        <p:spPr bwMode="auto">
          <a:xfrm>
            <a:off x="2019300" y="35814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5029200" y="3581400"/>
            <a:ext cx="3886200" cy="1958975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/>
              <a:t>Assume 4-bit representations.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Since there is no carry, the result is negative.</a:t>
            </a:r>
          </a:p>
          <a:p>
            <a:pPr>
              <a:spcBef>
                <a:spcPct val="50000"/>
              </a:spcBef>
            </a:pPr>
            <a:r>
              <a:rPr lang="en-US" sz="2000" b="1" i="0"/>
              <a:t>1101 is the 1’s complement of 0010, that is, it represents –2.</a:t>
            </a:r>
          </a:p>
        </p:txBody>
      </p:sp>
      <p:sp>
        <p:nvSpPr>
          <p:cNvPr id="35849" name="Text Box 11"/>
          <p:cNvSpPr txBox="1">
            <a:spLocks noChangeArrowheads="1"/>
          </p:cNvSpPr>
          <p:nvPr/>
        </p:nvSpPr>
        <p:spPr bwMode="auto">
          <a:xfrm>
            <a:off x="3352800" y="22098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35850" name="Text Box 12"/>
          <p:cNvSpPr txBox="1">
            <a:spLocks noChangeArrowheads="1"/>
          </p:cNvSpPr>
          <p:nvPr/>
        </p:nvSpPr>
        <p:spPr bwMode="auto">
          <a:xfrm>
            <a:off x="3352800" y="26670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B</a:t>
            </a:r>
            <a:r>
              <a:rPr lang="en-US" b="1" i="0" baseline="-25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851" name="Text Box 13"/>
          <p:cNvSpPr txBox="1">
            <a:spLocks noChangeArrowheads="1"/>
          </p:cNvSpPr>
          <p:nvPr/>
        </p:nvSpPr>
        <p:spPr bwMode="auto">
          <a:xfrm>
            <a:off x="3352800" y="31242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R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400300" y="4114800"/>
            <a:ext cx="533400" cy="914400"/>
            <a:chOff x="1440" y="2304"/>
            <a:chExt cx="336" cy="576"/>
          </a:xfrm>
        </p:grpSpPr>
        <p:sp>
          <p:nvSpPr>
            <p:cNvPr id="35853" name="AutoShape 14"/>
            <p:cNvSpPr>
              <a:spLocks noChangeArrowheads="1"/>
            </p:cNvSpPr>
            <p:nvPr/>
          </p:nvSpPr>
          <p:spPr bwMode="auto">
            <a:xfrm>
              <a:off x="1488" y="2304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Text Box 15"/>
            <p:cNvSpPr txBox="1">
              <a:spLocks noChangeArrowheads="1"/>
            </p:cNvSpPr>
            <p:nvPr/>
          </p:nvSpPr>
          <p:spPr bwMode="auto">
            <a:xfrm>
              <a:off x="1440" y="2592"/>
              <a:ext cx="336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>
                  <a:latin typeface="Times New Roman" pitchFamily="18" charset="0"/>
                </a:rPr>
                <a:t>-2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Subtraction Using Addition :: 2’s Complement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How to compute A – B ?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Compute the 2’s complement of B (say, B</a:t>
            </a:r>
            <a:r>
              <a:rPr lang="en-US" baseline="-25000" smtClean="0"/>
              <a:t>2</a:t>
            </a:r>
            <a:r>
              <a:rPr lang="en-US" smtClean="0"/>
              <a:t>).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Compute R = A + B</a:t>
            </a:r>
            <a:r>
              <a:rPr lang="en-US" baseline="-25000" smtClean="0"/>
              <a:t>2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Ignore carry if it is there.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result is in 2’s complement form.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1F964-9E7C-45A5-A22F-32524777048B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4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4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4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49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1  ::  6 – 2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2’s complement of 2  =  1101 + 1  =  1110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6   ::   0110</a:t>
            </a:r>
          </a:p>
          <a:p>
            <a:pPr lvl="1" eaLnBrk="1" hangingPunct="1">
              <a:buFontTx/>
              <a:buNone/>
            </a:pPr>
            <a:r>
              <a:rPr lang="en-US" smtClean="0"/>
              <a:t> -2   ::   1110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</a:t>
            </a:r>
            <a:r>
              <a:rPr lang="en-US" smtClean="0">
                <a:solidFill>
                  <a:srgbClr val="993300"/>
                </a:solidFill>
              </a:rPr>
              <a:t>1</a:t>
            </a:r>
            <a:r>
              <a:rPr lang="en-US" smtClean="0"/>
              <a:t> 0100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      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1A718-51EE-4276-9132-BA63537D907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7895" name="Line 4"/>
          <p:cNvSpPr>
            <a:spLocks noChangeShapeType="1"/>
          </p:cNvSpPr>
          <p:nvPr/>
        </p:nvSpPr>
        <p:spPr bwMode="auto">
          <a:xfrm>
            <a:off x="2019300" y="35814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Text Box 11"/>
          <p:cNvSpPr txBox="1">
            <a:spLocks noChangeArrowheads="1"/>
          </p:cNvSpPr>
          <p:nvPr/>
        </p:nvSpPr>
        <p:spPr bwMode="auto">
          <a:xfrm>
            <a:off x="3352800" y="25527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37897" name="Text Box 12"/>
          <p:cNvSpPr txBox="1">
            <a:spLocks noChangeArrowheads="1"/>
          </p:cNvSpPr>
          <p:nvPr/>
        </p:nvSpPr>
        <p:spPr bwMode="auto">
          <a:xfrm>
            <a:off x="3314700" y="3124200"/>
            <a:ext cx="685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B</a:t>
            </a:r>
            <a:r>
              <a:rPr lang="en-US" b="1" i="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7898" name="Text Box 13"/>
          <p:cNvSpPr txBox="1"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R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8600" y="3848100"/>
            <a:ext cx="1752600" cy="1082675"/>
            <a:chOff x="192" y="2208"/>
            <a:chExt cx="1104" cy="682"/>
          </a:xfrm>
        </p:grpSpPr>
        <p:sp>
          <p:nvSpPr>
            <p:cNvPr id="37903" name="Line 14"/>
            <p:cNvSpPr>
              <a:spLocks noChangeShapeType="1"/>
            </p:cNvSpPr>
            <p:nvPr/>
          </p:nvSpPr>
          <p:spPr bwMode="auto">
            <a:xfrm flipV="1">
              <a:off x="720" y="2208"/>
              <a:ext cx="528" cy="43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Text Box 15"/>
            <p:cNvSpPr txBox="1">
              <a:spLocks noChangeArrowheads="1"/>
            </p:cNvSpPr>
            <p:nvPr/>
          </p:nvSpPr>
          <p:spPr bwMode="auto">
            <a:xfrm>
              <a:off x="192" y="2640"/>
              <a:ext cx="1104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0"/>
                <a:t>Ignore carry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286000" y="4114800"/>
            <a:ext cx="609600" cy="990600"/>
            <a:chOff x="1440" y="2256"/>
            <a:chExt cx="384" cy="624"/>
          </a:xfrm>
        </p:grpSpPr>
        <p:sp>
          <p:nvSpPr>
            <p:cNvPr id="37901" name="AutoShape 16"/>
            <p:cNvSpPr>
              <a:spLocks noChangeArrowheads="1"/>
            </p:cNvSpPr>
            <p:nvPr/>
          </p:nvSpPr>
          <p:spPr bwMode="auto">
            <a:xfrm>
              <a:off x="1536" y="2256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Text Box 17"/>
            <p:cNvSpPr txBox="1">
              <a:spLocks noChangeArrowheads="1"/>
            </p:cNvSpPr>
            <p:nvPr/>
          </p:nvSpPr>
          <p:spPr bwMode="auto">
            <a:xfrm>
              <a:off x="1440" y="2592"/>
              <a:ext cx="38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>
                  <a:latin typeface="Times New Roman" pitchFamily="18" charset="0"/>
                </a:rPr>
                <a:t>+4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2  ::  3 – 5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2’s complement of 5  =  1010 + 1  =  1011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3   ::   0011</a:t>
            </a:r>
          </a:p>
          <a:p>
            <a:pPr lvl="1" eaLnBrk="1" hangingPunct="1">
              <a:buFontTx/>
              <a:buNone/>
            </a:pPr>
            <a:r>
              <a:rPr lang="en-US" smtClean="0"/>
              <a:t> -5   ::   1011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1110                      </a:t>
            </a:r>
            <a:endParaRPr lang="en-US" smtClean="0">
              <a:sym typeface="Wingdings" pitchFamily="2" charset="2"/>
            </a:endParaRP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                  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76924-6A81-4220-80A7-754E076A3CC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8919" name="Line 4"/>
          <p:cNvSpPr>
            <a:spLocks noChangeShapeType="1"/>
          </p:cNvSpPr>
          <p:nvPr/>
        </p:nvSpPr>
        <p:spPr bwMode="auto">
          <a:xfrm>
            <a:off x="2019300" y="36957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3276600" y="25908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3314700" y="31242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B</a:t>
            </a:r>
            <a:r>
              <a:rPr lang="en-US" b="1" i="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3276600" y="3657600"/>
            <a:ext cx="60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chemeClr val="accent2"/>
                </a:solidFill>
              </a:rPr>
              <a:t>R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324100" y="4457700"/>
            <a:ext cx="914400" cy="990600"/>
            <a:chOff x="1440" y="2256"/>
            <a:chExt cx="576" cy="624"/>
          </a:xfrm>
        </p:grpSpPr>
        <p:sp>
          <p:nvSpPr>
            <p:cNvPr id="38924" name="AutoShape 9"/>
            <p:cNvSpPr>
              <a:spLocks noChangeArrowheads="1"/>
            </p:cNvSpPr>
            <p:nvPr/>
          </p:nvSpPr>
          <p:spPr bwMode="auto">
            <a:xfrm>
              <a:off x="1488" y="2256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5" name="Text Box 10"/>
            <p:cNvSpPr txBox="1">
              <a:spLocks noChangeArrowheads="1"/>
            </p:cNvSpPr>
            <p:nvPr/>
          </p:nvSpPr>
          <p:spPr bwMode="auto">
            <a:xfrm>
              <a:off x="1440" y="2592"/>
              <a:ext cx="576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>
                  <a:latin typeface="Times New Roman" pitchFamily="18" charset="0"/>
                </a:rPr>
                <a:t>-2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smtClean="0"/>
              <a:t>Example 3  ::  -3 – 5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16038"/>
            <a:ext cx="7772400" cy="47244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2’s complement of 3  =  1100 + 1  =  1101</a:t>
            </a:r>
          </a:p>
          <a:p>
            <a:pPr lvl="1" eaLnBrk="1" hangingPunct="1">
              <a:buFontTx/>
              <a:buNone/>
            </a:pPr>
            <a:r>
              <a:rPr lang="en-US" smtClean="0"/>
              <a:t>2’s complement of 5  =  1010 + 1  =  1011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 -3   ::   1101</a:t>
            </a:r>
          </a:p>
          <a:p>
            <a:pPr lvl="1" eaLnBrk="1" hangingPunct="1">
              <a:buFontTx/>
              <a:buNone/>
            </a:pPr>
            <a:r>
              <a:rPr lang="en-US" smtClean="0"/>
              <a:t> -5   ::   1011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</a:t>
            </a:r>
            <a:r>
              <a:rPr lang="en-US" smtClean="0">
                <a:solidFill>
                  <a:srgbClr val="993300"/>
                </a:solidFill>
              </a:rPr>
              <a:t>1</a:t>
            </a:r>
            <a:r>
              <a:rPr lang="en-US" smtClean="0"/>
              <a:t> 1000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      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 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1ACBE-344E-4C3C-A633-615F5B3655C0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9943" name="Line 4"/>
          <p:cNvSpPr>
            <a:spLocks noChangeShapeType="1"/>
          </p:cNvSpPr>
          <p:nvPr/>
        </p:nvSpPr>
        <p:spPr bwMode="auto">
          <a:xfrm>
            <a:off x="2171700" y="4381500"/>
            <a:ext cx="914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9100" y="4762500"/>
            <a:ext cx="1752600" cy="1082675"/>
            <a:chOff x="192" y="2208"/>
            <a:chExt cx="1104" cy="682"/>
          </a:xfrm>
        </p:grpSpPr>
        <p:sp>
          <p:nvSpPr>
            <p:cNvPr id="39948" name="Line 9"/>
            <p:cNvSpPr>
              <a:spLocks noChangeShapeType="1"/>
            </p:cNvSpPr>
            <p:nvPr/>
          </p:nvSpPr>
          <p:spPr bwMode="auto">
            <a:xfrm flipV="1">
              <a:off x="720" y="2208"/>
              <a:ext cx="528" cy="43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Text Box 10"/>
            <p:cNvSpPr txBox="1">
              <a:spLocks noChangeArrowheads="1"/>
            </p:cNvSpPr>
            <p:nvPr/>
          </p:nvSpPr>
          <p:spPr bwMode="auto">
            <a:xfrm>
              <a:off x="192" y="2640"/>
              <a:ext cx="1104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0"/>
                <a:t>Ignore carry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324100" y="4914900"/>
            <a:ext cx="609600" cy="990600"/>
            <a:chOff x="1440" y="2256"/>
            <a:chExt cx="384" cy="624"/>
          </a:xfrm>
        </p:grpSpPr>
        <p:sp>
          <p:nvSpPr>
            <p:cNvPr id="39946" name="AutoShape 12"/>
            <p:cNvSpPr>
              <a:spLocks noChangeArrowheads="1"/>
            </p:cNvSpPr>
            <p:nvPr/>
          </p:nvSpPr>
          <p:spPr bwMode="auto">
            <a:xfrm>
              <a:off x="1536" y="2256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Text Box 13"/>
            <p:cNvSpPr txBox="1">
              <a:spLocks noChangeArrowheads="1"/>
            </p:cNvSpPr>
            <p:nvPr/>
          </p:nvSpPr>
          <p:spPr bwMode="auto">
            <a:xfrm>
              <a:off x="1440" y="2592"/>
              <a:ext cx="38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>
                  <a:latin typeface="Times New Roman" pitchFamily="18" charset="0"/>
                </a:rPr>
                <a:t>-8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Floating-point Numbers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 eaLnBrk="1" hangingPunct="1"/>
            <a:r>
              <a:rPr lang="en-US" sz="2400" smtClean="0"/>
              <a:t>The representations discussed so far applies only to integers.</a:t>
            </a:r>
          </a:p>
          <a:p>
            <a:pPr lvl="1" eaLnBrk="1" hangingPunct="1"/>
            <a:r>
              <a:rPr lang="en-US" sz="2000" smtClean="0"/>
              <a:t>Cannot represent numbers with fractional parts.</a:t>
            </a:r>
          </a:p>
          <a:p>
            <a:pPr eaLnBrk="1" hangingPunct="1"/>
            <a:r>
              <a:rPr lang="en-US" sz="2400" smtClean="0"/>
              <a:t>We can assume a decimal point before a 2’s complement number.</a:t>
            </a:r>
          </a:p>
          <a:p>
            <a:pPr lvl="1" eaLnBrk="1" hangingPunct="1"/>
            <a:r>
              <a:rPr lang="en-US" sz="2000" smtClean="0"/>
              <a:t>In that case, pure fractions (without integer parts) can be represented.</a:t>
            </a:r>
          </a:p>
          <a:p>
            <a:pPr eaLnBrk="1" hangingPunct="1"/>
            <a:r>
              <a:rPr lang="en-US" sz="2400" smtClean="0"/>
              <a:t>We can also assume the decimal point somewhere in between.</a:t>
            </a:r>
          </a:p>
          <a:p>
            <a:pPr lvl="1" eaLnBrk="1" hangingPunct="1"/>
            <a:r>
              <a:rPr lang="en-US" sz="2000" smtClean="0"/>
              <a:t>This lacks flexibility.</a:t>
            </a:r>
          </a:p>
          <a:p>
            <a:pPr lvl="1" eaLnBrk="1" hangingPunct="1"/>
            <a:r>
              <a:rPr lang="en-US" sz="2000" smtClean="0"/>
              <a:t>Very large and very small numbers cannot be represented.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5E11E-5E4C-40A8-AF0D-957E8636B74A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System :: The Basics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We are accustomed to using the so-called </a:t>
            </a:r>
            <a:r>
              <a:rPr lang="en-US" i="1" smtClean="0">
                <a:solidFill>
                  <a:srgbClr val="CC9900"/>
                </a:solidFill>
              </a:rPr>
              <a:t>decimal number system</a:t>
            </a:r>
            <a:r>
              <a:rPr lang="en-US" smtClean="0"/>
              <a:t>.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Ten digits ::  0,1,2,3,4,5,6,7,8,9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Every digit position has a weight which is a power of 10.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FF0000"/>
                </a:solidFill>
              </a:rPr>
              <a:t>Base</a:t>
            </a:r>
            <a:r>
              <a:rPr lang="en-US" smtClean="0"/>
              <a:t> or </a:t>
            </a:r>
            <a:r>
              <a:rPr lang="en-US" smtClean="0">
                <a:solidFill>
                  <a:srgbClr val="FF0000"/>
                </a:solidFill>
              </a:rPr>
              <a:t>radix</a:t>
            </a:r>
            <a:r>
              <a:rPr lang="en-US" smtClean="0"/>
              <a:t> is 10.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Example: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lain" startAt="234"/>
              <a:defRPr/>
            </a:pPr>
            <a:r>
              <a:rPr lang="en-US" smtClean="0"/>
              <a:t> =  2 x 10</a:t>
            </a:r>
            <a:r>
              <a:rPr lang="en-US" baseline="30000" smtClean="0"/>
              <a:t>2</a:t>
            </a:r>
            <a:r>
              <a:rPr lang="en-US" smtClean="0"/>
              <a:t>  +  3 x 10</a:t>
            </a:r>
            <a:r>
              <a:rPr lang="en-US" baseline="30000" smtClean="0"/>
              <a:t>1</a:t>
            </a:r>
            <a:r>
              <a:rPr lang="en-US" smtClean="0"/>
              <a:t>  +  4 x 10</a:t>
            </a:r>
            <a:r>
              <a:rPr lang="en-US" baseline="30000" smtClean="0"/>
              <a:t>0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250.67 =  2 x 10</a:t>
            </a:r>
            <a:r>
              <a:rPr lang="en-US" baseline="30000" smtClean="0"/>
              <a:t>2</a:t>
            </a:r>
            <a:r>
              <a:rPr lang="en-US" smtClean="0"/>
              <a:t>  +  5 x 10</a:t>
            </a:r>
            <a:r>
              <a:rPr lang="en-US" baseline="30000" smtClean="0"/>
              <a:t>1</a:t>
            </a:r>
            <a:r>
              <a:rPr lang="en-US" smtClean="0"/>
              <a:t>  +  0 x 10</a:t>
            </a:r>
            <a:r>
              <a:rPr lang="en-US" baseline="30000" smtClean="0"/>
              <a:t>0</a:t>
            </a:r>
            <a:r>
              <a:rPr lang="en-US" smtClean="0"/>
              <a:t>  +  6 x 10</a:t>
            </a:r>
            <a:r>
              <a:rPr lang="en-US" baseline="30000" smtClean="0"/>
              <a:t>-1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		             +  7 x 10</a:t>
            </a:r>
            <a:r>
              <a:rPr lang="en-US" baseline="30000" smtClean="0"/>
              <a:t>-2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DBCEC-9EEA-4E08-A9AE-BC667A68EC67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Representation of Floating-Point Numbers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floating-point number F is represented by a doublet  &lt;M,E&gt; 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C0000"/>
                </a:solidFill>
              </a:rPr>
              <a:t>F  =  M  x  B</a:t>
            </a:r>
            <a:r>
              <a:rPr lang="en-US" baseline="30000" dirty="0" smtClean="0">
                <a:solidFill>
                  <a:srgbClr val="CC0000"/>
                </a:solidFill>
              </a:rPr>
              <a:t>E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exponent base (usually 2)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mantissa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  </a:t>
            </a:r>
            <a:r>
              <a:rPr lang="en-US" dirty="0" smtClean="0">
                <a:sym typeface="Wingdings" pitchFamily="2" charset="2"/>
              </a:rPr>
              <a:t> exponent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 is usually represented in 2’s complement form, with an implied decimal point before it.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example,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In decimal,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	0.235 x 10</a:t>
            </a:r>
            <a:r>
              <a:rPr lang="en-US" baseline="30000" dirty="0" smtClean="0"/>
              <a:t>6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In binary,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0.101011 x 2</a:t>
            </a:r>
            <a:r>
              <a:rPr lang="en-US" baseline="30000" dirty="0" smtClean="0"/>
              <a:t>0110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760FF-CAC1-45E6-ABAE-0E7257EDFB94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sz="2800" smtClean="0"/>
              <a:t>Example  ::  32-bit representation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486400"/>
          </a:xfrm>
        </p:spPr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r>
              <a:rPr lang="en-US" sz="2000" smtClean="0"/>
              <a:t>M represents a 2’s complement fraction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1  &gt;  M  &gt;  -1</a:t>
            </a:r>
          </a:p>
          <a:p>
            <a:pPr lvl="1" eaLnBrk="1" hangingPunct="1"/>
            <a:r>
              <a:rPr lang="en-US" sz="2000" smtClean="0"/>
              <a:t>E represents the exponent (in 2’s complement form)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127  &gt;  E  &gt;  -128</a:t>
            </a:r>
          </a:p>
          <a:p>
            <a:pPr eaLnBrk="1" hangingPunct="1"/>
            <a:r>
              <a:rPr lang="en-US" sz="2400" smtClean="0"/>
              <a:t>Points to note:</a:t>
            </a:r>
          </a:p>
          <a:p>
            <a:pPr lvl="1" eaLnBrk="1" hangingPunct="1"/>
            <a:r>
              <a:rPr lang="en-US" sz="2000" smtClean="0"/>
              <a:t>The number of </a:t>
            </a:r>
            <a:r>
              <a:rPr lang="en-US" sz="2000" i="1" smtClean="0">
                <a:solidFill>
                  <a:srgbClr val="993300"/>
                </a:solidFill>
              </a:rPr>
              <a:t>significant digits</a:t>
            </a:r>
            <a:r>
              <a:rPr lang="en-US" sz="2000" smtClean="0"/>
              <a:t> depends on the number of bits in M.</a:t>
            </a:r>
          </a:p>
          <a:p>
            <a:pPr lvl="2" eaLnBrk="1" hangingPunct="1"/>
            <a:r>
              <a:rPr lang="en-US" sz="1800" smtClean="0"/>
              <a:t>6 significant digits for 24-bit mantissa.</a:t>
            </a:r>
          </a:p>
          <a:p>
            <a:pPr lvl="1" eaLnBrk="1" hangingPunct="1"/>
            <a:r>
              <a:rPr lang="en-US" sz="2000" smtClean="0"/>
              <a:t>The </a:t>
            </a:r>
            <a:r>
              <a:rPr lang="en-US" sz="2000" i="1" smtClean="0">
                <a:solidFill>
                  <a:srgbClr val="993300"/>
                </a:solidFill>
              </a:rPr>
              <a:t>range</a:t>
            </a:r>
            <a:r>
              <a:rPr lang="en-US" sz="2000" smtClean="0"/>
              <a:t> of the number depends on the number of bits in E.</a:t>
            </a:r>
          </a:p>
          <a:p>
            <a:pPr lvl="2" eaLnBrk="1" hangingPunct="1"/>
            <a:r>
              <a:rPr lang="en-US" sz="1800" smtClean="0"/>
              <a:t>10</a:t>
            </a:r>
            <a:r>
              <a:rPr lang="en-US" sz="1800" baseline="30000" smtClean="0"/>
              <a:t>38</a:t>
            </a:r>
            <a:r>
              <a:rPr lang="en-US" sz="1800" smtClean="0"/>
              <a:t>  to  10</a:t>
            </a:r>
            <a:r>
              <a:rPr lang="en-US" sz="1800" baseline="30000" smtClean="0"/>
              <a:t>-38</a:t>
            </a:r>
            <a:r>
              <a:rPr lang="en-US" sz="1800" smtClean="0"/>
              <a:t>  for 8-bit exponent.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B31B9-045A-4114-B54B-FA681E9A05E0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1905000" y="1066800"/>
            <a:ext cx="3200400" cy="381000"/>
          </a:xfrm>
          <a:prstGeom prst="rect">
            <a:avLst/>
          </a:prstGeom>
          <a:solidFill>
            <a:srgbClr val="FFCC99"/>
          </a:solidFill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Times New Roman" pitchFamily="18" charset="0"/>
              </a:rPr>
              <a:t>M</a:t>
            </a:r>
          </a:p>
        </p:txBody>
      </p:sp>
      <p:sp>
        <p:nvSpPr>
          <p:cNvPr id="43016" name="Rectangle 5"/>
          <p:cNvSpPr>
            <a:spLocks noChangeArrowheads="1"/>
          </p:cNvSpPr>
          <p:nvPr/>
        </p:nvSpPr>
        <p:spPr bwMode="auto">
          <a:xfrm>
            <a:off x="5410200" y="1066800"/>
            <a:ext cx="1447800" cy="381000"/>
          </a:xfrm>
          <a:prstGeom prst="rect">
            <a:avLst/>
          </a:prstGeom>
          <a:solidFill>
            <a:srgbClr val="FFCC99"/>
          </a:solidFill>
          <a:ln w="3810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Times New Roman" pitchFamily="18" charset="0"/>
              </a:rPr>
              <a:t>E</a:t>
            </a:r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1905000" y="1676400"/>
            <a:ext cx="3200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>
            <a:off x="5410200" y="1676400"/>
            <a:ext cx="14478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3276600" y="160020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Times New Roman" pitchFamily="18" charset="0"/>
              </a:rPr>
              <a:t>24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6019800" y="160020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Times New Roman" pitchFamily="18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2" grpId="0" animBg="1"/>
      <p:bldP spid="126983" grpId="0" animBg="1"/>
      <p:bldP spid="126984" grpId="0"/>
      <p:bldP spid="12698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Warning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representation for floating-point numbers as shown is just for illustration.</a:t>
            </a:r>
          </a:p>
          <a:p>
            <a:pPr eaLnBrk="1" hangingPunct="1"/>
            <a:r>
              <a:rPr lang="en-US" smtClean="0"/>
              <a:t>The actual representation is a little more complex.</a:t>
            </a:r>
          </a:p>
          <a:p>
            <a:pPr eaLnBrk="1" hangingPunct="1"/>
            <a:r>
              <a:rPr lang="en-US" smtClean="0"/>
              <a:t>In C:</a:t>
            </a:r>
          </a:p>
          <a:p>
            <a:pPr lvl="1" eaLnBrk="1" hangingPunct="1"/>
            <a:r>
              <a:rPr lang="en-US" smtClean="0"/>
              <a:t>float      ::   32-bit representation</a:t>
            </a:r>
          </a:p>
          <a:p>
            <a:pPr lvl="1" eaLnBrk="1" hangingPunct="1"/>
            <a:r>
              <a:rPr lang="en-US" smtClean="0"/>
              <a:t>double  ::   64-bit representation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03962-2224-4A06-8314-51D268535A26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Representation of Characters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6106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Many applications have to deal with non-numerical data.</a:t>
            </a:r>
          </a:p>
          <a:p>
            <a:pPr lvl="1" eaLnBrk="1" hangingPunct="1"/>
            <a:r>
              <a:rPr lang="en-US" sz="2000" smtClean="0"/>
              <a:t>Characters and strings.</a:t>
            </a:r>
          </a:p>
          <a:p>
            <a:pPr lvl="1" eaLnBrk="1" hangingPunct="1"/>
            <a:r>
              <a:rPr lang="en-US" sz="2000" smtClean="0"/>
              <a:t>There must be a standard mechanism to represent alphanumeric and other characters in memory.</a:t>
            </a:r>
          </a:p>
          <a:p>
            <a:pPr eaLnBrk="1" hangingPunct="1"/>
            <a:r>
              <a:rPr lang="en-US" sz="2400" smtClean="0"/>
              <a:t>Three standards in use:</a:t>
            </a:r>
          </a:p>
          <a:p>
            <a:pPr lvl="1" eaLnBrk="1" hangingPunct="1"/>
            <a:r>
              <a:rPr lang="en-US" sz="2000" smtClean="0"/>
              <a:t>Extended Binary Coded Decimal Interchange Code (EBCDIC)</a:t>
            </a:r>
          </a:p>
          <a:p>
            <a:pPr lvl="2" eaLnBrk="1" hangingPunct="1"/>
            <a:r>
              <a:rPr lang="en-US" sz="1800" smtClean="0"/>
              <a:t>Used in older IBM machines.</a:t>
            </a:r>
          </a:p>
          <a:p>
            <a:pPr lvl="1" eaLnBrk="1" hangingPunct="1"/>
            <a:r>
              <a:rPr lang="en-US" sz="2000" smtClean="0"/>
              <a:t>American Standard Code for Information Interchange (ASCII)</a:t>
            </a:r>
          </a:p>
          <a:p>
            <a:pPr lvl="2" eaLnBrk="1" hangingPunct="1"/>
            <a:r>
              <a:rPr lang="en-US" sz="1800" smtClean="0"/>
              <a:t>Most widely used today.</a:t>
            </a:r>
          </a:p>
          <a:p>
            <a:pPr lvl="1" eaLnBrk="1" hangingPunct="1"/>
            <a:r>
              <a:rPr lang="en-US" sz="2000" smtClean="0"/>
              <a:t>UNICODE</a:t>
            </a:r>
          </a:p>
          <a:p>
            <a:pPr lvl="2" eaLnBrk="1" hangingPunct="1"/>
            <a:r>
              <a:rPr lang="en-US" sz="1800" smtClean="0"/>
              <a:t>Used to represent all international characters.</a:t>
            </a:r>
          </a:p>
          <a:p>
            <a:pPr lvl="2" eaLnBrk="1" hangingPunct="1"/>
            <a:r>
              <a:rPr lang="en-US" sz="1800" smtClean="0"/>
              <a:t>Used by Java.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B80B5-3208-465E-B429-CC920F4F6B84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ASCII Code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Each individual character is numerically encoded into a unique 7-bit binary code.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total of 2</a:t>
            </a:r>
            <a:r>
              <a:rPr lang="en-US" baseline="30000" dirty="0" smtClean="0"/>
              <a:t>7</a:t>
            </a:r>
            <a:r>
              <a:rPr lang="en-US" dirty="0" smtClean="0"/>
              <a:t> or 128 different characters.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character is normally encoded in a byte (8 bits), with the MSB not been used.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binary encoding of the characters follow a regular ordering.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Digits are ordered consecutively in their proper numerical sequence (0 to 9).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Letters (uppercase and lowercase) are arranged consecutively in their proper alphabetic order.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D32CC-0581-4D54-9703-8068EEE9CF9F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Common ASCII Codes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371600"/>
            <a:ext cx="3352800" cy="4191000"/>
          </a:xfrm>
          <a:solidFill>
            <a:srgbClr val="CCFFFF"/>
          </a:solidFill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‘A’  ::  </a:t>
            </a:r>
            <a:r>
              <a:rPr lang="en-US" sz="2400" smtClean="0">
                <a:solidFill>
                  <a:srgbClr val="CC0000"/>
                </a:solidFill>
              </a:rPr>
              <a:t>41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65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‘B’  ::  </a:t>
            </a:r>
            <a:r>
              <a:rPr lang="en-US" sz="2400" smtClean="0">
                <a:solidFill>
                  <a:srgbClr val="CC0000"/>
                </a:solidFill>
              </a:rPr>
              <a:t>42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66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………..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‘Z’  ::  </a:t>
            </a:r>
            <a:r>
              <a:rPr lang="en-US" sz="2400" smtClean="0">
                <a:solidFill>
                  <a:srgbClr val="CC0000"/>
                </a:solidFill>
              </a:rPr>
              <a:t>5A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90 (D)</a:t>
            </a:r>
          </a:p>
          <a:p>
            <a:pPr eaLnBrk="1" hangingPunct="1">
              <a:buFontTx/>
              <a:buNone/>
            </a:pPr>
            <a:endParaRPr lang="en-US" sz="2400" smtClean="0">
              <a:solidFill>
                <a:srgbClr val="669900"/>
              </a:solidFill>
            </a:endParaRPr>
          </a:p>
          <a:p>
            <a:pPr eaLnBrk="1" hangingPunct="1">
              <a:buFontTx/>
              <a:buNone/>
            </a:pPr>
            <a:r>
              <a:rPr lang="en-US" sz="2400" smtClean="0"/>
              <a:t>‘a’  ::  </a:t>
            </a:r>
            <a:r>
              <a:rPr lang="en-US" sz="2400" smtClean="0">
                <a:solidFill>
                  <a:srgbClr val="CC0000"/>
                </a:solidFill>
              </a:rPr>
              <a:t>61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97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‘b’  ::  </a:t>
            </a:r>
            <a:r>
              <a:rPr lang="en-US" sz="2400" smtClean="0">
                <a:solidFill>
                  <a:srgbClr val="CC0000"/>
                </a:solidFill>
              </a:rPr>
              <a:t>62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98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………..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‘z’  ::  </a:t>
            </a:r>
            <a:r>
              <a:rPr lang="en-US" sz="2400" smtClean="0">
                <a:solidFill>
                  <a:srgbClr val="CC0000"/>
                </a:solidFill>
              </a:rPr>
              <a:t>7A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122 (D)</a:t>
            </a:r>
          </a:p>
          <a:p>
            <a:pPr eaLnBrk="1" hangingPunct="1">
              <a:buFontTx/>
              <a:buNone/>
            </a:pPr>
            <a:endParaRPr lang="en-US" sz="2400" smtClean="0">
              <a:solidFill>
                <a:srgbClr val="669900"/>
              </a:solidFill>
            </a:endParaRPr>
          </a:p>
        </p:txBody>
      </p:sp>
      <p:sp>
        <p:nvSpPr>
          <p:cNvPr id="471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371600"/>
            <a:ext cx="3429000" cy="4572000"/>
          </a:xfrm>
          <a:solidFill>
            <a:srgbClr val="CCFFFF"/>
          </a:solidFill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‘0’  ::  </a:t>
            </a:r>
            <a:r>
              <a:rPr lang="en-US" sz="2400" smtClean="0">
                <a:solidFill>
                  <a:srgbClr val="CC0000"/>
                </a:solidFill>
              </a:rPr>
              <a:t>30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48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‘1’  ::  </a:t>
            </a:r>
            <a:r>
              <a:rPr lang="en-US" sz="2400" smtClean="0">
                <a:solidFill>
                  <a:srgbClr val="CC0000"/>
                </a:solidFill>
              </a:rPr>
              <a:t>31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49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………..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‘9’  ::  </a:t>
            </a:r>
            <a:r>
              <a:rPr lang="en-US" sz="2400" smtClean="0">
                <a:solidFill>
                  <a:srgbClr val="CC0000"/>
                </a:solidFill>
              </a:rPr>
              <a:t>39 (H)</a:t>
            </a:r>
            <a:r>
              <a:rPr lang="en-US" sz="2400" smtClean="0"/>
              <a:t>   </a:t>
            </a:r>
            <a:r>
              <a:rPr lang="en-US" sz="2400" smtClean="0">
                <a:solidFill>
                  <a:srgbClr val="669900"/>
                </a:solidFill>
              </a:rPr>
              <a:t>57 (D)</a:t>
            </a:r>
          </a:p>
          <a:p>
            <a:pPr eaLnBrk="1" hangingPunct="1">
              <a:buFontTx/>
              <a:buNone/>
            </a:pPr>
            <a:endParaRPr lang="en-US" sz="2400" smtClean="0">
              <a:solidFill>
                <a:srgbClr val="669900"/>
              </a:solidFill>
            </a:endParaRPr>
          </a:p>
          <a:p>
            <a:pPr eaLnBrk="1" hangingPunct="1">
              <a:buFontTx/>
              <a:buNone/>
            </a:pPr>
            <a:r>
              <a:rPr lang="en-US" sz="2400" smtClean="0"/>
              <a:t>‘(‘   ::  </a:t>
            </a:r>
            <a:r>
              <a:rPr lang="en-US" sz="2400" smtClean="0">
                <a:solidFill>
                  <a:srgbClr val="CC0000"/>
                </a:solidFill>
              </a:rPr>
              <a:t>28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40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‘+’  ::  </a:t>
            </a:r>
            <a:r>
              <a:rPr lang="en-US" sz="2400" smtClean="0">
                <a:solidFill>
                  <a:srgbClr val="CC0000"/>
                </a:solidFill>
              </a:rPr>
              <a:t>2B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43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‘?’  ::   </a:t>
            </a:r>
            <a:r>
              <a:rPr lang="en-US" sz="2400" smtClean="0">
                <a:solidFill>
                  <a:srgbClr val="CC0000"/>
                </a:solidFill>
              </a:rPr>
              <a:t>3F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63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‘\n’ ::  </a:t>
            </a:r>
            <a:r>
              <a:rPr lang="en-US" sz="2400" smtClean="0">
                <a:solidFill>
                  <a:srgbClr val="CC0000"/>
                </a:solidFill>
              </a:rPr>
              <a:t>0A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10 (D)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‘\0’ ::   </a:t>
            </a:r>
            <a:r>
              <a:rPr lang="en-US" sz="2400" smtClean="0">
                <a:solidFill>
                  <a:srgbClr val="CC0000"/>
                </a:solidFill>
              </a:rPr>
              <a:t>00 (H)</a:t>
            </a:r>
            <a:r>
              <a:rPr lang="en-US" sz="2400" smtClean="0"/>
              <a:t>  </a:t>
            </a:r>
            <a:r>
              <a:rPr lang="en-US" sz="2400" smtClean="0">
                <a:solidFill>
                  <a:srgbClr val="669900"/>
                </a:solidFill>
              </a:rPr>
              <a:t>00 (D)</a:t>
            </a:r>
          </a:p>
          <a:p>
            <a:pPr eaLnBrk="1" hangingPunct="1">
              <a:buFontTx/>
              <a:buNone/>
            </a:pPr>
            <a:endParaRPr lang="en-US" sz="2400" smtClean="0">
              <a:solidFill>
                <a:srgbClr val="6699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A2F57-74B7-41FE-A666-23CBD941AED3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 Strings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Two ways of representing a sequence of characters in memory.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first location contains the number of characters in the string, followed by the actual characters.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characters follow one another, and is terminated by a special delimiter.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ym typeface="Wingdings" pitchFamily="2" charset="2"/>
              </a:rPr>
              <a:t>	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C428E-4E3F-4863-9787-7877FAC4FF5B}" type="slidenum">
              <a:rPr lang="en-US"/>
              <a:pPr>
                <a:defRPr/>
              </a:pPr>
              <a:t>46</a:t>
            </a:fld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743200" y="3581400"/>
            <a:ext cx="2743200" cy="457200"/>
            <a:chOff x="1728" y="2256"/>
            <a:chExt cx="1728" cy="288"/>
          </a:xfrm>
        </p:grpSpPr>
        <p:sp>
          <p:nvSpPr>
            <p:cNvPr id="48143" name="Rectangle 12"/>
            <p:cNvSpPr>
              <a:spLocks noChangeArrowheads="1"/>
            </p:cNvSpPr>
            <p:nvPr/>
          </p:nvSpPr>
          <p:spPr bwMode="auto">
            <a:xfrm>
              <a:off x="3168" y="2256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o</a:t>
              </a:r>
            </a:p>
          </p:txBody>
        </p:sp>
        <p:sp>
          <p:nvSpPr>
            <p:cNvPr id="48144" name="Rectangle 13"/>
            <p:cNvSpPr>
              <a:spLocks noChangeArrowheads="1"/>
            </p:cNvSpPr>
            <p:nvPr/>
          </p:nvSpPr>
          <p:spPr bwMode="auto">
            <a:xfrm>
              <a:off x="2304" y="2256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e</a:t>
              </a:r>
            </a:p>
          </p:txBody>
        </p:sp>
        <p:sp>
          <p:nvSpPr>
            <p:cNvPr id="48145" name="Rectangle 14"/>
            <p:cNvSpPr>
              <a:spLocks noChangeArrowheads="1"/>
            </p:cNvSpPr>
            <p:nvPr/>
          </p:nvSpPr>
          <p:spPr bwMode="auto">
            <a:xfrm>
              <a:off x="2016" y="2256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H</a:t>
              </a:r>
            </a:p>
          </p:txBody>
        </p:sp>
        <p:sp>
          <p:nvSpPr>
            <p:cNvPr id="48146" name="Rectangle 15"/>
            <p:cNvSpPr>
              <a:spLocks noChangeArrowheads="1"/>
            </p:cNvSpPr>
            <p:nvPr/>
          </p:nvSpPr>
          <p:spPr bwMode="auto">
            <a:xfrm>
              <a:off x="1728" y="2256"/>
              <a:ext cx="288" cy="288"/>
            </a:xfrm>
            <a:prstGeom prst="rect">
              <a:avLst/>
            </a:prstGeom>
            <a:solidFill>
              <a:srgbClr val="FFCC99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5</a:t>
              </a:r>
            </a:p>
          </p:txBody>
        </p:sp>
        <p:sp>
          <p:nvSpPr>
            <p:cNvPr id="48147" name="Rectangle 16"/>
            <p:cNvSpPr>
              <a:spLocks noChangeArrowheads="1"/>
            </p:cNvSpPr>
            <p:nvPr/>
          </p:nvSpPr>
          <p:spPr bwMode="auto">
            <a:xfrm>
              <a:off x="2880" y="2256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l</a:t>
              </a:r>
            </a:p>
          </p:txBody>
        </p:sp>
        <p:sp>
          <p:nvSpPr>
            <p:cNvPr id="48148" name="Rectangle 17"/>
            <p:cNvSpPr>
              <a:spLocks noChangeArrowheads="1"/>
            </p:cNvSpPr>
            <p:nvPr/>
          </p:nvSpPr>
          <p:spPr bwMode="auto">
            <a:xfrm>
              <a:off x="2592" y="2256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l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743200" y="5257800"/>
            <a:ext cx="2743200" cy="457200"/>
            <a:chOff x="1728" y="3312"/>
            <a:chExt cx="1728" cy="288"/>
          </a:xfrm>
        </p:grpSpPr>
        <p:sp>
          <p:nvSpPr>
            <p:cNvPr id="48137" name="Rectangle 19"/>
            <p:cNvSpPr>
              <a:spLocks noChangeArrowheads="1"/>
            </p:cNvSpPr>
            <p:nvPr/>
          </p:nvSpPr>
          <p:spPr bwMode="auto">
            <a:xfrm>
              <a:off x="3168" y="3312"/>
              <a:ext cx="288" cy="288"/>
            </a:xfrm>
            <a:prstGeom prst="rect">
              <a:avLst/>
            </a:prstGeom>
            <a:solidFill>
              <a:srgbClr val="FFCC99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>
                  <a:sym typeface="Symbol" pitchFamily="18" charset="2"/>
                </a:rPr>
                <a:t></a:t>
              </a:r>
              <a:endParaRPr lang="en-US" sz="2000" b="1" i="0"/>
            </a:p>
          </p:txBody>
        </p:sp>
        <p:sp>
          <p:nvSpPr>
            <p:cNvPr id="48138" name="Rectangle 20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l</a:t>
              </a:r>
            </a:p>
          </p:txBody>
        </p:sp>
        <p:sp>
          <p:nvSpPr>
            <p:cNvPr id="48139" name="Rectangle 21"/>
            <p:cNvSpPr>
              <a:spLocks noChangeArrowheads="1"/>
            </p:cNvSpPr>
            <p:nvPr/>
          </p:nvSpPr>
          <p:spPr bwMode="auto">
            <a:xfrm>
              <a:off x="2016" y="3312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e</a:t>
              </a:r>
            </a:p>
          </p:txBody>
        </p:sp>
        <p:sp>
          <p:nvSpPr>
            <p:cNvPr id="48140" name="Rectangle 22"/>
            <p:cNvSpPr>
              <a:spLocks noChangeArrowheads="1"/>
            </p:cNvSpPr>
            <p:nvPr/>
          </p:nvSpPr>
          <p:spPr bwMode="auto">
            <a:xfrm>
              <a:off x="1728" y="3312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H</a:t>
              </a:r>
            </a:p>
          </p:txBody>
        </p:sp>
        <p:sp>
          <p:nvSpPr>
            <p:cNvPr id="48141" name="Rectangle 23"/>
            <p:cNvSpPr>
              <a:spLocks noChangeArrowheads="1"/>
            </p:cNvSpPr>
            <p:nvPr/>
          </p:nvSpPr>
          <p:spPr bwMode="auto">
            <a:xfrm>
              <a:off x="2880" y="3312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o</a:t>
              </a:r>
            </a:p>
          </p:txBody>
        </p:sp>
        <p:sp>
          <p:nvSpPr>
            <p:cNvPr id="48142" name="Rectangle 24"/>
            <p:cNvSpPr>
              <a:spLocks noChangeArrowheads="1"/>
            </p:cNvSpPr>
            <p:nvPr/>
          </p:nvSpPr>
          <p:spPr bwMode="auto">
            <a:xfrm>
              <a:off x="2592" y="3312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String Representation in C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C, the second approach is used.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‘\0’</a:t>
            </a:r>
            <a:r>
              <a:rPr lang="en-US" smtClean="0"/>
              <a:t> character is used as the string delimiter.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Tx/>
              <a:buNone/>
            </a:pPr>
            <a:r>
              <a:rPr lang="en-US" smtClean="0"/>
              <a:t>“Hello”       </a:t>
            </a:r>
            <a:r>
              <a:rPr lang="en-US" smtClean="0">
                <a:sym typeface="Wingdings" pitchFamily="2" charset="2"/>
              </a:rPr>
              <a:t></a:t>
            </a:r>
          </a:p>
          <a:p>
            <a:pPr lvl="1" eaLnBrk="1" hangingPunct="1">
              <a:buFontTx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/>
            <a:r>
              <a:rPr lang="en-US" smtClean="0">
                <a:sym typeface="Wingdings" pitchFamily="2" charset="2"/>
              </a:rPr>
              <a:t>A null string “” occupies one byte in memory.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Only the ‘\0’ character.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A28F5-1E33-4FFE-BF9A-2CF697636858}" type="slidenum">
              <a:rPr lang="en-US"/>
              <a:pPr>
                <a:defRPr/>
              </a:pPr>
              <a:t>47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0" y="2819400"/>
            <a:ext cx="2743200" cy="457200"/>
            <a:chOff x="2304" y="3408"/>
            <a:chExt cx="1728" cy="288"/>
          </a:xfrm>
        </p:grpSpPr>
        <p:sp>
          <p:nvSpPr>
            <p:cNvPr id="49160" name="Rectangle 5"/>
            <p:cNvSpPr>
              <a:spLocks noChangeArrowheads="1"/>
            </p:cNvSpPr>
            <p:nvPr/>
          </p:nvSpPr>
          <p:spPr bwMode="auto">
            <a:xfrm>
              <a:off x="3744" y="3408"/>
              <a:ext cx="288" cy="288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‘\0’</a:t>
              </a:r>
            </a:p>
          </p:txBody>
        </p:sp>
        <p:sp>
          <p:nvSpPr>
            <p:cNvPr id="49161" name="Rectangle 6"/>
            <p:cNvSpPr>
              <a:spLocks noChangeArrowheads="1"/>
            </p:cNvSpPr>
            <p:nvPr/>
          </p:nvSpPr>
          <p:spPr bwMode="auto">
            <a:xfrm>
              <a:off x="2880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l</a:t>
              </a:r>
            </a:p>
          </p:txBody>
        </p:sp>
        <p:sp>
          <p:nvSpPr>
            <p:cNvPr id="49162" name="Rectangle 7"/>
            <p:cNvSpPr>
              <a:spLocks noChangeArrowheads="1"/>
            </p:cNvSpPr>
            <p:nvPr/>
          </p:nvSpPr>
          <p:spPr bwMode="auto">
            <a:xfrm>
              <a:off x="2592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e</a:t>
              </a:r>
            </a:p>
          </p:txBody>
        </p:sp>
        <p:sp>
          <p:nvSpPr>
            <p:cNvPr id="49163" name="Rectangle 8"/>
            <p:cNvSpPr>
              <a:spLocks noChangeArrowheads="1"/>
            </p:cNvSpPr>
            <p:nvPr/>
          </p:nvSpPr>
          <p:spPr bwMode="auto">
            <a:xfrm>
              <a:off x="2304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H</a:t>
              </a:r>
            </a:p>
          </p:txBody>
        </p:sp>
        <p:sp>
          <p:nvSpPr>
            <p:cNvPr id="49164" name="Rectangle 9"/>
            <p:cNvSpPr>
              <a:spLocks noChangeArrowheads="1"/>
            </p:cNvSpPr>
            <p:nvPr/>
          </p:nvSpPr>
          <p:spPr bwMode="auto">
            <a:xfrm>
              <a:off x="3456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o</a:t>
              </a:r>
            </a:p>
          </p:txBody>
        </p:sp>
        <p:sp>
          <p:nvSpPr>
            <p:cNvPr id="49165" name="Rectangle 10"/>
            <p:cNvSpPr>
              <a:spLocks noChangeArrowheads="1"/>
            </p:cNvSpPr>
            <p:nvPr/>
          </p:nvSpPr>
          <p:spPr bwMode="auto">
            <a:xfrm>
              <a:off x="3168" y="3408"/>
              <a:ext cx="288" cy="28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i="0"/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Number System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Two digits:</a:t>
            </a:r>
          </a:p>
          <a:p>
            <a:pPr marL="914400" lvl="1" indent="-457200" eaLnBrk="1" hangingPunct="1"/>
            <a:r>
              <a:rPr lang="en-US" smtClean="0"/>
              <a:t>0 and 1.</a:t>
            </a:r>
          </a:p>
          <a:p>
            <a:pPr marL="914400" lvl="1" indent="-457200" eaLnBrk="1" hangingPunct="1"/>
            <a:r>
              <a:rPr lang="en-US" smtClean="0"/>
              <a:t>Every digit position has a weight which is a power of 2.</a:t>
            </a:r>
          </a:p>
          <a:p>
            <a:pPr marL="914400" lvl="1" indent="-457200" eaLnBrk="1" hangingPunct="1"/>
            <a:r>
              <a:rPr lang="en-US" i="1" smtClean="0">
                <a:solidFill>
                  <a:srgbClr val="993300"/>
                </a:solidFill>
              </a:rPr>
              <a:t>Base</a:t>
            </a:r>
            <a:r>
              <a:rPr lang="en-US" smtClean="0"/>
              <a:t> or </a:t>
            </a:r>
            <a:r>
              <a:rPr lang="en-US" i="1" smtClean="0">
                <a:solidFill>
                  <a:srgbClr val="993300"/>
                </a:solidFill>
              </a:rPr>
              <a:t>radix</a:t>
            </a:r>
            <a:r>
              <a:rPr lang="en-US" smtClean="0"/>
              <a:t> is 2.</a:t>
            </a:r>
          </a:p>
          <a:p>
            <a:pPr marL="533400" indent="-533400" eaLnBrk="1" hangingPunct="1"/>
            <a:r>
              <a:rPr lang="en-US" smtClean="0"/>
              <a:t>Example:</a:t>
            </a:r>
          </a:p>
          <a:p>
            <a:pPr marL="914400" lvl="1" indent="-457200" eaLnBrk="1" hangingPunct="1">
              <a:buFontTx/>
              <a:buNone/>
            </a:pPr>
            <a:r>
              <a:rPr lang="en-US" smtClean="0"/>
              <a:t>110 =  1 x 2</a:t>
            </a:r>
            <a:r>
              <a:rPr lang="en-US" baseline="30000" smtClean="0"/>
              <a:t>2</a:t>
            </a:r>
            <a:r>
              <a:rPr lang="en-US" smtClean="0"/>
              <a:t>  +  1 x 2</a:t>
            </a:r>
            <a:r>
              <a:rPr lang="en-US" baseline="30000" smtClean="0"/>
              <a:t>1</a:t>
            </a:r>
            <a:r>
              <a:rPr lang="en-US" smtClean="0"/>
              <a:t>  +  0 x 2</a:t>
            </a:r>
            <a:r>
              <a:rPr lang="en-US" baseline="30000" smtClean="0"/>
              <a:t>0</a:t>
            </a:r>
          </a:p>
          <a:p>
            <a:pPr marL="914400" lvl="1" indent="-457200" eaLnBrk="1" hangingPunct="1">
              <a:buFontTx/>
              <a:buNone/>
            </a:pPr>
            <a:r>
              <a:rPr lang="en-US" smtClean="0"/>
              <a:t>101.01 =  1 x 2</a:t>
            </a:r>
            <a:r>
              <a:rPr lang="en-US" baseline="30000" smtClean="0"/>
              <a:t>2</a:t>
            </a:r>
            <a:r>
              <a:rPr lang="en-US" smtClean="0"/>
              <a:t>  +  0 x 2</a:t>
            </a:r>
            <a:r>
              <a:rPr lang="en-US" baseline="30000" smtClean="0"/>
              <a:t>1</a:t>
            </a:r>
            <a:r>
              <a:rPr lang="en-US" smtClean="0"/>
              <a:t>  +  1 x 2</a:t>
            </a:r>
            <a:r>
              <a:rPr lang="en-US" baseline="30000" smtClean="0"/>
              <a:t>0</a:t>
            </a:r>
            <a:r>
              <a:rPr lang="en-US" smtClean="0"/>
              <a:t>  +  0 x 2</a:t>
            </a:r>
            <a:r>
              <a:rPr lang="en-US" baseline="30000" smtClean="0"/>
              <a:t>-1</a:t>
            </a:r>
            <a:r>
              <a:rPr lang="en-US" smtClean="0"/>
              <a:t>  +  1 x 2</a:t>
            </a:r>
            <a:r>
              <a:rPr lang="en-US" baseline="30000" smtClean="0"/>
              <a:t>-2</a:t>
            </a:r>
          </a:p>
          <a:p>
            <a:pPr marL="914400" lvl="1" indent="-457200"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BAA8C-3B6C-4471-BB38-CDED3BF91CD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Counting with Binary Numbers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10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11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100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101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110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111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1000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C41F8B-0A37-4312-8DD9-F9E6223F08DC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Multiplication and Division with base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200" smtClean="0"/>
              <a:t>Multiplication with 10  (decimal system)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        435  x 10 =  4350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20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200" smtClean="0"/>
              <a:t>Multiplication with  10 (=2 ) (binary system)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       1101 x 10 = 11010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20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200" smtClean="0"/>
              <a:t>Division by 10 (decimal system)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       435 / 10 = 43.5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20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200" smtClean="0"/>
              <a:t>Division by 10 (=2) (binary system)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      1101 / 10 = 110.1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FD56E-D2D3-490E-A2B0-11639C41350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570538" y="1970088"/>
            <a:ext cx="2649537" cy="768350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Left Shift and add</a:t>
            </a:r>
          </a:p>
          <a:p>
            <a:pPr algn="ctr"/>
            <a:r>
              <a:rPr lang="en-US"/>
              <a:t>zero at right end</a:t>
            </a:r>
          </a:p>
        </p:txBody>
      </p:sp>
      <p:sp>
        <p:nvSpPr>
          <p:cNvPr id="148485" name="Line 5"/>
          <p:cNvSpPr>
            <a:spLocks noChangeShapeType="1"/>
          </p:cNvSpPr>
          <p:nvPr/>
        </p:nvSpPr>
        <p:spPr bwMode="auto">
          <a:xfrm flipH="1" flipV="1">
            <a:off x="3881438" y="2084388"/>
            <a:ext cx="1651000" cy="3079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 flipH="1">
            <a:off x="3919538" y="2430463"/>
            <a:ext cx="1651000" cy="76835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5956300" y="3429000"/>
            <a:ext cx="3187700" cy="1458913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Right shift and  drop</a:t>
            </a:r>
          </a:p>
          <a:p>
            <a:r>
              <a:rPr lang="en-US"/>
              <a:t> right most digit  or</a:t>
            </a:r>
          </a:p>
          <a:p>
            <a:r>
              <a:rPr lang="en-US"/>
              <a:t> shift after decimal</a:t>
            </a:r>
          </a:p>
          <a:p>
            <a:r>
              <a:rPr lang="en-US"/>
              <a:t>point</a:t>
            </a:r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 flipH="1">
            <a:off x="3305175" y="4159250"/>
            <a:ext cx="2573338" cy="4222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8489" name="Line 9"/>
          <p:cNvSpPr>
            <a:spLocks noChangeShapeType="1"/>
          </p:cNvSpPr>
          <p:nvPr/>
        </p:nvSpPr>
        <p:spPr bwMode="auto">
          <a:xfrm flipH="1">
            <a:off x="3689350" y="4159250"/>
            <a:ext cx="2189163" cy="1766888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8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8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  <p:bldP spid="148486" grpId="0" animBg="1"/>
      <p:bldP spid="148487" grpId="0" animBg="1"/>
      <p:bldP spid="148488" grpId="0" animBg="1"/>
      <p:bldP spid="1484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two bits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2D344-3C82-4A4F-A297-B4F05247841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2806700" y="2706688"/>
            <a:ext cx="1303338" cy="13573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234950" algn="l"/>
                <a:tab pos="692150" algn="l"/>
              </a:tabLst>
            </a:pPr>
            <a:r>
              <a:rPr lang="en-US" sz="1800" i="0">
                <a:latin typeface="Comic Sans MS" pitchFamily="66" charset="0"/>
              </a:rPr>
              <a:t>0	+ 0	= 0</a:t>
            </a:r>
          </a:p>
          <a:p>
            <a:pPr eaLnBrk="0" hangingPunct="0">
              <a:lnSpc>
                <a:spcPct val="120000"/>
              </a:lnSpc>
              <a:tabLst>
                <a:tab pos="234950" algn="l"/>
                <a:tab pos="692150" algn="l"/>
              </a:tabLst>
            </a:pPr>
            <a:r>
              <a:rPr lang="en-US" sz="1800" i="0">
                <a:latin typeface="Comic Sans MS" pitchFamily="66" charset="0"/>
              </a:rPr>
              <a:t>0	+ 1	= 1</a:t>
            </a:r>
          </a:p>
          <a:p>
            <a:pPr eaLnBrk="0" hangingPunct="0">
              <a:lnSpc>
                <a:spcPct val="120000"/>
              </a:lnSpc>
              <a:tabLst>
                <a:tab pos="234950" algn="l"/>
                <a:tab pos="692150" algn="l"/>
              </a:tabLst>
            </a:pPr>
            <a:r>
              <a:rPr lang="en-US" sz="1800" i="0">
                <a:latin typeface="Comic Sans MS" pitchFamily="66" charset="0"/>
              </a:rPr>
              <a:t>1	+ 0	= 1</a:t>
            </a:r>
          </a:p>
          <a:p>
            <a:pPr eaLnBrk="0" hangingPunct="0">
              <a:lnSpc>
                <a:spcPct val="120000"/>
              </a:lnSpc>
              <a:tabLst>
                <a:tab pos="234950" algn="l"/>
                <a:tab pos="692150" algn="l"/>
              </a:tabLst>
            </a:pPr>
            <a:r>
              <a:rPr lang="en-US" sz="1800" i="0">
                <a:latin typeface="Comic Sans MS" pitchFamily="66" charset="0"/>
              </a:rPr>
              <a:t>1	+ 1	= </a:t>
            </a:r>
            <a:r>
              <a:rPr lang="en-US" sz="1800" i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1800" i="0">
                <a:latin typeface="Comic Sans MS" pitchFamily="66" charset="0"/>
              </a:rPr>
              <a:t>0</a:t>
            </a: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3995738" y="4811713"/>
            <a:ext cx="1306512" cy="690562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carry</a:t>
            </a:r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 flipH="1" flipV="1">
            <a:off x="3841750" y="3967163"/>
            <a:ext cx="730250" cy="80645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16613" y="2833688"/>
            <a:ext cx="2606675" cy="1190625"/>
            <a:chOff x="1776" y="1104"/>
            <a:chExt cx="1642" cy="750"/>
          </a:xfrm>
        </p:grpSpPr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1776" y="1104"/>
              <a:ext cx="1642" cy="750"/>
            </a:xfrm>
            <a:prstGeom prst="rect">
              <a:avLst/>
            </a:prstGeom>
            <a:noFill/>
            <a:ln w="254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tabLst>
                  <a:tab pos="457200" algn="l"/>
                  <a:tab pos="912813" algn="l"/>
                  <a:tab pos="1370013" algn="l"/>
                  <a:tab pos="1827213" algn="l"/>
                  <a:tab pos="2282825" algn="l"/>
                  <a:tab pos="2740025" algn="l"/>
                  <a:tab pos="3314700" algn="l"/>
                </a:tabLst>
              </a:pPr>
              <a:r>
                <a:rPr lang="en-US" sz="1800" i="0">
                  <a:latin typeface="Comic Sans MS" pitchFamily="66" charset="0"/>
                </a:rPr>
                <a:t>	</a:t>
              </a:r>
              <a:r>
                <a:rPr lang="en-US" sz="1800" i="0">
                  <a:solidFill>
                    <a:schemeClr val="accent2"/>
                  </a:solidFill>
                  <a:latin typeface="Comic Sans MS" pitchFamily="66" charset="0"/>
                </a:rPr>
                <a:t>1	1	1	0	</a:t>
              </a:r>
            </a:p>
            <a:p>
              <a:pPr eaLnBrk="0" hangingPunct="0">
                <a:tabLst>
                  <a:tab pos="457200" algn="l"/>
                  <a:tab pos="912813" algn="l"/>
                  <a:tab pos="1370013" algn="l"/>
                  <a:tab pos="1827213" algn="l"/>
                  <a:tab pos="2282825" algn="l"/>
                  <a:tab pos="2740025" algn="l"/>
                  <a:tab pos="3314700" algn="l"/>
                </a:tabLst>
              </a:pPr>
              <a:r>
                <a:rPr lang="en-US" sz="1800" i="0">
                  <a:latin typeface="Comic Sans MS" pitchFamily="66" charset="0"/>
                </a:rPr>
                <a:t>		1	0	1	1</a:t>
              </a:r>
            </a:p>
            <a:p>
              <a:pPr eaLnBrk="0" hangingPunct="0">
                <a:tabLst>
                  <a:tab pos="457200" algn="l"/>
                  <a:tab pos="912813" algn="l"/>
                  <a:tab pos="1370013" algn="l"/>
                  <a:tab pos="1827213" algn="l"/>
                  <a:tab pos="2282825" algn="l"/>
                  <a:tab pos="2740025" algn="l"/>
                  <a:tab pos="3314700" algn="l"/>
                </a:tabLst>
              </a:pPr>
              <a:r>
                <a:rPr lang="en-US" sz="1800" i="0">
                  <a:latin typeface="Comic Sans MS" pitchFamily="66" charset="0"/>
                </a:rPr>
                <a:t>+		1	1	1	0</a:t>
              </a:r>
            </a:p>
            <a:p>
              <a:pPr eaLnBrk="0" hangingPunct="0">
                <a:tabLst>
                  <a:tab pos="457200" algn="l"/>
                  <a:tab pos="912813" algn="l"/>
                  <a:tab pos="1370013" algn="l"/>
                  <a:tab pos="1827213" algn="l"/>
                  <a:tab pos="2282825" algn="l"/>
                  <a:tab pos="2740025" algn="l"/>
                  <a:tab pos="3314700" algn="l"/>
                </a:tabLst>
              </a:pPr>
              <a:r>
                <a:rPr lang="en-US" sz="1800" i="0">
                  <a:latin typeface="Comic Sans MS" pitchFamily="66" charset="0"/>
                </a:rPr>
                <a:t>	1	1	0	0	1</a:t>
              </a:r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 flipV="1">
              <a:off x="1831" y="1632"/>
              <a:ext cx="1577" cy="1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6415088" y="1739900"/>
            <a:ext cx="1460500" cy="536575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Carries</a:t>
            </a:r>
          </a:p>
        </p:txBody>
      </p:sp>
      <p:sp>
        <p:nvSpPr>
          <p:cNvPr id="146446" name="Line 14"/>
          <p:cNvSpPr>
            <a:spLocks noChangeShapeType="1"/>
          </p:cNvSpPr>
          <p:nvPr/>
        </p:nvSpPr>
        <p:spPr bwMode="auto">
          <a:xfrm flipH="1">
            <a:off x="6530975" y="2354263"/>
            <a:ext cx="576263" cy="4603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6447" name="Line 15"/>
          <p:cNvSpPr>
            <a:spLocks noChangeShapeType="1"/>
          </p:cNvSpPr>
          <p:nvPr/>
        </p:nvSpPr>
        <p:spPr bwMode="auto">
          <a:xfrm>
            <a:off x="7107238" y="2354263"/>
            <a:ext cx="728662" cy="4984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6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6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6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1" grpId="0" animBg="1"/>
      <p:bldP spid="146445" grpId="0" animBg="1"/>
      <p:bldP spid="146446" grpId="0" animBg="1"/>
      <p:bldP spid="1464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addition: Another example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D6179-89AE-40A3-8AC8-195083FD67D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2362200" y="3276600"/>
            <a:ext cx="3867150" cy="11906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457200" algn="l"/>
                <a:tab pos="912813" algn="l"/>
                <a:tab pos="1370013" algn="l"/>
                <a:tab pos="1827213" algn="l"/>
                <a:tab pos="2282825" algn="l"/>
                <a:tab pos="2740025" algn="l"/>
                <a:tab pos="3314700" algn="l"/>
              </a:tabLst>
            </a:pPr>
            <a:r>
              <a:rPr lang="en-US" sz="1800" i="0">
                <a:latin typeface="Comic Sans MS" pitchFamily="66" charset="0"/>
              </a:rPr>
              <a:t>	</a:t>
            </a:r>
            <a:r>
              <a:rPr lang="en-US" sz="1800" i="0">
                <a:solidFill>
                  <a:schemeClr val="accent2"/>
                </a:solidFill>
                <a:latin typeface="Comic Sans MS" pitchFamily="66" charset="0"/>
              </a:rPr>
              <a:t>1	1	0	0		(Carries)</a:t>
            </a:r>
            <a:endParaRPr lang="en-US" sz="1800" i="0">
              <a:latin typeface="Comic Sans MS" pitchFamily="66" charset="0"/>
            </a:endParaRPr>
          </a:p>
          <a:p>
            <a:pPr eaLnBrk="0" hangingPunct="0">
              <a:tabLst>
                <a:tab pos="457200" algn="l"/>
                <a:tab pos="912813" algn="l"/>
                <a:tab pos="1370013" algn="l"/>
                <a:tab pos="1827213" algn="l"/>
                <a:tab pos="2282825" algn="l"/>
                <a:tab pos="2740025" algn="l"/>
                <a:tab pos="3314700" algn="l"/>
              </a:tabLst>
            </a:pPr>
            <a:r>
              <a:rPr lang="en-US" sz="1800" i="0">
                <a:latin typeface="Comic Sans MS" pitchFamily="66" charset="0"/>
              </a:rPr>
              <a:t>		1	1	0	1	</a:t>
            </a:r>
          </a:p>
          <a:p>
            <a:pPr eaLnBrk="0" hangingPunct="0">
              <a:tabLst>
                <a:tab pos="457200" algn="l"/>
                <a:tab pos="912813" algn="l"/>
                <a:tab pos="1370013" algn="l"/>
                <a:tab pos="1827213" algn="l"/>
                <a:tab pos="2282825" algn="l"/>
                <a:tab pos="2740025" algn="l"/>
                <a:tab pos="3314700" algn="l"/>
              </a:tabLst>
            </a:pPr>
            <a:r>
              <a:rPr lang="en-US" sz="1800" i="0">
                <a:latin typeface="Comic Sans MS" pitchFamily="66" charset="0"/>
              </a:rPr>
              <a:t>+		1	1	0	0	</a:t>
            </a:r>
          </a:p>
          <a:p>
            <a:pPr eaLnBrk="0" hangingPunct="0">
              <a:tabLst>
                <a:tab pos="457200" algn="l"/>
                <a:tab pos="912813" algn="l"/>
                <a:tab pos="1370013" algn="l"/>
                <a:tab pos="1827213" algn="l"/>
                <a:tab pos="2282825" algn="l"/>
                <a:tab pos="2740025" algn="l"/>
                <a:tab pos="3314700" algn="l"/>
              </a:tabLst>
            </a:pPr>
            <a:r>
              <a:rPr lang="en-US" sz="1800" i="0">
                <a:latin typeface="Comic Sans MS" pitchFamily="66" charset="0"/>
              </a:rPr>
              <a:t>	1	1	0	0	1	(Sum)</a:t>
            </a:r>
          </a:p>
        </p:txBody>
      </p:sp>
      <p:sp>
        <p:nvSpPr>
          <p:cNvPr id="10248" name="Line 5"/>
          <p:cNvSpPr>
            <a:spLocks noChangeShapeType="1"/>
          </p:cNvSpPr>
          <p:nvPr/>
        </p:nvSpPr>
        <p:spPr bwMode="auto">
          <a:xfrm flipV="1">
            <a:off x="2438400" y="414178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3810000" y="2133600"/>
            <a:ext cx="1903413" cy="6413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0">
                <a:latin typeface="Comic Sans MS" pitchFamily="66" charset="0"/>
              </a:rPr>
              <a:t>The initial carry</a:t>
            </a:r>
          </a:p>
          <a:p>
            <a:pPr eaLnBrk="0" hangingPunct="0"/>
            <a:r>
              <a:rPr lang="en-US" sz="1800" i="0">
                <a:latin typeface="Comic Sans MS" pitchFamily="66" charset="0"/>
              </a:rPr>
              <a:t>in is implicitly 0</a:t>
            </a:r>
          </a:p>
        </p:txBody>
      </p:sp>
      <p:sp>
        <p:nvSpPr>
          <p:cNvPr id="145415" name="Line 7"/>
          <p:cNvSpPr>
            <a:spLocks noChangeShapeType="1"/>
          </p:cNvSpPr>
          <p:nvPr/>
        </p:nvSpPr>
        <p:spPr bwMode="auto">
          <a:xfrm>
            <a:off x="4800600" y="27432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1981200" y="4953000"/>
            <a:ext cx="1889125" cy="6413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0">
                <a:latin typeface="Comic Sans MS" pitchFamily="66" charset="0"/>
              </a:rPr>
              <a:t>most significant</a:t>
            </a:r>
          </a:p>
          <a:p>
            <a:pPr eaLnBrk="0" hangingPunct="0"/>
            <a:r>
              <a:rPr lang="en-US" sz="1800" i="0">
                <a:latin typeface="Comic Sans MS" pitchFamily="66" charset="0"/>
              </a:rPr>
              <a:t>bit (MSB)</a:t>
            </a:r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4267200" y="4953000"/>
            <a:ext cx="1895475" cy="641350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0">
                <a:latin typeface="Comic Sans MS" pitchFamily="66" charset="0"/>
              </a:rPr>
              <a:t>least significant</a:t>
            </a:r>
          </a:p>
          <a:p>
            <a:pPr eaLnBrk="0" hangingPunct="0"/>
            <a:r>
              <a:rPr lang="en-US" sz="1800" i="0">
                <a:latin typeface="Comic Sans MS" pitchFamily="66" charset="0"/>
              </a:rPr>
              <a:t>bit (LSB)</a:t>
            </a:r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 flipV="1">
            <a:off x="2971800" y="4419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 flipV="1">
            <a:off x="4800600" y="44196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5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4" grpId="0"/>
      <p:bldP spid="145415" grpId="0" animBg="1"/>
      <p:bldP spid="145416" grpId="0"/>
      <p:bldP spid="145417" grpId="0"/>
      <p:bldP spid="145418" grpId="0" animBg="1"/>
      <p:bldP spid="1454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2918</Words>
  <Application>Microsoft Office PowerPoint</Application>
  <PresentationFormat>On-screen Show (4:3)</PresentationFormat>
  <Paragraphs>638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Number Systems</vt:lpstr>
      <vt:lpstr>Number Representation</vt:lpstr>
      <vt:lpstr>Topics to be Discussed</vt:lpstr>
      <vt:lpstr>Number System :: The Basics</vt:lpstr>
      <vt:lpstr>Binary Number System</vt:lpstr>
      <vt:lpstr>Counting with Binary Numbers</vt:lpstr>
      <vt:lpstr>Multiplication and Division with base</vt:lpstr>
      <vt:lpstr>Adding two bits</vt:lpstr>
      <vt:lpstr>Binary addition: Another example</vt:lpstr>
      <vt:lpstr>Binary-to-Decimal Conversion</vt:lpstr>
      <vt:lpstr>Examples</vt:lpstr>
      <vt:lpstr>Decimal-to-Binary Conversion</vt:lpstr>
      <vt:lpstr>Example 1  ::  239</vt:lpstr>
      <vt:lpstr>Example 2  ::  64</vt:lpstr>
      <vt:lpstr>Example 3  ::  .634</vt:lpstr>
      <vt:lpstr>Example 4  ::  37.0625</vt:lpstr>
      <vt:lpstr>Hexadecimal Number System</vt:lpstr>
      <vt:lpstr>Binary-to-Hexadecimal Conversion</vt:lpstr>
      <vt:lpstr>Example</vt:lpstr>
      <vt:lpstr>Hexadecimal-to-Binary Conversion</vt:lpstr>
      <vt:lpstr>Unsigned Binary Numbers</vt:lpstr>
      <vt:lpstr>Signed Integer Representation</vt:lpstr>
      <vt:lpstr>Sign-magnitude Representation</vt:lpstr>
      <vt:lpstr>Contd.</vt:lpstr>
      <vt:lpstr>One’s Complement Representation</vt:lpstr>
      <vt:lpstr>Example  ::  n=4</vt:lpstr>
      <vt:lpstr>Contd.</vt:lpstr>
      <vt:lpstr>Two’s Complement Representation</vt:lpstr>
      <vt:lpstr>Example  ::  n=4</vt:lpstr>
      <vt:lpstr>Contd.</vt:lpstr>
      <vt:lpstr>Contd.</vt:lpstr>
      <vt:lpstr>Subtraction Using Addition :: 1’s Complement</vt:lpstr>
      <vt:lpstr>Example 1  ::  6 – 2</vt:lpstr>
      <vt:lpstr>Example 2  ::  3 – 5</vt:lpstr>
      <vt:lpstr>Subtraction Using Addition :: 2’s Complement</vt:lpstr>
      <vt:lpstr>Example 1  ::  6 – 2</vt:lpstr>
      <vt:lpstr>Example 2  ::  3 – 5</vt:lpstr>
      <vt:lpstr>Example 3  ::  -3 – 5</vt:lpstr>
      <vt:lpstr>Floating-point Numbers</vt:lpstr>
      <vt:lpstr>Representation of Floating-Point Numbers</vt:lpstr>
      <vt:lpstr>Example  ::  32-bit representation</vt:lpstr>
      <vt:lpstr>A Warning</vt:lpstr>
      <vt:lpstr>Representation of Characters</vt:lpstr>
      <vt:lpstr>ASCII Code</vt:lpstr>
      <vt:lpstr>Some Common ASCII Codes</vt:lpstr>
      <vt:lpstr>Character Strings</vt:lpstr>
      <vt:lpstr>String Representation in 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Systems</dc:title>
  <dc:creator>Anupam Basu</dc:creator>
  <cp:lastModifiedBy>Anupam Basu</cp:lastModifiedBy>
  <cp:revision>1</cp:revision>
  <dcterms:created xsi:type="dcterms:W3CDTF">2006-08-16T00:00:00Z</dcterms:created>
  <dcterms:modified xsi:type="dcterms:W3CDTF">2013-01-03T07:44:36Z</dcterms:modified>
</cp:coreProperties>
</file>